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14"/>
  </p:notesMasterIdLst>
  <p:sldIdLst>
    <p:sldId id="257" r:id="rId2"/>
    <p:sldId id="416" r:id="rId3"/>
    <p:sldId id="258" r:id="rId4"/>
    <p:sldId id="259" r:id="rId5"/>
    <p:sldId id="558" r:id="rId6"/>
    <p:sldId id="559" r:id="rId7"/>
    <p:sldId id="554" r:id="rId8"/>
    <p:sldId id="555" r:id="rId9"/>
    <p:sldId id="525" r:id="rId10"/>
    <p:sldId id="540" r:id="rId11"/>
    <p:sldId id="553" r:id="rId12"/>
    <p:sldId id="542" r:id="rId13"/>
    <p:sldId id="544" r:id="rId14"/>
    <p:sldId id="545" r:id="rId15"/>
    <p:sldId id="546" r:id="rId16"/>
    <p:sldId id="594" r:id="rId17"/>
    <p:sldId id="595" r:id="rId18"/>
    <p:sldId id="552" r:id="rId19"/>
    <p:sldId id="557" r:id="rId20"/>
    <p:sldId id="593" r:id="rId21"/>
    <p:sldId id="596" r:id="rId22"/>
    <p:sldId id="569" r:id="rId23"/>
    <p:sldId id="590" r:id="rId24"/>
    <p:sldId id="591" r:id="rId25"/>
    <p:sldId id="592" r:id="rId26"/>
    <p:sldId id="565" r:id="rId27"/>
    <p:sldId id="570" r:id="rId28"/>
    <p:sldId id="567" r:id="rId29"/>
    <p:sldId id="577" r:id="rId30"/>
    <p:sldId id="578" r:id="rId31"/>
    <p:sldId id="576" r:id="rId32"/>
    <p:sldId id="589" r:id="rId33"/>
    <p:sldId id="582" r:id="rId34"/>
    <p:sldId id="583" r:id="rId35"/>
    <p:sldId id="584" r:id="rId36"/>
    <p:sldId id="585" r:id="rId37"/>
    <p:sldId id="586" r:id="rId38"/>
    <p:sldId id="587" r:id="rId39"/>
    <p:sldId id="588" r:id="rId40"/>
    <p:sldId id="568" r:id="rId41"/>
    <p:sldId id="571" r:id="rId42"/>
    <p:sldId id="572" r:id="rId43"/>
    <p:sldId id="573" r:id="rId44"/>
    <p:sldId id="574" r:id="rId45"/>
    <p:sldId id="575" r:id="rId46"/>
    <p:sldId id="264" r:id="rId47"/>
    <p:sldId id="538" r:id="rId48"/>
    <p:sldId id="556" r:id="rId49"/>
    <p:sldId id="429" r:id="rId50"/>
    <p:sldId id="435" r:id="rId51"/>
    <p:sldId id="526" r:id="rId52"/>
    <p:sldId id="512" r:id="rId53"/>
    <p:sldId id="450" r:id="rId54"/>
    <p:sldId id="528" r:id="rId55"/>
    <p:sldId id="527" r:id="rId56"/>
    <p:sldId id="529" r:id="rId57"/>
    <p:sldId id="530" r:id="rId58"/>
    <p:sldId id="311" r:id="rId59"/>
    <p:sldId id="312" r:id="rId60"/>
    <p:sldId id="313" r:id="rId61"/>
    <p:sldId id="467" r:id="rId62"/>
    <p:sldId id="353" r:id="rId63"/>
    <p:sldId id="470" r:id="rId64"/>
    <p:sldId id="314" r:id="rId65"/>
    <p:sldId id="384" r:id="rId66"/>
    <p:sldId id="315" r:id="rId67"/>
    <p:sldId id="533" r:id="rId68"/>
    <p:sldId id="534" r:id="rId69"/>
    <p:sldId id="535" r:id="rId70"/>
    <p:sldId id="536" r:id="rId71"/>
    <p:sldId id="316" r:id="rId72"/>
    <p:sldId id="343" r:id="rId73"/>
    <p:sldId id="350" r:id="rId74"/>
    <p:sldId id="473" r:id="rId75"/>
    <p:sldId id="317" r:id="rId76"/>
    <p:sldId id="349" r:id="rId77"/>
    <p:sldId id="318" r:id="rId78"/>
    <p:sldId id="357" r:id="rId79"/>
    <p:sldId id="319" r:id="rId80"/>
    <p:sldId id="348" r:id="rId81"/>
    <p:sldId id="320" r:id="rId82"/>
    <p:sldId id="338" r:id="rId83"/>
    <p:sldId id="321" r:id="rId84"/>
    <p:sldId id="351" r:id="rId85"/>
    <p:sldId id="414" r:id="rId86"/>
    <p:sldId id="322" r:id="rId87"/>
    <p:sldId id="344" r:id="rId88"/>
    <p:sldId id="323" r:id="rId89"/>
    <p:sldId id="342" r:id="rId90"/>
    <p:sldId id="324" r:id="rId91"/>
    <p:sldId id="327" r:id="rId92"/>
    <p:sldId id="345" r:id="rId93"/>
    <p:sldId id="411" r:id="rId94"/>
    <p:sldId id="328" r:id="rId95"/>
    <p:sldId id="329" r:id="rId96"/>
    <p:sldId id="356" r:id="rId97"/>
    <p:sldId id="330" r:id="rId98"/>
    <p:sldId id="331" r:id="rId99"/>
    <p:sldId id="339" r:id="rId100"/>
    <p:sldId id="472" r:id="rId101"/>
    <p:sldId id="332" r:id="rId102"/>
    <p:sldId id="352" r:id="rId103"/>
    <p:sldId id="333" r:id="rId104"/>
    <p:sldId id="334" r:id="rId105"/>
    <p:sldId id="335" r:id="rId106"/>
    <p:sldId id="401" r:id="rId107"/>
    <p:sldId id="378" r:id="rId108"/>
    <p:sldId id="370" r:id="rId109"/>
    <p:sldId id="520" r:id="rId110"/>
    <p:sldId id="513" r:id="rId111"/>
    <p:sldId id="521" r:id="rId112"/>
    <p:sldId id="347" r:id="rId1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9B7"/>
    <a:srgbClr val="FD87A3"/>
    <a:srgbClr val="00FFFF"/>
    <a:srgbClr val="FF99FF"/>
    <a:srgbClr val="99FF99"/>
    <a:srgbClr val="D1B2E8"/>
    <a:srgbClr val="F2FA8E"/>
    <a:srgbClr val="89FFBE"/>
    <a:srgbClr val="AA72D4"/>
    <a:srgbClr val="7BF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2593" autoAdjust="0"/>
  </p:normalViewPr>
  <p:slideViewPr>
    <p:cSldViewPr snapToGrid="0">
      <p:cViewPr varScale="1">
        <p:scale>
          <a:sx n="51" d="100"/>
          <a:sy n="51" d="100"/>
        </p:scale>
        <p:origin x="974"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0007-A147-40D4-882D-64ED6373BB7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B5653BC8-2578-406D-81FA-28E859F4FBF9}">
      <dgm:prSet phldrT="[文本]" custT="1">
        <dgm:style>
          <a:lnRef idx="2">
            <a:schemeClr val="accent6"/>
          </a:lnRef>
          <a:fillRef idx="1">
            <a:schemeClr val="lt1"/>
          </a:fillRef>
          <a:effectRef idx="0">
            <a:schemeClr val="accent6"/>
          </a:effectRef>
          <a:fontRef idx="minor">
            <a:schemeClr val="dk1"/>
          </a:fontRef>
        </dgm:style>
      </dgm:prSet>
      <dgm:spPr/>
      <dgm:t>
        <a:bodyPr/>
        <a:lstStyle/>
        <a:p>
          <a:r>
            <a:rPr lang="zh-CN" altLang="en-US" sz="2000" b="1" dirty="0" smtClean="0">
              <a:latin typeface="+mn-ea"/>
            </a:rPr>
            <a:t>现代化城市建设</a:t>
          </a:r>
          <a:endParaRPr lang="zh-CN" altLang="en-US" sz="2000" dirty="0"/>
        </a:p>
      </dgm:t>
    </dgm:pt>
    <dgm:pt modelId="{C860F6C7-71A4-46C8-88FC-DCC5BC67D08E}" type="parTrans" cxnId="{B9339B30-229A-44CF-88E9-EB0A2416D474}">
      <dgm:prSet/>
      <dgm:spPr/>
      <dgm:t>
        <a:bodyPr/>
        <a:lstStyle/>
        <a:p>
          <a:endParaRPr lang="zh-CN" altLang="en-US"/>
        </a:p>
      </dgm:t>
    </dgm:pt>
    <dgm:pt modelId="{9FF2BC01-4F6B-45F5-B126-2266450A448F}" type="sibTrans" cxnId="{B9339B30-229A-44CF-88E9-EB0A2416D474}">
      <dgm:prSet custT="1">
        <dgm:style>
          <a:lnRef idx="2">
            <a:schemeClr val="accent2"/>
          </a:lnRef>
          <a:fillRef idx="1">
            <a:schemeClr val="lt1"/>
          </a:fillRef>
          <a:effectRef idx="0">
            <a:schemeClr val="accent2"/>
          </a:effectRef>
          <a:fontRef idx="minor">
            <a:schemeClr val="dk1"/>
          </a:fontRef>
        </dgm:style>
      </dgm:prSet>
      <dgm:spPr/>
      <dgm:t>
        <a:bodyPr/>
        <a:lstStyle/>
        <a:p>
          <a:r>
            <a:rPr lang="zh-CN" altLang="en-US" sz="2000" b="1" dirty="0" smtClean="0">
              <a:latin typeface="+mn-ea"/>
              <a:cs typeface="Calibri" panose="020F0502020204030204" pitchFamily="34" charset="0"/>
            </a:rPr>
            <a:t>管线事故频发</a:t>
          </a:r>
          <a:endParaRPr lang="zh-CN" altLang="en-US" sz="2000" dirty="0"/>
        </a:p>
      </dgm:t>
    </dgm:pt>
    <dgm:pt modelId="{FEEC9BC3-DD17-4FBF-AFDD-EB6C16EBCCE1}">
      <dgm:prSet phldrT="[文本]" custT="1">
        <dgm:style>
          <a:lnRef idx="2">
            <a:schemeClr val="accent5"/>
          </a:lnRef>
          <a:fillRef idx="1">
            <a:schemeClr val="lt1"/>
          </a:fillRef>
          <a:effectRef idx="0">
            <a:schemeClr val="accent5"/>
          </a:effectRef>
          <a:fontRef idx="minor">
            <a:schemeClr val="dk1"/>
          </a:fontRef>
        </dgm:style>
      </dgm:prSet>
      <dgm:spPr/>
      <dgm:t>
        <a:bodyPr/>
        <a:lstStyle/>
        <a:p>
          <a:r>
            <a:rPr lang="zh-CN" altLang="en-US" sz="2400" b="1" dirty="0" smtClean="0">
              <a:latin typeface="+mn-ea"/>
            </a:rPr>
            <a:t>新型城镇化</a:t>
          </a:r>
          <a:endParaRPr lang="zh-CN" altLang="en-US" sz="2400" dirty="0"/>
        </a:p>
      </dgm:t>
    </dgm:pt>
    <dgm:pt modelId="{480FB65D-14DF-4303-BFCF-4896472BC468}" type="parTrans" cxnId="{FF97E8D1-B310-45D4-9634-1B573A6ACE81}">
      <dgm:prSet/>
      <dgm:spPr/>
      <dgm:t>
        <a:bodyPr/>
        <a:lstStyle/>
        <a:p>
          <a:endParaRPr lang="zh-CN" altLang="en-US"/>
        </a:p>
      </dgm:t>
    </dgm:pt>
    <dgm:pt modelId="{49CC5D37-8A38-485C-B83B-D528BB88F737}" type="sibTrans" cxnId="{FF97E8D1-B310-45D4-9634-1B573A6ACE81}">
      <dgm:prSet custT="1">
        <dgm:style>
          <a:lnRef idx="2">
            <a:schemeClr val="accent2"/>
          </a:lnRef>
          <a:fillRef idx="1">
            <a:schemeClr val="lt1"/>
          </a:fillRef>
          <a:effectRef idx="0">
            <a:schemeClr val="accent2"/>
          </a:effectRef>
          <a:fontRef idx="minor">
            <a:schemeClr val="dk1"/>
          </a:fontRef>
        </dgm:style>
      </dgm:prSet>
      <dgm:spPr/>
      <dgm:t>
        <a:bodyPr/>
        <a:lstStyle/>
        <a:p>
          <a:r>
            <a:rPr lang="zh-CN" altLang="en-US" sz="2000" b="1" dirty="0" smtClean="0">
              <a:latin typeface="+mn-ea"/>
              <a:cs typeface="Calibri" panose="020F0502020204030204" pitchFamily="34" charset="0"/>
            </a:rPr>
            <a:t>反复开挖路面</a:t>
          </a:r>
          <a:endParaRPr lang="zh-CN" altLang="en-US" sz="2000" dirty="0"/>
        </a:p>
      </dgm:t>
    </dgm:pt>
    <dgm:pt modelId="{1EE42F4D-6391-42DF-8D99-02A965751729}">
      <dgm:prSet phldrT="[文本]" custT="1">
        <dgm:style>
          <a:lnRef idx="2">
            <a:schemeClr val="accent3"/>
          </a:lnRef>
          <a:fillRef idx="1">
            <a:schemeClr val="lt1"/>
          </a:fillRef>
          <a:effectRef idx="0">
            <a:schemeClr val="accent3"/>
          </a:effectRef>
          <a:fontRef idx="minor">
            <a:schemeClr val="dk1"/>
          </a:fontRef>
        </dgm:style>
      </dgm:prSet>
      <dgm:spPr/>
      <dgm:t>
        <a:bodyPr/>
        <a:lstStyle/>
        <a:p>
          <a:r>
            <a:rPr lang="zh-CN" altLang="en-US" sz="2000" b="1" dirty="0" smtClean="0">
              <a:latin typeface="+mn-ea"/>
              <a:cs typeface="Calibri" panose="020F0502020204030204" pitchFamily="34" charset="0"/>
            </a:rPr>
            <a:t>地下基础设施建设滞后</a:t>
          </a:r>
          <a:endParaRPr lang="zh-CN" altLang="en-US" sz="2000" dirty="0"/>
        </a:p>
      </dgm:t>
    </dgm:pt>
    <dgm:pt modelId="{BC5BBE8E-9BA6-43CC-8412-B3C4F043DB2C}" type="parTrans" cxnId="{D3267BA6-9E99-4068-8D84-3F4E7D12CF04}">
      <dgm:prSet/>
      <dgm:spPr/>
      <dgm:t>
        <a:bodyPr/>
        <a:lstStyle/>
        <a:p>
          <a:endParaRPr lang="zh-CN" altLang="en-US"/>
        </a:p>
      </dgm:t>
    </dgm:pt>
    <dgm:pt modelId="{F5E3E9BB-9C0E-41E0-98A5-F58BF0F0ABD9}" type="sibTrans" cxnId="{D3267BA6-9E99-4068-8D84-3F4E7D12CF04}">
      <dgm:prSet custT="1">
        <dgm:style>
          <a:lnRef idx="2">
            <a:schemeClr val="accent2"/>
          </a:lnRef>
          <a:fillRef idx="1">
            <a:schemeClr val="lt1"/>
          </a:fillRef>
          <a:effectRef idx="0">
            <a:schemeClr val="accent2"/>
          </a:effectRef>
          <a:fontRef idx="minor">
            <a:schemeClr val="dk1"/>
          </a:fontRef>
        </dgm:style>
      </dgm:prSet>
      <dgm:spPr/>
      <dgm:t>
        <a:bodyPr/>
        <a:lstStyle/>
        <a:p>
          <a:r>
            <a:rPr lang="zh-CN" altLang="en-US" sz="2000" b="1" dirty="0" smtClean="0">
              <a:latin typeface="+mn-ea"/>
              <a:cs typeface="Calibri" panose="020F0502020204030204" pitchFamily="34" charset="0"/>
            </a:rPr>
            <a:t>架空线网密集</a:t>
          </a:r>
          <a:endParaRPr lang="zh-CN" altLang="en-US" sz="2000" dirty="0"/>
        </a:p>
      </dgm:t>
    </dgm:pt>
    <dgm:pt modelId="{E3284047-FAD1-4B74-A55C-16C8FBB9D708}" type="pres">
      <dgm:prSet presAssocID="{F5460007-A147-40D4-882D-64ED6373BB78}" presName="Name0" presStyleCnt="0">
        <dgm:presLayoutVars>
          <dgm:chMax/>
          <dgm:chPref/>
          <dgm:dir/>
          <dgm:animLvl val="lvl"/>
        </dgm:presLayoutVars>
      </dgm:prSet>
      <dgm:spPr/>
    </dgm:pt>
    <dgm:pt modelId="{9F9EF29D-2B7F-45F4-B68F-9F9BA5A10391}" type="pres">
      <dgm:prSet presAssocID="{B5653BC8-2578-406D-81FA-28E859F4FBF9}" presName="composite" presStyleCnt="0"/>
      <dgm:spPr/>
    </dgm:pt>
    <dgm:pt modelId="{BD3780A5-30B6-4C9B-B730-7087D65B4AAD}" type="pres">
      <dgm:prSet presAssocID="{B5653BC8-2578-406D-81FA-28E859F4FBF9}" presName="Parent1" presStyleLbl="node1" presStyleIdx="0" presStyleCnt="6" custLinFactNeighborX="420" custLinFactNeighborY="9087">
        <dgm:presLayoutVars>
          <dgm:chMax val="1"/>
          <dgm:chPref val="1"/>
          <dgm:bulletEnabled val="1"/>
        </dgm:presLayoutVars>
      </dgm:prSet>
      <dgm:spPr/>
      <dgm:t>
        <a:bodyPr/>
        <a:lstStyle/>
        <a:p>
          <a:endParaRPr lang="zh-CN" altLang="en-US"/>
        </a:p>
      </dgm:t>
    </dgm:pt>
    <dgm:pt modelId="{51874367-5FDA-479B-9E74-C8DEDCF9A2C9}" type="pres">
      <dgm:prSet presAssocID="{B5653BC8-2578-406D-81FA-28E859F4FBF9}" presName="Childtext1" presStyleLbl="revTx" presStyleIdx="0" presStyleCnt="3">
        <dgm:presLayoutVars>
          <dgm:chMax val="0"/>
          <dgm:chPref val="0"/>
          <dgm:bulletEnabled val="1"/>
        </dgm:presLayoutVars>
      </dgm:prSet>
      <dgm:spPr/>
      <dgm:t>
        <a:bodyPr/>
        <a:lstStyle/>
        <a:p>
          <a:endParaRPr lang="zh-CN" altLang="en-US"/>
        </a:p>
      </dgm:t>
    </dgm:pt>
    <dgm:pt modelId="{6765BE69-0F1E-417A-91F2-B639A8A14684}" type="pres">
      <dgm:prSet presAssocID="{B5653BC8-2578-406D-81FA-28E859F4FBF9}" presName="BalanceSpacing" presStyleCnt="0"/>
      <dgm:spPr/>
    </dgm:pt>
    <dgm:pt modelId="{4D18EF1F-3D89-4446-A511-02B65AFCBFA2}" type="pres">
      <dgm:prSet presAssocID="{B5653BC8-2578-406D-81FA-28E859F4FBF9}" presName="BalanceSpacing1" presStyleCnt="0"/>
      <dgm:spPr/>
    </dgm:pt>
    <dgm:pt modelId="{DCE839B9-4175-43B0-9B61-4AA7D90F81B0}" type="pres">
      <dgm:prSet presAssocID="{9FF2BC01-4F6B-45F5-B126-2266450A448F}" presName="Accent1Text" presStyleLbl="node1" presStyleIdx="1" presStyleCnt="6" custLinFactY="18179" custLinFactNeighborX="57082" custLinFactNeighborY="100000"/>
      <dgm:spPr/>
      <dgm:t>
        <a:bodyPr/>
        <a:lstStyle/>
        <a:p>
          <a:endParaRPr lang="zh-CN" altLang="en-US"/>
        </a:p>
      </dgm:t>
    </dgm:pt>
    <dgm:pt modelId="{7CA76FCA-C7A2-4E7B-B6F3-E698970BF3B1}" type="pres">
      <dgm:prSet presAssocID="{9FF2BC01-4F6B-45F5-B126-2266450A448F}" presName="spaceBetweenRectangles" presStyleCnt="0"/>
      <dgm:spPr/>
    </dgm:pt>
    <dgm:pt modelId="{EF6D66E8-07AF-43EF-B584-4F34A6C01259}" type="pres">
      <dgm:prSet presAssocID="{FEEC9BC3-DD17-4FBF-AFDD-EB6C16EBCCE1}" presName="composite" presStyleCnt="0"/>
      <dgm:spPr/>
    </dgm:pt>
    <dgm:pt modelId="{0C4D606B-6865-4D88-B6BB-C4F6954D81CC}" type="pres">
      <dgm:prSet presAssocID="{FEEC9BC3-DD17-4FBF-AFDD-EB6C16EBCCE1}" presName="Parent1" presStyleLbl="node1" presStyleIdx="2" presStyleCnt="6" custLinFactNeighborX="-76111" custLinFactNeighborY="-75793">
        <dgm:presLayoutVars>
          <dgm:chMax val="1"/>
          <dgm:chPref val="1"/>
          <dgm:bulletEnabled val="1"/>
        </dgm:presLayoutVars>
      </dgm:prSet>
      <dgm:spPr/>
      <dgm:t>
        <a:bodyPr/>
        <a:lstStyle/>
        <a:p>
          <a:endParaRPr lang="zh-CN" altLang="en-US"/>
        </a:p>
      </dgm:t>
    </dgm:pt>
    <dgm:pt modelId="{76E7D02F-1B24-4C7E-B115-588ACD6C609D}" type="pres">
      <dgm:prSet presAssocID="{FEEC9BC3-DD17-4FBF-AFDD-EB6C16EBCCE1}" presName="Childtext1" presStyleLbl="revTx" presStyleIdx="1" presStyleCnt="3">
        <dgm:presLayoutVars>
          <dgm:chMax val="0"/>
          <dgm:chPref val="0"/>
          <dgm:bulletEnabled val="1"/>
        </dgm:presLayoutVars>
      </dgm:prSet>
      <dgm:spPr/>
      <dgm:t>
        <a:bodyPr/>
        <a:lstStyle/>
        <a:p>
          <a:endParaRPr lang="zh-CN" altLang="en-US"/>
        </a:p>
      </dgm:t>
    </dgm:pt>
    <dgm:pt modelId="{DAAA18B9-B7F3-4368-97C3-1BE2864FEA1A}" type="pres">
      <dgm:prSet presAssocID="{FEEC9BC3-DD17-4FBF-AFDD-EB6C16EBCCE1}" presName="BalanceSpacing" presStyleCnt="0"/>
      <dgm:spPr/>
    </dgm:pt>
    <dgm:pt modelId="{034F3EDB-6578-44BB-8B30-A9C2A5C72643}" type="pres">
      <dgm:prSet presAssocID="{FEEC9BC3-DD17-4FBF-AFDD-EB6C16EBCCE1}" presName="BalanceSpacing1" presStyleCnt="0"/>
      <dgm:spPr/>
    </dgm:pt>
    <dgm:pt modelId="{6A5BA78B-EBDA-44A5-9079-40CFEADA402F}" type="pres">
      <dgm:prSet presAssocID="{49CC5D37-8A38-485C-B83B-D528BB88F737}" presName="Accent1Text" presStyleLbl="node1" presStyleIdx="3" presStyleCnt="6" custLinFactNeighborX="22845" custLinFactNeighborY="30551"/>
      <dgm:spPr/>
      <dgm:t>
        <a:bodyPr/>
        <a:lstStyle/>
        <a:p>
          <a:endParaRPr lang="zh-CN" altLang="en-US"/>
        </a:p>
      </dgm:t>
    </dgm:pt>
    <dgm:pt modelId="{5DF925A6-6683-4B91-ACEC-BADE8F420AF7}" type="pres">
      <dgm:prSet presAssocID="{49CC5D37-8A38-485C-B83B-D528BB88F737}" presName="spaceBetweenRectangles" presStyleCnt="0"/>
      <dgm:spPr/>
    </dgm:pt>
    <dgm:pt modelId="{48D1D77D-B07C-42A7-96B7-5FA18321558E}" type="pres">
      <dgm:prSet presAssocID="{1EE42F4D-6391-42DF-8D99-02A965751729}" presName="composite" presStyleCnt="0"/>
      <dgm:spPr/>
    </dgm:pt>
    <dgm:pt modelId="{C8F038DA-629D-4C76-8B18-777B057496D7}" type="pres">
      <dgm:prSet presAssocID="{1EE42F4D-6391-42DF-8D99-02A965751729}" presName="Parent1" presStyleLbl="node1" presStyleIdx="4" presStyleCnt="6" custScaleX="119528" custLinFactX="26816" custLinFactY="-60673" custLinFactNeighborX="100000" custLinFactNeighborY="-100000">
        <dgm:presLayoutVars>
          <dgm:chMax val="1"/>
          <dgm:chPref val="1"/>
          <dgm:bulletEnabled val="1"/>
        </dgm:presLayoutVars>
      </dgm:prSet>
      <dgm:spPr/>
      <dgm:t>
        <a:bodyPr/>
        <a:lstStyle/>
        <a:p>
          <a:endParaRPr lang="zh-CN" altLang="en-US"/>
        </a:p>
      </dgm:t>
    </dgm:pt>
    <dgm:pt modelId="{3F1A8741-295B-4A0F-8EA3-4497CB0D2AB9}" type="pres">
      <dgm:prSet presAssocID="{1EE42F4D-6391-42DF-8D99-02A965751729}" presName="Childtext1" presStyleLbl="revTx" presStyleIdx="2" presStyleCnt="3">
        <dgm:presLayoutVars>
          <dgm:chMax val="0"/>
          <dgm:chPref val="0"/>
          <dgm:bulletEnabled val="1"/>
        </dgm:presLayoutVars>
      </dgm:prSet>
      <dgm:spPr/>
      <dgm:t>
        <a:bodyPr/>
        <a:lstStyle/>
        <a:p>
          <a:endParaRPr lang="zh-CN" altLang="en-US"/>
        </a:p>
      </dgm:t>
    </dgm:pt>
    <dgm:pt modelId="{EF4B10ED-1BE8-4249-A37E-3E526CF17E85}" type="pres">
      <dgm:prSet presAssocID="{1EE42F4D-6391-42DF-8D99-02A965751729}" presName="BalanceSpacing" presStyleCnt="0"/>
      <dgm:spPr/>
    </dgm:pt>
    <dgm:pt modelId="{A586D316-5567-4745-96C5-62FDBC5C7CB2}" type="pres">
      <dgm:prSet presAssocID="{1EE42F4D-6391-42DF-8D99-02A965751729}" presName="BalanceSpacing1" presStyleCnt="0"/>
      <dgm:spPr/>
    </dgm:pt>
    <dgm:pt modelId="{0380966A-28B2-4FBE-A3AA-4767210109C0}" type="pres">
      <dgm:prSet presAssocID="{F5E3E9BB-9C0E-41E0-98A5-F58BF0F0ABD9}" presName="Accent1Text" presStyleLbl="node1" presStyleIdx="5" presStyleCnt="6" custLinFactNeighborX="-68711" custLinFactNeighborY="-51581"/>
      <dgm:spPr/>
      <dgm:t>
        <a:bodyPr/>
        <a:lstStyle/>
        <a:p>
          <a:endParaRPr lang="zh-CN" altLang="en-US"/>
        </a:p>
      </dgm:t>
    </dgm:pt>
  </dgm:ptLst>
  <dgm:cxnLst>
    <dgm:cxn modelId="{D73B6DF7-F923-4684-85A3-C32413F68781}" type="presOf" srcId="{F5E3E9BB-9C0E-41E0-98A5-F58BF0F0ABD9}" destId="{0380966A-28B2-4FBE-A3AA-4767210109C0}" srcOrd="0" destOrd="0" presId="urn:microsoft.com/office/officeart/2008/layout/AlternatingHexagons"/>
    <dgm:cxn modelId="{D3267BA6-9E99-4068-8D84-3F4E7D12CF04}" srcId="{F5460007-A147-40D4-882D-64ED6373BB78}" destId="{1EE42F4D-6391-42DF-8D99-02A965751729}" srcOrd="2" destOrd="0" parTransId="{BC5BBE8E-9BA6-43CC-8412-B3C4F043DB2C}" sibTransId="{F5E3E9BB-9C0E-41E0-98A5-F58BF0F0ABD9}"/>
    <dgm:cxn modelId="{6D2753DF-A87C-4285-B5B9-BC9507ADC530}" type="presOf" srcId="{FEEC9BC3-DD17-4FBF-AFDD-EB6C16EBCCE1}" destId="{0C4D606B-6865-4D88-B6BB-C4F6954D81CC}" srcOrd="0" destOrd="0" presId="urn:microsoft.com/office/officeart/2008/layout/AlternatingHexagons"/>
    <dgm:cxn modelId="{C4E770C3-1BD7-4F3D-B3B2-BE4C0714351E}" type="presOf" srcId="{F5460007-A147-40D4-882D-64ED6373BB78}" destId="{E3284047-FAD1-4B74-A55C-16C8FBB9D708}" srcOrd="0" destOrd="0" presId="urn:microsoft.com/office/officeart/2008/layout/AlternatingHexagons"/>
    <dgm:cxn modelId="{2535AD6F-E3E0-47F1-9AD5-6069CF3BBB11}" type="presOf" srcId="{9FF2BC01-4F6B-45F5-B126-2266450A448F}" destId="{DCE839B9-4175-43B0-9B61-4AA7D90F81B0}" srcOrd="0" destOrd="0" presId="urn:microsoft.com/office/officeart/2008/layout/AlternatingHexagons"/>
    <dgm:cxn modelId="{D3CCD01F-3319-43B9-967F-05355F59FB0F}" type="presOf" srcId="{B5653BC8-2578-406D-81FA-28E859F4FBF9}" destId="{BD3780A5-30B6-4C9B-B730-7087D65B4AAD}" srcOrd="0" destOrd="0" presId="urn:microsoft.com/office/officeart/2008/layout/AlternatingHexagons"/>
    <dgm:cxn modelId="{FF97E8D1-B310-45D4-9634-1B573A6ACE81}" srcId="{F5460007-A147-40D4-882D-64ED6373BB78}" destId="{FEEC9BC3-DD17-4FBF-AFDD-EB6C16EBCCE1}" srcOrd="1" destOrd="0" parTransId="{480FB65D-14DF-4303-BFCF-4896472BC468}" sibTransId="{49CC5D37-8A38-485C-B83B-D528BB88F737}"/>
    <dgm:cxn modelId="{832D3E1A-375F-45E4-8C4E-5C5E6B124847}" type="presOf" srcId="{49CC5D37-8A38-485C-B83B-D528BB88F737}" destId="{6A5BA78B-EBDA-44A5-9079-40CFEADA402F}" srcOrd="0" destOrd="0" presId="urn:microsoft.com/office/officeart/2008/layout/AlternatingHexagons"/>
    <dgm:cxn modelId="{E088CF42-466A-4796-AF0F-CDB068439D10}" type="presOf" srcId="{1EE42F4D-6391-42DF-8D99-02A965751729}" destId="{C8F038DA-629D-4C76-8B18-777B057496D7}" srcOrd="0" destOrd="0" presId="urn:microsoft.com/office/officeart/2008/layout/AlternatingHexagons"/>
    <dgm:cxn modelId="{B9339B30-229A-44CF-88E9-EB0A2416D474}" srcId="{F5460007-A147-40D4-882D-64ED6373BB78}" destId="{B5653BC8-2578-406D-81FA-28E859F4FBF9}" srcOrd="0" destOrd="0" parTransId="{C860F6C7-71A4-46C8-88FC-DCC5BC67D08E}" sibTransId="{9FF2BC01-4F6B-45F5-B126-2266450A448F}"/>
    <dgm:cxn modelId="{52860F32-CFFF-4003-928F-44335D590638}" type="presParOf" srcId="{E3284047-FAD1-4B74-A55C-16C8FBB9D708}" destId="{9F9EF29D-2B7F-45F4-B68F-9F9BA5A10391}" srcOrd="0" destOrd="0" presId="urn:microsoft.com/office/officeart/2008/layout/AlternatingHexagons"/>
    <dgm:cxn modelId="{AEC6370A-0828-4DDF-813C-DF4F676E3EB1}" type="presParOf" srcId="{9F9EF29D-2B7F-45F4-B68F-9F9BA5A10391}" destId="{BD3780A5-30B6-4C9B-B730-7087D65B4AAD}" srcOrd="0" destOrd="0" presId="urn:microsoft.com/office/officeart/2008/layout/AlternatingHexagons"/>
    <dgm:cxn modelId="{E87BE7D9-0C3C-4B9C-9651-F3953A0C21AE}" type="presParOf" srcId="{9F9EF29D-2B7F-45F4-B68F-9F9BA5A10391}" destId="{51874367-5FDA-479B-9E74-C8DEDCF9A2C9}" srcOrd="1" destOrd="0" presId="urn:microsoft.com/office/officeart/2008/layout/AlternatingHexagons"/>
    <dgm:cxn modelId="{58F43CCA-077E-49CB-A1BD-2730AA65B057}" type="presParOf" srcId="{9F9EF29D-2B7F-45F4-B68F-9F9BA5A10391}" destId="{6765BE69-0F1E-417A-91F2-B639A8A14684}" srcOrd="2" destOrd="0" presId="urn:microsoft.com/office/officeart/2008/layout/AlternatingHexagons"/>
    <dgm:cxn modelId="{B8C4AD79-DD57-40BD-9976-D078FC1343CF}" type="presParOf" srcId="{9F9EF29D-2B7F-45F4-B68F-9F9BA5A10391}" destId="{4D18EF1F-3D89-4446-A511-02B65AFCBFA2}" srcOrd="3" destOrd="0" presId="urn:microsoft.com/office/officeart/2008/layout/AlternatingHexagons"/>
    <dgm:cxn modelId="{92CB5DAF-B6B5-4676-8B95-97F56A5C6F79}" type="presParOf" srcId="{9F9EF29D-2B7F-45F4-B68F-9F9BA5A10391}" destId="{DCE839B9-4175-43B0-9B61-4AA7D90F81B0}" srcOrd="4" destOrd="0" presId="urn:microsoft.com/office/officeart/2008/layout/AlternatingHexagons"/>
    <dgm:cxn modelId="{D4BB63C1-9E66-4F24-BEAB-45754FC86DE6}" type="presParOf" srcId="{E3284047-FAD1-4B74-A55C-16C8FBB9D708}" destId="{7CA76FCA-C7A2-4E7B-B6F3-E698970BF3B1}" srcOrd="1" destOrd="0" presId="urn:microsoft.com/office/officeart/2008/layout/AlternatingHexagons"/>
    <dgm:cxn modelId="{0BA403A4-B0EB-48F3-8D88-FED20D49A0B0}" type="presParOf" srcId="{E3284047-FAD1-4B74-A55C-16C8FBB9D708}" destId="{EF6D66E8-07AF-43EF-B584-4F34A6C01259}" srcOrd="2" destOrd="0" presId="urn:microsoft.com/office/officeart/2008/layout/AlternatingHexagons"/>
    <dgm:cxn modelId="{6D81EC1F-F361-45EB-AA1C-C43B61E72498}" type="presParOf" srcId="{EF6D66E8-07AF-43EF-B584-4F34A6C01259}" destId="{0C4D606B-6865-4D88-B6BB-C4F6954D81CC}" srcOrd="0" destOrd="0" presId="urn:microsoft.com/office/officeart/2008/layout/AlternatingHexagons"/>
    <dgm:cxn modelId="{4B3BB728-56AF-432B-9232-AD305EAFB8FC}" type="presParOf" srcId="{EF6D66E8-07AF-43EF-B584-4F34A6C01259}" destId="{76E7D02F-1B24-4C7E-B115-588ACD6C609D}" srcOrd="1" destOrd="0" presId="urn:microsoft.com/office/officeart/2008/layout/AlternatingHexagons"/>
    <dgm:cxn modelId="{D0BECAD3-608A-4848-BEEB-B68F842109F3}" type="presParOf" srcId="{EF6D66E8-07AF-43EF-B584-4F34A6C01259}" destId="{DAAA18B9-B7F3-4368-97C3-1BE2864FEA1A}" srcOrd="2" destOrd="0" presId="urn:microsoft.com/office/officeart/2008/layout/AlternatingHexagons"/>
    <dgm:cxn modelId="{D5F2234E-1E44-4BC9-A414-6E076E130F01}" type="presParOf" srcId="{EF6D66E8-07AF-43EF-B584-4F34A6C01259}" destId="{034F3EDB-6578-44BB-8B30-A9C2A5C72643}" srcOrd="3" destOrd="0" presId="urn:microsoft.com/office/officeart/2008/layout/AlternatingHexagons"/>
    <dgm:cxn modelId="{BC26E550-E47D-4298-9D78-1F142C2AFB21}" type="presParOf" srcId="{EF6D66E8-07AF-43EF-B584-4F34A6C01259}" destId="{6A5BA78B-EBDA-44A5-9079-40CFEADA402F}" srcOrd="4" destOrd="0" presId="urn:microsoft.com/office/officeart/2008/layout/AlternatingHexagons"/>
    <dgm:cxn modelId="{E6790697-805F-4EC2-A1EF-98985A4EE1BD}" type="presParOf" srcId="{E3284047-FAD1-4B74-A55C-16C8FBB9D708}" destId="{5DF925A6-6683-4B91-ACEC-BADE8F420AF7}" srcOrd="3" destOrd="0" presId="urn:microsoft.com/office/officeart/2008/layout/AlternatingHexagons"/>
    <dgm:cxn modelId="{05FEF12A-C069-4745-9E88-1335A462AA47}" type="presParOf" srcId="{E3284047-FAD1-4B74-A55C-16C8FBB9D708}" destId="{48D1D77D-B07C-42A7-96B7-5FA18321558E}" srcOrd="4" destOrd="0" presId="urn:microsoft.com/office/officeart/2008/layout/AlternatingHexagons"/>
    <dgm:cxn modelId="{B3C9E577-BF69-44E9-88D5-C6DDF4F46721}" type="presParOf" srcId="{48D1D77D-B07C-42A7-96B7-5FA18321558E}" destId="{C8F038DA-629D-4C76-8B18-777B057496D7}" srcOrd="0" destOrd="0" presId="urn:microsoft.com/office/officeart/2008/layout/AlternatingHexagons"/>
    <dgm:cxn modelId="{5956A7E9-2038-44FA-8C64-5E10FB4A2FE6}" type="presParOf" srcId="{48D1D77D-B07C-42A7-96B7-5FA18321558E}" destId="{3F1A8741-295B-4A0F-8EA3-4497CB0D2AB9}" srcOrd="1" destOrd="0" presId="urn:microsoft.com/office/officeart/2008/layout/AlternatingHexagons"/>
    <dgm:cxn modelId="{E7702D4F-D99B-4959-80AB-423D5457D042}" type="presParOf" srcId="{48D1D77D-B07C-42A7-96B7-5FA18321558E}" destId="{EF4B10ED-1BE8-4249-A37E-3E526CF17E85}" srcOrd="2" destOrd="0" presId="urn:microsoft.com/office/officeart/2008/layout/AlternatingHexagons"/>
    <dgm:cxn modelId="{3CADDC9D-7ED9-4149-A242-DEE077F96C53}" type="presParOf" srcId="{48D1D77D-B07C-42A7-96B7-5FA18321558E}" destId="{A586D316-5567-4745-96C5-62FDBC5C7CB2}" srcOrd="3" destOrd="0" presId="urn:microsoft.com/office/officeart/2008/layout/AlternatingHexagons"/>
    <dgm:cxn modelId="{10C3E290-D9EE-4743-91C0-F1252EC020B5}" type="presParOf" srcId="{48D1D77D-B07C-42A7-96B7-5FA18321558E}" destId="{0380966A-28B2-4FBE-A3AA-4767210109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60007-A147-40D4-882D-64ED6373BB78}" type="doc">
      <dgm:prSet loTypeId="urn:microsoft.com/office/officeart/2008/layout/AlternatingHexagons" loCatId="list" qsTypeId="urn:microsoft.com/office/officeart/2005/8/quickstyle/simple1" qsCatId="simple" csTypeId="urn:microsoft.com/office/officeart/2005/8/colors/accent1_1" csCatId="accent1" phldr="1"/>
      <dgm:spPr/>
      <dgm:t>
        <a:bodyPr/>
        <a:lstStyle/>
        <a:p>
          <a:endParaRPr lang="zh-CN" altLang="en-US"/>
        </a:p>
      </dgm:t>
    </dgm:pt>
    <dgm:pt modelId="{B5653BC8-2578-406D-81FA-28E859F4FBF9}">
      <dgm:prSet phldrT="[文本]" custT="1"/>
      <dgm:spPr/>
      <dgm:t>
        <a:bodyPr/>
        <a:lstStyle/>
        <a:p>
          <a:r>
            <a:rPr lang="zh-CN" altLang="en-US" sz="2400" b="1" dirty="0" smtClean="0">
              <a:latin typeface="+mn-ea"/>
              <a:cs typeface="Calibri" panose="020F0502020204030204" pitchFamily="34" charset="0"/>
            </a:rPr>
            <a:t>完善城市功能</a:t>
          </a:r>
          <a:endParaRPr lang="zh-CN" altLang="en-US" sz="2400" b="1" dirty="0"/>
        </a:p>
      </dgm:t>
    </dgm:pt>
    <dgm:pt modelId="{C860F6C7-71A4-46C8-88FC-DCC5BC67D08E}" type="parTrans" cxnId="{B9339B30-229A-44CF-88E9-EB0A2416D474}">
      <dgm:prSet/>
      <dgm:spPr/>
      <dgm:t>
        <a:bodyPr/>
        <a:lstStyle/>
        <a:p>
          <a:endParaRPr lang="zh-CN" altLang="en-US"/>
        </a:p>
      </dgm:t>
    </dgm:pt>
    <dgm:pt modelId="{9FF2BC01-4F6B-45F5-B126-2266450A448F}" type="sibTrans" cxnId="{B9339B30-229A-44CF-88E9-EB0A2416D474}">
      <dgm:prSet custT="1"/>
      <dgm:spPr/>
      <dgm:t>
        <a:bodyPr/>
        <a:lstStyle/>
        <a:p>
          <a:r>
            <a:rPr lang="zh-CN" altLang="en-US" sz="2400" b="1" dirty="0" smtClean="0">
              <a:latin typeface="+mn-ea"/>
              <a:cs typeface="Calibri" panose="020F0502020204030204" pitchFamily="34" charset="0"/>
            </a:rPr>
            <a:t>保障城市安全</a:t>
          </a:r>
          <a:endParaRPr lang="zh-CN" altLang="en-US" sz="2400" b="1" dirty="0"/>
        </a:p>
      </dgm:t>
    </dgm:pt>
    <dgm:pt modelId="{FEEC9BC3-DD17-4FBF-AFDD-EB6C16EBCCE1}">
      <dgm:prSet phldrT="[文本]" custT="1"/>
      <dgm:spPr/>
      <dgm:t>
        <a:bodyPr/>
        <a:lstStyle/>
        <a:p>
          <a:r>
            <a:rPr lang="zh-CN" altLang="en-US" sz="2000" b="1" dirty="0" smtClean="0">
              <a:latin typeface="+mn-ea"/>
              <a:cs typeface="Calibri" panose="020F0502020204030204" pitchFamily="34" charset="0"/>
            </a:rPr>
            <a:t>美化城市景观</a:t>
          </a:r>
          <a:endParaRPr lang="zh-CN" altLang="en-US" sz="2000" b="1" dirty="0"/>
        </a:p>
      </dgm:t>
    </dgm:pt>
    <dgm:pt modelId="{480FB65D-14DF-4303-BFCF-4896472BC468}" type="parTrans" cxnId="{FF97E8D1-B310-45D4-9634-1B573A6ACE81}">
      <dgm:prSet/>
      <dgm:spPr/>
      <dgm:t>
        <a:bodyPr/>
        <a:lstStyle/>
        <a:p>
          <a:endParaRPr lang="zh-CN" altLang="en-US"/>
        </a:p>
      </dgm:t>
    </dgm:pt>
    <dgm:pt modelId="{49CC5D37-8A38-485C-B83B-D528BB88F737}" type="sibTrans" cxnId="{FF97E8D1-B310-45D4-9634-1B573A6ACE81}">
      <dgm:prSet custT="1"/>
      <dgm:spPr/>
      <dgm:t>
        <a:bodyPr/>
        <a:lstStyle/>
        <a:p>
          <a:r>
            <a:rPr lang="zh-CN" altLang="en-US" sz="2000" b="1" dirty="0" smtClean="0">
              <a:latin typeface="+mn-ea"/>
              <a:cs typeface="Calibri" panose="020F0502020204030204" pitchFamily="34" charset="0"/>
            </a:rPr>
            <a:t>提高城市综合承载能力</a:t>
          </a:r>
          <a:endParaRPr lang="zh-CN" altLang="en-US" sz="2000" b="1" dirty="0"/>
        </a:p>
      </dgm:t>
    </dgm:pt>
    <dgm:pt modelId="{1EE42F4D-6391-42DF-8D99-02A965751729}">
      <dgm:prSet phldrT="[文本]" custT="1"/>
      <dgm:spPr/>
      <dgm:t>
        <a:bodyPr/>
        <a:lstStyle/>
        <a:p>
          <a:endParaRPr lang="zh-CN" altLang="en-US" sz="1400" dirty="0" smtClean="0"/>
        </a:p>
        <a:p>
          <a:r>
            <a:rPr lang="zh-CN" altLang="en-US" sz="2000" b="1" dirty="0" smtClean="0">
              <a:latin typeface="+mn-ea"/>
              <a:cs typeface="Calibri" panose="020F0502020204030204" pitchFamily="34" charset="0"/>
            </a:rPr>
            <a:t>保证城镇化发展质量</a:t>
          </a:r>
          <a:endParaRPr lang="zh-CN" altLang="en-US" sz="2000" b="1" dirty="0"/>
        </a:p>
      </dgm:t>
    </dgm:pt>
    <dgm:pt modelId="{BC5BBE8E-9BA6-43CC-8412-B3C4F043DB2C}" type="parTrans" cxnId="{D3267BA6-9E99-4068-8D84-3F4E7D12CF04}">
      <dgm:prSet/>
      <dgm:spPr/>
      <dgm:t>
        <a:bodyPr/>
        <a:lstStyle/>
        <a:p>
          <a:endParaRPr lang="zh-CN" altLang="en-US"/>
        </a:p>
      </dgm:t>
    </dgm:pt>
    <dgm:pt modelId="{F5E3E9BB-9C0E-41E0-98A5-F58BF0F0ABD9}" type="sibTrans" cxnId="{D3267BA6-9E99-4068-8D84-3F4E7D12CF04}">
      <dgm:prSet custT="1"/>
      <dgm:spPr/>
      <dgm:t>
        <a:bodyPr/>
        <a:lstStyle/>
        <a:p>
          <a:r>
            <a:rPr lang="zh-CN" altLang="en-US" sz="2000" b="1" dirty="0" smtClean="0">
              <a:latin typeface="+mn-ea"/>
              <a:cs typeface="Calibri" panose="020F0502020204030204" pitchFamily="34" charset="0"/>
            </a:rPr>
            <a:t>增加公共产品有效投资</a:t>
          </a:r>
          <a:endParaRPr lang="zh-CN" altLang="en-US" sz="2000" b="1" dirty="0"/>
        </a:p>
      </dgm:t>
    </dgm:pt>
    <dgm:pt modelId="{430EBBC0-DF28-423E-9438-2C60D0A6B61A}">
      <dgm:prSet phldrT="[文本]" custT="1">
        <dgm:style>
          <a:lnRef idx="2">
            <a:schemeClr val="accent5"/>
          </a:lnRef>
          <a:fillRef idx="1">
            <a:schemeClr val="lt1"/>
          </a:fillRef>
          <a:effectRef idx="0">
            <a:schemeClr val="accent5"/>
          </a:effectRef>
          <a:fontRef idx="minor">
            <a:schemeClr val="dk1"/>
          </a:fontRef>
        </dgm:style>
      </dgm:prSet>
      <dgm:spPr/>
      <dgm:t>
        <a:bodyPr/>
        <a:lstStyle/>
        <a:p>
          <a:r>
            <a:rPr lang="zh-CN" altLang="en-US" sz="2000" b="1" dirty="0" smtClean="0">
              <a:latin typeface="+mn-ea"/>
              <a:cs typeface="Calibri" panose="020F0502020204030204" pitchFamily="34" charset="0"/>
            </a:rPr>
            <a:t>打造经济发展新动力</a:t>
          </a:r>
          <a:endParaRPr lang="zh-CN" altLang="en-US" sz="2000" b="1" dirty="0"/>
        </a:p>
      </dgm:t>
    </dgm:pt>
    <dgm:pt modelId="{09745894-1C3E-4580-9B3D-2A3DA0A9636C}" type="parTrans" cxnId="{94D40A2A-A16D-421A-96E2-883B6CE2BFEF}">
      <dgm:prSet/>
      <dgm:spPr/>
      <dgm:t>
        <a:bodyPr/>
        <a:lstStyle/>
        <a:p>
          <a:endParaRPr lang="zh-CN" altLang="en-US"/>
        </a:p>
      </dgm:t>
    </dgm:pt>
    <dgm:pt modelId="{56DEC1FC-ACD2-4F17-89A5-620D9295CAE6}" type="sibTrans" cxnId="{94D40A2A-A16D-421A-96E2-883B6CE2BFEF}">
      <dgm:prSet/>
      <dgm:spPr/>
      <dgm:t>
        <a:bodyPr/>
        <a:lstStyle/>
        <a:p>
          <a:endParaRPr lang="zh-CN" altLang="en-US"/>
        </a:p>
      </dgm:t>
    </dgm:pt>
    <dgm:pt modelId="{E3284047-FAD1-4B74-A55C-16C8FBB9D708}" type="pres">
      <dgm:prSet presAssocID="{F5460007-A147-40D4-882D-64ED6373BB78}" presName="Name0" presStyleCnt="0">
        <dgm:presLayoutVars>
          <dgm:chMax/>
          <dgm:chPref/>
          <dgm:dir/>
          <dgm:animLvl val="lvl"/>
        </dgm:presLayoutVars>
      </dgm:prSet>
      <dgm:spPr/>
    </dgm:pt>
    <dgm:pt modelId="{9F9EF29D-2B7F-45F4-B68F-9F9BA5A10391}" type="pres">
      <dgm:prSet presAssocID="{B5653BC8-2578-406D-81FA-28E859F4FBF9}" presName="composite" presStyleCnt="0"/>
      <dgm:spPr/>
    </dgm:pt>
    <dgm:pt modelId="{BD3780A5-30B6-4C9B-B730-7087D65B4AAD}" type="pres">
      <dgm:prSet presAssocID="{B5653BC8-2578-406D-81FA-28E859F4FBF9}" presName="Parent1" presStyleLbl="node1" presStyleIdx="0" presStyleCnt="6" custLinFactNeighborX="3171" custLinFactNeighborY="-5965">
        <dgm:presLayoutVars>
          <dgm:chMax val="1"/>
          <dgm:chPref val="1"/>
          <dgm:bulletEnabled val="1"/>
        </dgm:presLayoutVars>
      </dgm:prSet>
      <dgm:spPr/>
      <dgm:t>
        <a:bodyPr/>
        <a:lstStyle/>
        <a:p>
          <a:endParaRPr lang="zh-CN" altLang="en-US"/>
        </a:p>
      </dgm:t>
    </dgm:pt>
    <dgm:pt modelId="{51874367-5FDA-479B-9E74-C8DEDCF9A2C9}" type="pres">
      <dgm:prSet presAssocID="{B5653BC8-2578-406D-81FA-28E859F4FBF9}" presName="Childtext1" presStyleLbl="revTx" presStyleIdx="0" presStyleCnt="3">
        <dgm:presLayoutVars>
          <dgm:chMax val="0"/>
          <dgm:chPref val="0"/>
          <dgm:bulletEnabled val="1"/>
        </dgm:presLayoutVars>
      </dgm:prSet>
      <dgm:spPr/>
      <dgm:t>
        <a:bodyPr/>
        <a:lstStyle/>
        <a:p>
          <a:endParaRPr lang="zh-CN" altLang="en-US"/>
        </a:p>
      </dgm:t>
    </dgm:pt>
    <dgm:pt modelId="{6765BE69-0F1E-417A-91F2-B639A8A14684}" type="pres">
      <dgm:prSet presAssocID="{B5653BC8-2578-406D-81FA-28E859F4FBF9}" presName="BalanceSpacing" presStyleCnt="0"/>
      <dgm:spPr/>
    </dgm:pt>
    <dgm:pt modelId="{4D18EF1F-3D89-4446-A511-02B65AFCBFA2}" type="pres">
      <dgm:prSet presAssocID="{B5653BC8-2578-406D-81FA-28E859F4FBF9}" presName="BalanceSpacing1" presStyleCnt="0"/>
      <dgm:spPr/>
    </dgm:pt>
    <dgm:pt modelId="{DCE839B9-4175-43B0-9B61-4AA7D90F81B0}" type="pres">
      <dgm:prSet presAssocID="{9FF2BC01-4F6B-45F5-B126-2266450A448F}" presName="Accent1Text" presStyleLbl="node1" presStyleIdx="1" presStyleCnt="6" custLinFactNeighborX="-18587" custLinFactNeighborY="1221"/>
      <dgm:spPr/>
      <dgm:t>
        <a:bodyPr/>
        <a:lstStyle/>
        <a:p>
          <a:endParaRPr lang="zh-CN" altLang="en-US"/>
        </a:p>
      </dgm:t>
    </dgm:pt>
    <dgm:pt modelId="{7CA76FCA-C7A2-4E7B-B6F3-E698970BF3B1}" type="pres">
      <dgm:prSet presAssocID="{9FF2BC01-4F6B-45F5-B126-2266450A448F}" presName="spaceBetweenRectangles" presStyleCnt="0"/>
      <dgm:spPr/>
    </dgm:pt>
    <dgm:pt modelId="{EF6D66E8-07AF-43EF-B584-4F34A6C01259}" type="pres">
      <dgm:prSet presAssocID="{FEEC9BC3-DD17-4FBF-AFDD-EB6C16EBCCE1}" presName="composite" presStyleCnt="0"/>
      <dgm:spPr/>
    </dgm:pt>
    <dgm:pt modelId="{0C4D606B-6865-4D88-B6BB-C4F6954D81CC}" type="pres">
      <dgm:prSet presAssocID="{FEEC9BC3-DD17-4FBF-AFDD-EB6C16EBCCE1}" presName="Parent1" presStyleLbl="node1" presStyleIdx="2" presStyleCnt="6" custLinFactNeighborX="-5285" custLinFactNeighborY="0">
        <dgm:presLayoutVars>
          <dgm:chMax val="1"/>
          <dgm:chPref val="1"/>
          <dgm:bulletEnabled val="1"/>
        </dgm:presLayoutVars>
      </dgm:prSet>
      <dgm:spPr/>
      <dgm:t>
        <a:bodyPr/>
        <a:lstStyle/>
        <a:p>
          <a:endParaRPr lang="zh-CN" altLang="en-US"/>
        </a:p>
      </dgm:t>
    </dgm:pt>
    <dgm:pt modelId="{76E7D02F-1B24-4C7E-B115-588ACD6C609D}" type="pres">
      <dgm:prSet presAssocID="{FEEC9BC3-DD17-4FBF-AFDD-EB6C16EBCCE1}" presName="Childtext1" presStyleLbl="revTx" presStyleIdx="1" presStyleCnt="3">
        <dgm:presLayoutVars>
          <dgm:chMax val="0"/>
          <dgm:chPref val="0"/>
          <dgm:bulletEnabled val="1"/>
        </dgm:presLayoutVars>
      </dgm:prSet>
      <dgm:spPr/>
      <dgm:t>
        <a:bodyPr/>
        <a:lstStyle/>
        <a:p>
          <a:endParaRPr lang="zh-CN" altLang="en-US"/>
        </a:p>
      </dgm:t>
    </dgm:pt>
    <dgm:pt modelId="{DAAA18B9-B7F3-4368-97C3-1BE2864FEA1A}" type="pres">
      <dgm:prSet presAssocID="{FEEC9BC3-DD17-4FBF-AFDD-EB6C16EBCCE1}" presName="BalanceSpacing" presStyleCnt="0"/>
      <dgm:spPr/>
    </dgm:pt>
    <dgm:pt modelId="{034F3EDB-6578-44BB-8B30-A9C2A5C72643}" type="pres">
      <dgm:prSet presAssocID="{FEEC9BC3-DD17-4FBF-AFDD-EB6C16EBCCE1}" presName="BalanceSpacing1" presStyleCnt="0"/>
      <dgm:spPr/>
    </dgm:pt>
    <dgm:pt modelId="{6A5BA78B-EBDA-44A5-9079-40CFEADA402F}" type="pres">
      <dgm:prSet presAssocID="{49CC5D37-8A38-485C-B83B-D528BB88F737}" presName="Accent1Text" presStyleLbl="node1" presStyleIdx="3" presStyleCnt="6" custLinFactNeighborX="14750" custLinFactNeighborY="2537"/>
      <dgm:spPr/>
      <dgm:t>
        <a:bodyPr/>
        <a:lstStyle/>
        <a:p>
          <a:endParaRPr lang="zh-CN" altLang="en-US"/>
        </a:p>
      </dgm:t>
    </dgm:pt>
    <dgm:pt modelId="{5DF925A6-6683-4B91-ACEC-BADE8F420AF7}" type="pres">
      <dgm:prSet presAssocID="{49CC5D37-8A38-485C-B83B-D528BB88F737}" presName="spaceBetweenRectangles" presStyleCnt="0"/>
      <dgm:spPr/>
    </dgm:pt>
    <dgm:pt modelId="{48D1D77D-B07C-42A7-96B7-5FA18321558E}" type="pres">
      <dgm:prSet presAssocID="{1EE42F4D-6391-42DF-8D99-02A965751729}" presName="composite" presStyleCnt="0"/>
      <dgm:spPr/>
    </dgm:pt>
    <dgm:pt modelId="{C8F038DA-629D-4C76-8B18-777B057496D7}" type="pres">
      <dgm:prSet presAssocID="{1EE42F4D-6391-42DF-8D99-02A965751729}" presName="Parent1" presStyleLbl="node1" presStyleIdx="4" presStyleCnt="6">
        <dgm:presLayoutVars>
          <dgm:chMax val="1"/>
          <dgm:chPref val="1"/>
          <dgm:bulletEnabled val="1"/>
        </dgm:presLayoutVars>
      </dgm:prSet>
      <dgm:spPr/>
      <dgm:t>
        <a:bodyPr/>
        <a:lstStyle/>
        <a:p>
          <a:endParaRPr lang="zh-CN" altLang="en-US"/>
        </a:p>
      </dgm:t>
    </dgm:pt>
    <dgm:pt modelId="{3F1A8741-295B-4A0F-8EA3-4497CB0D2AB9}" type="pres">
      <dgm:prSet presAssocID="{1EE42F4D-6391-42DF-8D99-02A965751729}" presName="Childtext1" presStyleLbl="revTx" presStyleIdx="2" presStyleCnt="3" custLinFactY="-101762" custLinFactNeighborX="18247" custLinFactNeighborY="-200000">
        <dgm:presLayoutVars>
          <dgm:chMax val="0"/>
          <dgm:chPref val="0"/>
          <dgm:bulletEnabled val="1"/>
        </dgm:presLayoutVars>
      </dgm:prSet>
      <dgm:spPr/>
      <dgm:t>
        <a:bodyPr/>
        <a:lstStyle/>
        <a:p>
          <a:endParaRPr lang="zh-CN" altLang="en-US"/>
        </a:p>
      </dgm:t>
    </dgm:pt>
    <dgm:pt modelId="{EF4B10ED-1BE8-4249-A37E-3E526CF17E85}" type="pres">
      <dgm:prSet presAssocID="{1EE42F4D-6391-42DF-8D99-02A965751729}" presName="BalanceSpacing" presStyleCnt="0"/>
      <dgm:spPr/>
    </dgm:pt>
    <dgm:pt modelId="{A586D316-5567-4745-96C5-62FDBC5C7CB2}" type="pres">
      <dgm:prSet presAssocID="{1EE42F4D-6391-42DF-8D99-02A965751729}" presName="BalanceSpacing1" presStyleCnt="0"/>
      <dgm:spPr/>
    </dgm:pt>
    <dgm:pt modelId="{0380966A-28B2-4FBE-A3AA-4767210109C0}" type="pres">
      <dgm:prSet presAssocID="{F5E3E9BB-9C0E-41E0-98A5-F58BF0F0ABD9}" presName="Accent1Text" presStyleLbl="node1" presStyleIdx="5" presStyleCnt="6" custLinFactNeighborX="-19028" custLinFactNeighborY="813"/>
      <dgm:spPr/>
      <dgm:t>
        <a:bodyPr/>
        <a:lstStyle/>
        <a:p>
          <a:endParaRPr lang="zh-CN" altLang="en-US"/>
        </a:p>
      </dgm:t>
    </dgm:pt>
  </dgm:ptLst>
  <dgm:cxnLst>
    <dgm:cxn modelId="{19D2BA9A-006A-4BD8-BA34-47FA36BECE24}" type="presOf" srcId="{F5E3E9BB-9C0E-41E0-98A5-F58BF0F0ABD9}" destId="{0380966A-28B2-4FBE-A3AA-4767210109C0}" srcOrd="0" destOrd="0" presId="urn:microsoft.com/office/officeart/2008/layout/AlternatingHexagons"/>
    <dgm:cxn modelId="{FF97E8D1-B310-45D4-9634-1B573A6ACE81}" srcId="{F5460007-A147-40D4-882D-64ED6373BB78}" destId="{FEEC9BC3-DD17-4FBF-AFDD-EB6C16EBCCE1}" srcOrd="1" destOrd="0" parTransId="{480FB65D-14DF-4303-BFCF-4896472BC468}" sibTransId="{49CC5D37-8A38-485C-B83B-D528BB88F737}"/>
    <dgm:cxn modelId="{D78AC377-FDD6-4C94-95C5-08589D9BC075}" type="presOf" srcId="{B5653BC8-2578-406D-81FA-28E859F4FBF9}" destId="{BD3780A5-30B6-4C9B-B730-7087D65B4AAD}" srcOrd="0" destOrd="0" presId="urn:microsoft.com/office/officeart/2008/layout/AlternatingHexagons"/>
    <dgm:cxn modelId="{D3B8E947-3992-441A-9517-8BFF668DEA29}" type="presOf" srcId="{F5460007-A147-40D4-882D-64ED6373BB78}" destId="{E3284047-FAD1-4B74-A55C-16C8FBB9D708}" srcOrd="0" destOrd="0" presId="urn:microsoft.com/office/officeart/2008/layout/AlternatingHexagons"/>
    <dgm:cxn modelId="{DF515FE0-F7E6-4690-A397-AFC9634B985D}" type="presOf" srcId="{FEEC9BC3-DD17-4FBF-AFDD-EB6C16EBCCE1}" destId="{0C4D606B-6865-4D88-B6BB-C4F6954D81CC}" srcOrd="0" destOrd="0" presId="urn:microsoft.com/office/officeart/2008/layout/AlternatingHexagons"/>
    <dgm:cxn modelId="{6EC30E88-5233-4377-BF87-768956293AE7}" type="presOf" srcId="{9FF2BC01-4F6B-45F5-B126-2266450A448F}" destId="{DCE839B9-4175-43B0-9B61-4AA7D90F81B0}" srcOrd="0" destOrd="0" presId="urn:microsoft.com/office/officeart/2008/layout/AlternatingHexagons"/>
    <dgm:cxn modelId="{94D40A2A-A16D-421A-96E2-883B6CE2BFEF}" srcId="{1EE42F4D-6391-42DF-8D99-02A965751729}" destId="{430EBBC0-DF28-423E-9438-2C60D0A6B61A}" srcOrd="0" destOrd="0" parTransId="{09745894-1C3E-4580-9B3D-2A3DA0A9636C}" sibTransId="{56DEC1FC-ACD2-4F17-89A5-620D9295CAE6}"/>
    <dgm:cxn modelId="{19FEB07E-7E9D-4E78-9D55-7D7C0E259731}" type="presOf" srcId="{49CC5D37-8A38-485C-B83B-D528BB88F737}" destId="{6A5BA78B-EBDA-44A5-9079-40CFEADA402F}" srcOrd="0" destOrd="0" presId="urn:microsoft.com/office/officeart/2008/layout/AlternatingHexagons"/>
    <dgm:cxn modelId="{B51F8775-A6AE-4DD0-954F-2E21D6A3795D}" type="presOf" srcId="{430EBBC0-DF28-423E-9438-2C60D0A6B61A}" destId="{3F1A8741-295B-4A0F-8EA3-4497CB0D2AB9}" srcOrd="0" destOrd="0" presId="urn:microsoft.com/office/officeart/2008/layout/AlternatingHexagons"/>
    <dgm:cxn modelId="{D3267BA6-9E99-4068-8D84-3F4E7D12CF04}" srcId="{F5460007-A147-40D4-882D-64ED6373BB78}" destId="{1EE42F4D-6391-42DF-8D99-02A965751729}" srcOrd="2" destOrd="0" parTransId="{BC5BBE8E-9BA6-43CC-8412-B3C4F043DB2C}" sibTransId="{F5E3E9BB-9C0E-41E0-98A5-F58BF0F0ABD9}"/>
    <dgm:cxn modelId="{B9339B30-229A-44CF-88E9-EB0A2416D474}" srcId="{F5460007-A147-40D4-882D-64ED6373BB78}" destId="{B5653BC8-2578-406D-81FA-28E859F4FBF9}" srcOrd="0" destOrd="0" parTransId="{C860F6C7-71A4-46C8-88FC-DCC5BC67D08E}" sibTransId="{9FF2BC01-4F6B-45F5-B126-2266450A448F}"/>
    <dgm:cxn modelId="{CCD56742-F042-454C-98BE-045517735841}" type="presOf" srcId="{1EE42F4D-6391-42DF-8D99-02A965751729}" destId="{C8F038DA-629D-4C76-8B18-777B057496D7}" srcOrd="0" destOrd="0" presId="urn:microsoft.com/office/officeart/2008/layout/AlternatingHexagons"/>
    <dgm:cxn modelId="{47C56832-619C-4930-BB22-124AB6AEE4B2}" type="presParOf" srcId="{E3284047-FAD1-4B74-A55C-16C8FBB9D708}" destId="{9F9EF29D-2B7F-45F4-B68F-9F9BA5A10391}" srcOrd="0" destOrd="0" presId="urn:microsoft.com/office/officeart/2008/layout/AlternatingHexagons"/>
    <dgm:cxn modelId="{10262015-51AA-48A0-86B5-35174A577E5E}" type="presParOf" srcId="{9F9EF29D-2B7F-45F4-B68F-9F9BA5A10391}" destId="{BD3780A5-30B6-4C9B-B730-7087D65B4AAD}" srcOrd="0" destOrd="0" presId="urn:microsoft.com/office/officeart/2008/layout/AlternatingHexagons"/>
    <dgm:cxn modelId="{B0624C2C-BC42-4906-A85F-BF6F547B048C}" type="presParOf" srcId="{9F9EF29D-2B7F-45F4-B68F-9F9BA5A10391}" destId="{51874367-5FDA-479B-9E74-C8DEDCF9A2C9}" srcOrd="1" destOrd="0" presId="urn:microsoft.com/office/officeart/2008/layout/AlternatingHexagons"/>
    <dgm:cxn modelId="{CD887C2A-87C5-4D6F-AFF8-C05704CB8632}" type="presParOf" srcId="{9F9EF29D-2B7F-45F4-B68F-9F9BA5A10391}" destId="{6765BE69-0F1E-417A-91F2-B639A8A14684}" srcOrd="2" destOrd="0" presId="urn:microsoft.com/office/officeart/2008/layout/AlternatingHexagons"/>
    <dgm:cxn modelId="{90EB9944-90DC-4FC8-BE5C-10A72FE78CA9}" type="presParOf" srcId="{9F9EF29D-2B7F-45F4-B68F-9F9BA5A10391}" destId="{4D18EF1F-3D89-4446-A511-02B65AFCBFA2}" srcOrd="3" destOrd="0" presId="urn:microsoft.com/office/officeart/2008/layout/AlternatingHexagons"/>
    <dgm:cxn modelId="{440B1327-DDFA-4D5A-BC55-C7E1D2FF90C9}" type="presParOf" srcId="{9F9EF29D-2B7F-45F4-B68F-9F9BA5A10391}" destId="{DCE839B9-4175-43B0-9B61-4AA7D90F81B0}" srcOrd="4" destOrd="0" presId="urn:microsoft.com/office/officeart/2008/layout/AlternatingHexagons"/>
    <dgm:cxn modelId="{A0D4A6E6-7D89-4107-BACF-506A2100FCE8}" type="presParOf" srcId="{E3284047-FAD1-4B74-A55C-16C8FBB9D708}" destId="{7CA76FCA-C7A2-4E7B-B6F3-E698970BF3B1}" srcOrd="1" destOrd="0" presId="urn:microsoft.com/office/officeart/2008/layout/AlternatingHexagons"/>
    <dgm:cxn modelId="{A550512B-D06F-4359-B2B8-8A3F5F08B4A3}" type="presParOf" srcId="{E3284047-FAD1-4B74-A55C-16C8FBB9D708}" destId="{EF6D66E8-07AF-43EF-B584-4F34A6C01259}" srcOrd="2" destOrd="0" presId="urn:microsoft.com/office/officeart/2008/layout/AlternatingHexagons"/>
    <dgm:cxn modelId="{130186FD-D287-484C-99A8-C0CBC3819D01}" type="presParOf" srcId="{EF6D66E8-07AF-43EF-B584-4F34A6C01259}" destId="{0C4D606B-6865-4D88-B6BB-C4F6954D81CC}" srcOrd="0" destOrd="0" presId="urn:microsoft.com/office/officeart/2008/layout/AlternatingHexagons"/>
    <dgm:cxn modelId="{7724C142-79D3-4925-A3F5-A7A5A8D5DF4C}" type="presParOf" srcId="{EF6D66E8-07AF-43EF-B584-4F34A6C01259}" destId="{76E7D02F-1B24-4C7E-B115-588ACD6C609D}" srcOrd="1" destOrd="0" presId="urn:microsoft.com/office/officeart/2008/layout/AlternatingHexagons"/>
    <dgm:cxn modelId="{7E119173-51C9-4996-8EB9-2A6794AD1E0A}" type="presParOf" srcId="{EF6D66E8-07AF-43EF-B584-4F34A6C01259}" destId="{DAAA18B9-B7F3-4368-97C3-1BE2864FEA1A}" srcOrd="2" destOrd="0" presId="urn:microsoft.com/office/officeart/2008/layout/AlternatingHexagons"/>
    <dgm:cxn modelId="{1DA15E09-279F-4434-83F4-E715C863849E}" type="presParOf" srcId="{EF6D66E8-07AF-43EF-B584-4F34A6C01259}" destId="{034F3EDB-6578-44BB-8B30-A9C2A5C72643}" srcOrd="3" destOrd="0" presId="urn:microsoft.com/office/officeart/2008/layout/AlternatingHexagons"/>
    <dgm:cxn modelId="{954E87A4-F1DC-4F63-A0EA-567239D7460A}" type="presParOf" srcId="{EF6D66E8-07AF-43EF-B584-4F34A6C01259}" destId="{6A5BA78B-EBDA-44A5-9079-40CFEADA402F}" srcOrd="4" destOrd="0" presId="urn:microsoft.com/office/officeart/2008/layout/AlternatingHexagons"/>
    <dgm:cxn modelId="{C90E176A-2919-4E0F-922F-D5C657499B17}" type="presParOf" srcId="{E3284047-FAD1-4B74-A55C-16C8FBB9D708}" destId="{5DF925A6-6683-4B91-ACEC-BADE8F420AF7}" srcOrd="3" destOrd="0" presId="urn:microsoft.com/office/officeart/2008/layout/AlternatingHexagons"/>
    <dgm:cxn modelId="{1FC4C972-6FBF-4DBC-AA3F-AF93B1756CFE}" type="presParOf" srcId="{E3284047-FAD1-4B74-A55C-16C8FBB9D708}" destId="{48D1D77D-B07C-42A7-96B7-5FA18321558E}" srcOrd="4" destOrd="0" presId="urn:microsoft.com/office/officeart/2008/layout/AlternatingHexagons"/>
    <dgm:cxn modelId="{EEF19C1D-15C3-46A7-B465-619383E41F1F}" type="presParOf" srcId="{48D1D77D-B07C-42A7-96B7-5FA18321558E}" destId="{C8F038DA-629D-4C76-8B18-777B057496D7}" srcOrd="0" destOrd="0" presId="urn:microsoft.com/office/officeart/2008/layout/AlternatingHexagons"/>
    <dgm:cxn modelId="{308E8A16-3A2D-4532-8606-E12BD7585B67}" type="presParOf" srcId="{48D1D77D-B07C-42A7-96B7-5FA18321558E}" destId="{3F1A8741-295B-4A0F-8EA3-4497CB0D2AB9}" srcOrd="1" destOrd="0" presId="urn:microsoft.com/office/officeart/2008/layout/AlternatingHexagons"/>
    <dgm:cxn modelId="{2B30E80C-7307-4E22-BCEE-1C94274B8F8C}" type="presParOf" srcId="{48D1D77D-B07C-42A7-96B7-5FA18321558E}" destId="{EF4B10ED-1BE8-4249-A37E-3E526CF17E85}" srcOrd="2" destOrd="0" presId="urn:microsoft.com/office/officeart/2008/layout/AlternatingHexagons"/>
    <dgm:cxn modelId="{5AC7D398-2E0D-4B6F-BD92-AE1B3B56B491}" type="presParOf" srcId="{48D1D77D-B07C-42A7-96B7-5FA18321558E}" destId="{A586D316-5567-4745-96C5-62FDBC5C7CB2}" srcOrd="3" destOrd="0" presId="urn:microsoft.com/office/officeart/2008/layout/AlternatingHexagons"/>
    <dgm:cxn modelId="{FBA1E19E-3EC8-4204-8A8D-0A8A4BE8606F}" type="presParOf" srcId="{48D1D77D-B07C-42A7-96B7-5FA18321558E}" destId="{0380966A-28B2-4FBE-A3AA-4767210109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82043-CBD6-9145-92C3-D7D2CAC18564}" type="doc">
      <dgm:prSet loTypeId="urn:microsoft.com/office/officeart/2005/8/layout/matrix1" loCatId="" qsTypeId="urn:microsoft.com/office/officeart/2005/8/quickstyle/3D4" qsCatId="3D" csTypeId="urn:microsoft.com/office/officeart/2005/8/colors/accent1_2" csCatId="accent1" phldr="1"/>
      <dgm:spPr/>
      <dgm:t>
        <a:bodyPr/>
        <a:lstStyle/>
        <a:p>
          <a:endParaRPr lang="zh-CN" altLang="en-US"/>
        </a:p>
      </dgm:t>
    </dgm:pt>
    <dgm:pt modelId="{D92A8BDE-8CB9-D64F-BF55-FCC554C35173}">
      <dgm:prSet phldrT="[文本]"/>
      <dgm:spPr/>
      <dgm:t>
        <a:bodyPr/>
        <a:lstStyle/>
        <a:p>
          <a:r>
            <a:rPr lang="en-US" altLang="zh-CN" dirty="0" smtClean="0"/>
            <a:t>PPP</a:t>
          </a:r>
          <a:endParaRPr lang="zh-CN" altLang="en-US" dirty="0"/>
        </a:p>
      </dgm:t>
    </dgm:pt>
    <dgm:pt modelId="{54ED960E-A632-0843-AC94-C91D2689650B}" type="parTrans" cxnId="{5CA28D52-8FC2-0A4D-A428-2F11D04F6CA8}">
      <dgm:prSet/>
      <dgm:spPr/>
      <dgm:t>
        <a:bodyPr/>
        <a:lstStyle/>
        <a:p>
          <a:endParaRPr lang="zh-CN" altLang="en-US"/>
        </a:p>
      </dgm:t>
    </dgm:pt>
    <dgm:pt modelId="{158684D9-609A-874E-8AE3-2CFDA1B8ED29}" type="sibTrans" cxnId="{5CA28D52-8FC2-0A4D-A428-2F11D04F6CA8}">
      <dgm:prSet/>
      <dgm:spPr/>
      <dgm:t>
        <a:bodyPr/>
        <a:lstStyle/>
        <a:p>
          <a:endParaRPr lang="zh-CN" altLang="en-US"/>
        </a:p>
      </dgm:t>
    </dgm:pt>
    <dgm:pt modelId="{E8F455D3-66D1-5C42-97C4-4D92CDFDF001}">
      <dgm:prSet phldrT="[文本]"/>
      <dgm:spPr>
        <a:solidFill>
          <a:schemeClr val="accent4">
            <a:lumMod val="20000"/>
            <a:lumOff val="80000"/>
          </a:schemeClr>
        </a:solidFill>
      </dgm:spPr>
      <dgm:t>
        <a:bodyPr/>
        <a:lstStyle/>
        <a:p>
          <a:r>
            <a:rPr lang="zh-CN" altLang="en-US" dirty="0" smtClean="0">
              <a:solidFill>
                <a:schemeClr val="tx1"/>
              </a:solidFill>
              <a:latin typeface="黑体"/>
              <a:ea typeface="黑体"/>
              <a:cs typeface="黑体"/>
            </a:rPr>
            <a:t>需求</a:t>
          </a:r>
          <a:endParaRPr lang="zh-CN" altLang="en-US" dirty="0">
            <a:solidFill>
              <a:schemeClr val="tx1"/>
            </a:solidFill>
            <a:latin typeface="黑体"/>
            <a:ea typeface="黑体"/>
            <a:cs typeface="黑体"/>
          </a:endParaRPr>
        </a:p>
      </dgm:t>
    </dgm:pt>
    <dgm:pt modelId="{CA9123EF-ABF8-7F41-823F-41BB0BF889DB}" type="parTrans" cxnId="{683E7E25-73C9-E340-9174-9B53CE79727A}">
      <dgm:prSet/>
      <dgm:spPr/>
      <dgm:t>
        <a:bodyPr/>
        <a:lstStyle/>
        <a:p>
          <a:endParaRPr lang="zh-CN" altLang="en-US"/>
        </a:p>
      </dgm:t>
    </dgm:pt>
    <dgm:pt modelId="{7A4AC344-D8DD-B846-AB48-1767153B9FBB}" type="sibTrans" cxnId="{683E7E25-73C9-E340-9174-9B53CE79727A}">
      <dgm:prSet/>
      <dgm:spPr/>
      <dgm:t>
        <a:bodyPr/>
        <a:lstStyle/>
        <a:p>
          <a:endParaRPr lang="zh-CN" altLang="en-US"/>
        </a:p>
      </dgm:t>
    </dgm:pt>
    <dgm:pt modelId="{D872E03F-13E0-2942-BB94-BFC57D04A344}">
      <dgm:prSet phldrT="[文本]"/>
      <dgm:spPr>
        <a:solidFill>
          <a:schemeClr val="accent4">
            <a:lumMod val="20000"/>
            <a:lumOff val="80000"/>
          </a:schemeClr>
        </a:solidFill>
      </dgm:spPr>
      <dgm:t>
        <a:bodyPr/>
        <a:lstStyle/>
        <a:p>
          <a:r>
            <a:rPr lang="zh-CN" altLang="en-US" dirty="0" smtClean="0">
              <a:solidFill>
                <a:srgbClr val="000000"/>
              </a:solidFill>
              <a:latin typeface="黑体"/>
              <a:ea typeface="黑体"/>
              <a:cs typeface="黑体"/>
            </a:rPr>
            <a:t>生产</a:t>
          </a:r>
          <a:endParaRPr lang="zh-CN" altLang="en-US" dirty="0">
            <a:solidFill>
              <a:srgbClr val="000000"/>
            </a:solidFill>
            <a:latin typeface="黑体"/>
            <a:ea typeface="黑体"/>
            <a:cs typeface="黑体"/>
          </a:endParaRPr>
        </a:p>
      </dgm:t>
    </dgm:pt>
    <dgm:pt modelId="{70BBE3D8-A085-AE4C-8970-675768817DC3}" type="parTrans" cxnId="{A5709910-EA2E-7143-AE65-17BFEC54719A}">
      <dgm:prSet/>
      <dgm:spPr/>
      <dgm:t>
        <a:bodyPr/>
        <a:lstStyle/>
        <a:p>
          <a:endParaRPr lang="zh-CN" altLang="en-US"/>
        </a:p>
      </dgm:t>
    </dgm:pt>
    <dgm:pt modelId="{4913D02E-BBB2-F140-B1F0-89C8B0704FEA}" type="sibTrans" cxnId="{A5709910-EA2E-7143-AE65-17BFEC54719A}">
      <dgm:prSet/>
      <dgm:spPr/>
      <dgm:t>
        <a:bodyPr/>
        <a:lstStyle/>
        <a:p>
          <a:endParaRPr lang="zh-CN" altLang="en-US"/>
        </a:p>
      </dgm:t>
    </dgm:pt>
    <dgm:pt modelId="{C0882C25-56ED-B74E-8F01-F1E23CE2501C}">
      <dgm:prSet phldrT="[文本]"/>
      <dgm:spPr>
        <a:solidFill>
          <a:schemeClr val="accent4">
            <a:lumMod val="20000"/>
            <a:lumOff val="80000"/>
          </a:schemeClr>
        </a:solidFill>
      </dgm:spPr>
      <dgm:t>
        <a:bodyPr/>
        <a:lstStyle/>
        <a:p>
          <a:r>
            <a:rPr lang="zh-CN" altLang="en-US" dirty="0" smtClean="0">
              <a:solidFill>
                <a:srgbClr val="000000"/>
              </a:solidFill>
              <a:latin typeface="黑体"/>
              <a:ea typeface="黑体"/>
              <a:cs typeface="黑体"/>
            </a:rPr>
            <a:t>效益</a:t>
          </a:r>
          <a:endParaRPr lang="zh-CN" altLang="en-US" dirty="0">
            <a:solidFill>
              <a:srgbClr val="000000"/>
            </a:solidFill>
            <a:latin typeface="黑体"/>
            <a:ea typeface="黑体"/>
            <a:cs typeface="黑体"/>
          </a:endParaRPr>
        </a:p>
      </dgm:t>
    </dgm:pt>
    <dgm:pt modelId="{A7E358F5-0111-E44E-8001-D1D314E65417}" type="parTrans" cxnId="{FFDC8451-D11B-5F46-9871-673CC4729AA3}">
      <dgm:prSet/>
      <dgm:spPr/>
      <dgm:t>
        <a:bodyPr/>
        <a:lstStyle/>
        <a:p>
          <a:endParaRPr lang="zh-CN" altLang="en-US"/>
        </a:p>
      </dgm:t>
    </dgm:pt>
    <dgm:pt modelId="{55C53122-3570-3448-BB3C-1F2470BF8AC1}" type="sibTrans" cxnId="{FFDC8451-D11B-5F46-9871-673CC4729AA3}">
      <dgm:prSet/>
      <dgm:spPr/>
      <dgm:t>
        <a:bodyPr/>
        <a:lstStyle/>
        <a:p>
          <a:endParaRPr lang="zh-CN" altLang="en-US"/>
        </a:p>
      </dgm:t>
    </dgm:pt>
    <dgm:pt modelId="{DDA91FFD-C33E-F04F-891F-6CBA48745098}">
      <dgm:prSet phldrT="[文本]"/>
      <dgm:spPr>
        <a:solidFill>
          <a:schemeClr val="accent4">
            <a:lumMod val="20000"/>
            <a:lumOff val="80000"/>
          </a:schemeClr>
        </a:solidFill>
      </dgm:spPr>
      <dgm:t>
        <a:bodyPr/>
        <a:lstStyle/>
        <a:p>
          <a:r>
            <a:rPr lang="zh-CN" altLang="en-US" dirty="0" smtClean="0">
              <a:solidFill>
                <a:srgbClr val="000000"/>
              </a:solidFill>
              <a:latin typeface="黑体"/>
              <a:ea typeface="黑体"/>
              <a:cs typeface="黑体"/>
            </a:rPr>
            <a:t>创新</a:t>
          </a:r>
          <a:endParaRPr lang="zh-CN" altLang="en-US" dirty="0">
            <a:solidFill>
              <a:srgbClr val="000000"/>
            </a:solidFill>
            <a:latin typeface="黑体"/>
            <a:ea typeface="黑体"/>
            <a:cs typeface="黑体"/>
          </a:endParaRPr>
        </a:p>
      </dgm:t>
    </dgm:pt>
    <dgm:pt modelId="{799FE4D7-9A1F-B849-BE8D-1D43DA4071A2}" type="parTrans" cxnId="{9D41D4CE-82EE-B54A-8521-F24CDEE72993}">
      <dgm:prSet/>
      <dgm:spPr/>
      <dgm:t>
        <a:bodyPr/>
        <a:lstStyle/>
        <a:p>
          <a:endParaRPr lang="zh-CN" altLang="en-US"/>
        </a:p>
      </dgm:t>
    </dgm:pt>
    <dgm:pt modelId="{3E543504-2C9F-2A4B-986B-C17C1D4DC866}" type="sibTrans" cxnId="{9D41D4CE-82EE-B54A-8521-F24CDEE72993}">
      <dgm:prSet/>
      <dgm:spPr/>
      <dgm:t>
        <a:bodyPr/>
        <a:lstStyle/>
        <a:p>
          <a:endParaRPr lang="zh-CN" altLang="en-US"/>
        </a:p>
      </dgm:t>
    </dgm:pt>
    <dgm:pt modelId="{A2F7F868-D410-9A41-81DB-832F9DC47684}" type="pres">
      <dgm:prSet presAssocID="{2FA82043-CBD6-9145-92C3-D7D2CAC18564}" presName="diagram" presStyleCnt="0">
        <dgm:presLayoutVars>
          <dgm:chMax val="1"/>
          <dgm:dir/>
          <dgm:animLvl val="ctr"/>
          <dgm:resizeHandles val="exact"/>
        </dgm:presLayoutVars>
      </dgm:prSet>
      <dgm:spPr/>
      <dgm:t>
        <a:bodyPr/>
        <a:lstStyle/>
        <a:p>
          <a:endParaRPr lang="zh-CN" altLang="en-US"/>
        </a:p>
      </dgm:t>
    </dgm:pt>
    <dgm:pt modelId="{A0AE6526-4114-AA4C-99B0-BAECE3D852C2}" type="pres">
      <dgm:prSet presAssocID="{2FA82043-CBD6-9145-92C3-D7D2CAC18564}" presName="matrix" presStyleCnt="0"/>
      <dgm:spPr/>
    </dgm:pt>
    <dgm:pt modelId="{81F79726-C9FA-1443-9B76-D07FB0191562}" type="pres">
      <dgm:prSet presAssocID="{2FA82043-CBD6-9145-92C3-D7D2CAC18564}" presName="tile1" presStyleLbl="node1" presStyleIdx="0" presStyleCnt="4"/>
      <dgm:spPr/>
      <dgm:t>
        <a:bodyPr/>
        <a:lstStyle/>
        <a:p>
          <a:endParaRPr lang="zh-CN" altLang="en-US"/>
        </a:p>
      </dgm:t>
    </dgm:pt>
    <dgm:pt modelId="{C5CEB14E-D2B4-FA4C-90C6-9E3A27B29920}" type="pres">
      <dgm:prSet presAssocID="{2FA82043-CBD6-9145-92C3-D7D2CAC18564}" presName="tile1text" presStyleLbl="node1" presStyleIdx="0" presStyleCnt="4">
        <dgm:presLayoutVars>
          <dgm:chMax val="0"/>
          <dgm:chPref val="0"/>
          <dgm:bulletEnabled val="1"/>
        </dgm:presLayoutVars>
      </dgm:prSet>
      <dgm:spPr/>
      <dgm:t>
        <a:bodyPr/>
        <a:lstStyle/>
        <a:p>
          <a:endParaRPr lang="zh-CN" altLang="en-US"/>
        </a:p>
      </dgm:t>
    </dgm:pt>
    <dgm:pt modelId="{1262C9EF-7401-2844-98E2-FDC1BB9BAC59}" type="pres">
      <dgm:prSet presAssocID="{2FA82043-CBD6-9145-92C3-D7D2CAC18564}" presName="tile2" presStyleLbl="node1" presStyleIdx="1" presStyleCnt="4"/>
      <dgm:spPr/>
      <dgm:t>
        <a:bodyPr/>
        <a:lstStyle/>
        <a:p>
          <a:endParaRPr lang="zh-CN" altLang="en-US"/>
        </a:p>
      </dgm:t>
    </dgm:pt>
    <dgm:pt modelId="{538FC263-D3CD-D54C-9A16-9EE34C019D62}" type="pres">
      <dgm:prSet presAssocID="{2FA82043-CBD6-9145-92C3-D7D2CAC18564}" presName="tile2text" presStyleLbl="node1" presStyleIdx="1" presStyleCnt="4">
        <dgm:presLayoutVars>
          <dgm:chMax val="0"/>
          <dgm:chPref val="0"/>
          <dgm:bulletEnabled val="1"/>
        </dgm:presLayoutVars>
      </dgm:prSet>
      <dgm:spPr/>
      <dgm:t>
        <a:bodyPr/>
        <a:lstStyle/>
        <a:p>
          <a:endParaRPr lang="zh-CN" altLang="en-US"/>
        </a:p>
      </dgm:t>
    </dgm:pt>
    <dgm:pt modelId="{7154BA83-90E3-844F-844B-9C5AC1607F42}" type="pres">
      <dgm:prSet presAssocID="{2FA82043-CBD6-9145-92C3-D7D2CAC18564}" presName="tile3" presStyleLbl="node1" presStyleIdx="2" presStyleCnt="4"/>
      <dgm:spPr/>
      <dgm:t>
        <a:bodyPr/>
        <a:lstStyle/>
        <a:p>
          <a:endParaRPr lang="zh-CN" altLang="en-US"/>
        </a:p>
      </dgm:t>
    </dgm:pt>
    <dgm:pt modelId="{3A353854-CA08-B443-9328-77A51584BDCB}" type="pres">
      <dgm:prSet presAssocID="{2FA82043-CBD6-9145-92C3-D7D2CAC18564}" presName="tile3text" presStyleLbl="node1" presStyleIdx="2" presStyleCnt="4">
        <dgm:presLayoutVars>
          <dgm:chMax val="0"/>
          <dgm:chPref val="0"/>
          <dgm:bulletEnabled val="1"/>
        </dgm:presLayoutVars>
      </dgm:prSet>
      <dgm:spPr/>
      <dgm:t>
        <a:bodyPr/>
        <a:lstStyle/>
        <a:p>
          <a:endParaRPr lang="zh-CN" altLang="en-US"/>
        </a:p>
      </dgm:t>
    </dgm:pt>
    <dgm:pt modelId="{DADDE5C0-D260-5749-89A5-9625A415E65A}" type="pres">
      <dgm:prSet presAssocID="{2FA82043-CBD6-9145-92C3-D7D2CAC18564}" presName="tile4" presStyleLbl="node1" presStyleIdx="3" presStyleCnt="4"/>
      <dgm:spPr/>
      <dgm:t>
        <a:bodyPr/>
        <a:lstStyle/>
        <a:p>
          <a:endParaRPr lang="zh-CN" altLang="en-US"/>
        </a:p>
      </dgm:t>
    </dgm:pt>
    <dgm:pt modelId="{1AAE8B03-0E07-6041-9A21-66E4F8415B82}" type="pres">
      <dgm:prSet presAssocID="{2FA82043-CBD6-9145-92C3-D7D2CAC18564}" presName="tile4text" presStyleLbl="node1" presStyleIdx="3" presStyleCnt="4">
        <dgm:presLayoutVars>
          <dgm:chMax val="0"/>
          <dgm:chPref val="0"/>
          <dgm:bulletEnabled val="1"/>
        </dgm:presLayoutVars>
      </dgm:prSet>
      <dgm:spPr/>
      <dgm:t>
        <a:bodyPr/>
        <a:lstStyle/>
        <a:p>
          <a:endParaRPr lang="zh-CN" altLang="en-US"/>
        </a:p>
      </dgm:t>
    </dgm:pt>
    <dgm:pt modelId="{F39F54AF-C834-884F-8C8F-F44671BF35E2}" type="pres">
      <dgm:prSet presAssocID="{2FA82043-CBD6-9145-92C3-D7D2CAC18564}" presName="centerTile" presStyleLbl="fgShp" presStyleIdx="0" presStyleCnt="1">
        <dgm:presLayoutVars>
          <dgm:chMax val="0"/>
          <dgm:chPref val="0"/>
        </dgm:presLayoutVars>
      </dgm:prSet>
      <dgm:spPr/>
      <dgm:t>
        <a:bodyPr/>
        <a:lstStyle/>
        <a:p>
          <a:endParaRPr lang="zh-CN" altLang="en-US"/>
        </a:p>
      </dgm:t>
    </dgm:pt>
  </dgm:ptLst>
  <dgm:cxnLst>
    <dgm:cxn modelId="{140E0242-E4FB-457D-88FD-7FBE7AF365D0}" type="presOf" srcId="{D872E03F-13E0-2942-BB94-BFC57D04A344}" destId="{538FC263-D3CD-D54C-9A16-9EE34C019D62}" srcOrd="1" destOrd="0" presId="urn:microsoft.com/office/officeart/2005/8/layout/matrix1"/>
    <dgm:cxn modelId="{FA6373F8-A5F9-4FEC-B941-0AB2247B0078}" type="presOf" srcId="{E8F455D3-66D1-5C42-97C4-4D92CDFDF001}" destId="{81F79726-C9FA-1443-9B76-D07FB0191562}" srcOrd="0" destOrd="0" presId="urn:microsoft.com/office/officeart/2005/8/layout/matrix1"/>
    <dgm:cxn modelId="{92F1ED81-52E5-4008-8733-4077B42AF2BA}" type="presOf" srcId="{DDA91FFD-C33E-F04F-891F-6CBA48745098}" destId="{1AAE8B03-0E07-6041-9A21-66E4F8415B82}" srcOrd="1" destOrd="0" presId="urn:microsoft.com/office/officeart/2005/8/layout/matrix1"/>
    <dgm:cxn modelId="{5CA28D52-8FC2-0A4D-A428-2F11D04F6CA8}" srcId="{2FA82043-CBD6-9145-92C3-D7D2CAC18564}" destId="{D92A8BDE-8CB9-D64F-BF55-FCC554C35173}" srcOrd="0" destOrd="0" parTransId="{54ED960E-A632-0843-AC94-C91D2689650B}" sibTransId="{158684D9-609A-874E-8AE3-2CFDA1B8ED29}"/>
    <dgm:cxn modelId="{683E7E25-73C9-E340-9174-9B53CE79727A}" srcId="{D92A8BDE-8CB9-D64F-BF55-FCC554C35173}" destId="{E8F455D3-66D1-5C42-97C4-4D92CDFDF001}" srcOrd="0" destOrd="0" parTransId="{CA9123EF-ABF8-7F41-823F-41BB0BF889DB}" sibTransId="{7A4AC344-D8DD-B846-AB48-1767153B9FBB}"/>
    <dgm:cxn modelId="{19BCC9B0-B0EC-4C31-91E8-CF77BF3AAD40}" type="presOf" srcId="{E8F455D3-66D1-5C42-97C4-4D92CDFDF001}" destId="{C5CEB14E-D2B4-FA4C-90C6-9E3A27B29920}" srcOrd="1" destOrd="0" presId="urn:microsoft.com/office/officeart/2005/8/layout/matrix1"/>
    <dgm:cxn modelId="{6F90B6E9-C2A4-4256-BE5E-21D5CC38E4EC}" type="presOf" srcId="{D872E03F-13E0-2942-BB94-BFC57D04A344}" destId="{1262C9EF-7401-2844-98E2-FDC1BB9BAC59}" srcOrd="0" destOrd="0" presId="urn:microsoft.com/office/officeart/2005/8/layout/matrix1"/>
    <dgm:cxn modelId="{0B9A1A9C-7264-4A63-B780-B81E6A14CC40}" type="presOf" srcId="{2FA82043-CBD6-9145-92C3-D7D2CAC18564}" destId="{A2F7F868-D410-9A41-81DB-832F9DC47684}" srcOrd="0" destOrd="0" presId="urn:microsoft.com/office/officeart/2005/8/layout/matrix1"/>
    <dgm:cxn modelId="{D219D73E-AFE4-4084-AF13-0E04AF67E564}" type="presOf" srcId="{C0882C25-56ED-B74E-8F01-F1E23CE2501C}" destId="{3A353854-CA08-B443-9328-77A51584BDCB}" srcOrd="1" destOrd="0" presId="urn:microsoft.com/office/officeart/2005/8/layout/matrix1"/>
    <dgm:cxn modelId="{33D56254-A1C2-4797-92DB-F8140D55EB6F}" type="presOf" srcId="{C0882C25-56ED-B74E-8F01-F1E23CE2501C}" destId="{7154BA83-90E3-844F-844B-9C5AC1607F42}" srcOrd="0" destOrd="0" presId="urn:microsoft.com/office/officeart/2005/8/layout/matrix1"/>
    <dgm:cxn modelId="{3F1CB185-08A5-4A31-8F58-F384FDF60A06}" type="presOf" srcId="{D92A8BDE-8CB9-D64F-BF55-FCC554C35173}" destId="{F39F54AF-C834-884F-8C8F-F44671BF35E2}" srcOrd="0" destOrd="0" presId="urn:microsoft.com/office/officeart/2005/8/layout/matrix1"/>
    <dgm:cxn modelId="{FFDC8451-D11B-5F46-9871-673CC4729AA3}" srcId="{D92A8BDE-8CB9-D64F-BF55-FCC554C35173}" destId="{C0882C25-56ED-B74E-8F01-F1E23CE2501C}" srcOrd="2" destOrd="0" parTransId="{A7E358F5-0111-E44E-8001-D1D314E65417}" sibTransId="{55C53122-3570-3448-BB3C-1F2470BF8AC1}"/>
    <dgm:cxn modelId="{9D41D4CE-82EE-B54A-8521-F24CDEE72993}" srcId="{D92A8BDE-8CB9-D64F-BF55-FCC554C35173}" destId="{DDA91FFD-C33E-F04F-891F-6CBA48745098}" srcOrd="3" destOrd="0" parTransId="{799FE4D7-9A1F-B849-BE8D-1D43DA4071A2}" sibTransId="{3E543504-2C9F-2A4B-986B-C17C1D4DC866}"/>
    <dgm:cxn modelId="{948DED8E-1F43-4085-9D45-F50DB1B8AB95}" type="presOf" srcId="{DDA91FFD-C33E-F04F-891F-6CBA48745098}" destId="{DADDE5C0-D260-5749-89A5-9625A415E65A}" srcOrd="0" destOrd="0" presId="urn:microsoft.com/office/officeart/2005/8/layout/matrix1"/>
    <dgm:cxn modelId="{A5709910-EA2E-7143-AE65-17BFEC54719A}" srcId="{D92A8BDE-8CB9-D64F-BF55-FCC554C35173}" destId="{D872E03F-13E0-2942-BB94-BFC57D04A344}" srcOrd="1" destOrd="0" parTransId="{70BBE3D8-A085-AE4C-8970-675768817DC3}" sibTransId="{4913D02E-BBB2-F140-B1F0-89C8B0704FEA}"/>
    <dgm:cxn modelId="{711DB383-7584-43B1-AD91-B7CB491A6401}" type="presParOf" srcId="{A2F7F868-D410-9A41-81DB-832F9DC47684}" destId="{A0AE6526-4114-AA4C-99B0-BAECE3D852C2}" srcOrd="0" destOrd="0" presId="urn:microsoft.com/office/officeart/2005/8/layout/matrix1"/>
    <dgm:cxn modelId="{7712DB56-36C1-4BB0-AFF0-5A3A0B5A8111}" type="presParOf" srcId="{A0AE6526-4114-AA4C-99B0-BAECE3D852C2}" destId="{81F79726-C9FA-1443-9B76-D07FB0191562}" srcOrd="0" destOrd="0" presId="urn:microsoft.com/office/officeart/2005/8/layout/matrix1"/>
    <dgm:cxn modelId="{98A5297B-A2B2-4D4E-84F3-A16ECAABEB98}" type="presParOf" srcId="{A0AE6526-4114-AA4C-99B0-BAECE3D852C2}" destId="{C5CEB14E-D2B4-FA4C-90C6-9E3A27B29920}" srcOrd="1" destOrd="0" presId="urn:microsoft.com/office/officeart/2005/8/layout/matrix1"/>
    <dgm:cxn modelId="{82A5FE94-C5AF-4694-9800-ACC23344EB29}" type="presParOf" srcId="{A0AE6526-4114-AA4C-99B0-BAECE3D852C2}" destId="{1262C9EF-7401-2844-98E2-FDC1BB9BAC59}" srcOrd="2" destOrd="0" presId="urn:microsoft.com/office/officeart/2005/8/layout/matrix1"/>
    <dgm:cxn modelId="{68900F83-9191-419C-825F-FE9FD7F9A916}" type="presParOf" srcId="{A0AE6526-4114-AA4C-99B0-BAECE3D852C2}" destId="{538FC263-D3CD-D54C-9A16-9EE34C019D62}" srcOrd="3" destOrd="0" presId="urn:microsoft.com/office/officeart/2005/8/layout/matrix1"/>
    <dgm:cxn modelId="{009A1552-DA7E-4398-B653-DA13912AFEC4}" type="presParOf" srcId="{A0AE6526-4114-AA4C-99B0-BAECE3D852C2}" destId="{7154BA83-90E3-844F-844B-9C5AC1607F42}" srcOrd="4" destOrd="0" presId="urn:microsoft.com/office/officeart/2005/8/layout/matrix1"/>
    <dgm:cxn modelId="{FA6F1310-AA43-4B34-B585-1DB95D4F9444}" type="presParOf" srcId="{A0AE6526-4114-AA4C-99B0-BAECE3D852C2}" destId="{3A353854-CA08-B443-9328-77A51584BDCB}" srcOrd="5" destOrd="0" presId="urn:microsoft.com/office/officeart/2005/8/layout/matrix1"/>
    <dgm:cxn modelId="{4A3CB0FE-253A-4081-9528-40F855A90E58}" type="presParOf" srcId="{A0AE6526-4114-AA4C-99B0-BAECE3D852C2}" destId="{DADDE5C0-D260-5749-89A5-9625A415E65A}" srcOrd="6" destOrd="0" presId="urn:microsoft.com/office/officeart/2005/8/layout/matrix1"/>
    <dgm:cxn modelId="{1980E7BE-6357-4D8A-AE5A-17E0F0F8372D}" type="presParOf" srcId="{A0AE6526-4114-AA4C-99B0-BAECE3D852C2}" destId="{1AAE8B03-0E07-6041-9A21-66E4F8415B82}" srcOrd="7" destOrd="0" presId="urn:microsoft.com/office/officeart/2005/8/layout/matrix1"/>
    <dgm:cxn modelId="{39E0A57A-20FA-45DA-8914-1BA672F66197}" type="presParOf" srcId="{A2F7F868-D410-9A41-81DB-832F9DC47684}" destId="{F39F54AF-C834-884F-8C8F-F44671BF35E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9291D-592D-6D42-A84F-906AFC7A745E}" type="doc">
      <dgm:prSet loTypeId="urn:microsoft.com/office/officeart/2005/8/layout/target3" loCatId="" qsTypeId="urn:microsoft.com/office/officeart/2005/8/quickstyle/simple4" qsCatId="simple" csTypeId="urn:microsoft.com/office/officeart/2005/8/colors/colorful4" csCatId="colorful" phldr="1"/>
      <dgm:spPr/>
      <dgm:t>
        <a:bodyPr/>
        <a:lstStyle/>
        <a:p>
          <a:endParaRPr lang="zh-CN" altLang="en-US"/>
        </a:p>
      </dgm:t>
    </dgm:pt>
    <dgm:pt modelId="{6C1F7562-1EE0-4343-AB85-19A14AC8EBEF}">
      <dgm:prSet phldrT="[文本]"/>
      <dgm:spPr/>
      <dgm:t>
        <a:bodyPr/>
        <a:lstStyle/>
        <a:p>
          <a:r>
            <a:rPr lang="zh-CN" altLang="en-US" dirty="0" smtClean="0"/>
            <a:t>管理对象</a:t>
          </a:r>
          <a:endParaRPr lang="zh-CN" altLang="en-US" dirty="0"/>
        </a:p>
      </dgm:t>
    </dgm:pt>
    <dgm:pt modelId="{06476E1D-21BF-F442-A6FD-B2A23AE646FC}" type="parTrans" cxnId="{650A6739-7562-AC46-9A01-C7647CD57A61}">
      <dgm:prSet/>
      <dgm:spPr/>
      <dgm:t>
        <a:bodyPr/>
        <a:lstStyle/>
        <a:p>
          <a:endParaRPr lang="zh-CN" altLang="en-US"/>
        </a:p>
      </dgm:t>
    </dgm:pt>
    <dgm:pt modelId="{79E1CF45-434B-1846-A4C5-CC6B74DC3554}" type="sibTrans" cxnId="{650A6739-7562-AC46-9A01-C7647CD57A61}">
      <dgm:prSet/>
      <dgm:spPr/>
      <dgm:t>
        <a:bodyPr/>
        <a:lstStyle/>
        <a:p>
          <a:endParaRPr lang="zh-CN" altLang="en-US"/>
        </a:p>
      </dgm:t>
    </dgm:pt>
    <dgm:pt modelId="{0837A3FB-956C-F64A-B91D-1BBF2AF2C34D}">
      <dgm:prSet phldrT="[文本]" custT="1"/>
      <dgm:spPr/>
      <dgm:t>
        <a:bodyPr/>
        <a:lstStyle/>
        <a:p>
          <a:r>
            <a:rPr lang="zh-CN" altLang="en-US" sz="2400" dirty="0" smtClean="0"/>
            <a:t>标的</a:t>
          </a:r>
          <a:endParaRPr lang="zh-CN" altLang="en-US" sz="2400" dirty="0"/>
        </a:p>
      </dgm:t>
    </dgm:pt>
    <dgm:pt modelId="{799656AF-955F-8B43-9F18-8F436905C612}" type="parTrans" cxnId="{5CAFE394-6D5E-044E-BE67-BDFEE9AF8B35}">
      <dgm:prSet/>
      <dgm:spPr/>
      <dgm:t>
        <a:bodyPr/>
        <a:lstStyle/>
        <a:p>
          <a:endParaRPr lang="zh-CN" altLang="en-US"/>
        </a:p>
      </dgm:t>
    </dgm:pt>
    <dgm:pt modelId="{76FEBFC7-3262-5B46-A223-4DBC829564F3}" type="sibTrans" cxnId="{5CAFE394-6D5E-044E-BE67-BDFEE9AF8B35}">
      <dgm:prSet/>
      <dgm:spPr/>
      <dgm:t>
        <a:bodyPr/>
        <a:lstStyle/>
        <a:p>
          <a:endParaRPr lang="zh-CN" altLang="en-US"/>
        </a:p>
      </dgm:t>
    </dgm:pt>
    <dgm:pt modelId="{9EC17D31-D500-6C40-8C96-20D738CD1152}">
      <dgm:prSet phldrT="[文本]" custT="1"/>
      <dgm:spPr/>
      <dgm:t>
        <a:bodyPr/>
        <a:lstStyle/>
        <a:p>
          <a:r>
            <a:rPr lang="zh-CN" altLang="en-US" sz="2400" dirty="0" smtClean="0"/>
            <a:t>范围</a:t>
          </a:r>
          <a:endParaRPr lang="zh-CN" altLang="en-US" sz="2400" dirty="0"/>
        </a:p>
      </dgm:t>
    </dgm:pt>
    <dgm:pt modelId="{A975DE58-3674-344E-9C13-985DE754679F}" type="parTrans" cxnId="{E6C6A0F7-9496-4046-AC37-8B5F1456AED7}">
      <dgm:prSet/>
      <dgm:spPr/>
      <dgm:t>
        <a:bodyPr/>
        <a:lstStyle/>
        <a:p>
          <a:endParaRPr lang="zh-CN" altLang="en-US"/>
        </a:p>
      </dgm:t>
    </dgm:pt>
    <dgm:pt modelId="{CCBB3F9F-55CD-2248-AEC1-AED050B68FF2}" type="sibTrans" cxnId="{E6C6A0F7-9496-4046-AC37-8B5F1456AED7}">
      <dgm:prSet/>
      <dgm:spPr/>
      <dgm:t>
        <a:bodyPr/>
        <a:lstStyle/>
        <a:p>
          <a:endParaRPr lang="zh-CN" altLang="en-US"/>
        </a:p>
      </dgm:t>
    </dgm:pt>
    <dgm:pt modelId="{1827552C-B7E9-0E4F-8046-51810CCE882E}">
      <dgm:prSet phldrT="[文本]"/>
      <dgm:spPr/>
      <dgm:t>
        <a:bodyPr/>
        <a:lstStyle/>
        <a:p>
          <a:r>
            <a:rPr lang="zh-CN" altLang="en-US" smtClean="0"/>
            <a:t>管理方法</a:t>
          </a:r>
          <a:endParaRPr lang="zh-CN" altLang="en-US" dirty="0"/>
        </a:p>
      </dgm:t>
    </dgm:pt>
    <dgm:pt modelId="{27A535D6-D581-5D4C-AE9D-0CE0D5D43ECF}" type="parTrans" cxnId="{5AE2D13B-6D48-F642-A9DA-DB839DFCE49E}">
      <dgm:prSet/>
      <dgm:spPr/>
      <dgm:t>
        <a:bodyPr/>
        <a:lstStyle/>
        <a:p>
          <a:endParaRPr lang="zh-CN" altLang="en-US"/>
        </a:p>
      </dgm:t>
    </dgm:pt>
    <dgm:pt modelId="{9AB5E4BE-5AD2-D24C-904C-459E909294FD}" type="sibTrans" cxnId="{5AE2D13B-6D48-F642-A9DA-DB839DFCE49E}">
      <dgm:prSet/>
      <dgm:spPr/>
      <dgm:t>
        <a:bodyPr/>
        <a:lstStyle/>
        <a:p>
          <a:endParaRPr lang="zh-CN" altLang="en-US"/>
        </a:p>
      </dgm:t>
    </dgm:pt>
    <dgm:pt modelId="{723785F4-768C-4E42-A3F8-8A0CC23E1D17}">
      <dgm:prSet phldrT="[文本]"/>
      <dgm:spPr/>
      <dgm:t>
        <a:bodyPr/>
        <a:lstStyle/>
        <a:p>
          <a:r>
            <a:rPr lang="zh-CN" altLang="en-US" dirty="0" smtClean="0"/>
            <a:t>管理目标</a:t>
          </a:r>
          <a:endParaRPr lang="zh-CN" altLang="en-US" dirty="0"/>
        </a:p>
      </dgm:t>
    </dgm:pt>
    <dgm:pt modelId="{5A74C714-4C20-274B-A098-9A3448034E5E}" type="parTrans" cxnId="{F047B8C3-FF42-1A4E-886E-7C071E51B5BF}">
      <dgm:prSet/>
      <dgm:spPr/>
      <dgm:t>
        <a:bodyPr/>
        <a:lstStyle/>
        <a:p>
          <a:endParaRPr lang="zh-CN" altLang="en-US"/>
        </a:p>
      </dgm:t>
    </dgm:pt>
    <dgm:pt modelId="{70DD5698-476B-764A-89B9-7CFECCE357BC}" type="sibTrans" cxnId="{F047B8C3-FF42-1A4E-886E-7C071E51B5BF}">
      <dgm:prSet/>
      <dgm:spPr/>
      <dgm:t>
        <a:bodyPr/>
        <a:lstStyle/>
        <a:p>
          <a:endParaRPr lang="zh-CN" altLang="en-US"/>
        </a:p>
      </dgm:t>
    </dgm:pt>
    <dgm:pt modelId="{349F6378-A621-8F4D-A695-89642502BEA7}">
      <dgm:prSet phldrT="[文本]"/>
      <dgm:spPr/>
      <dgm:t>
        <a:bodyPr/>
        <a:lstStyle/>
        <a:p>
          <a:r>
            <a:rPr lang="zh-CN" altLang="en-US" dirty="0" smtClean="0"/>
            <a:t>福利社会</a:t>
          </a:r>
          <a:endParaRPr lang="zh-CN" altLang="en-US" dirty="0"/>
        </a:p>
      </dgm:t>
    </dgm:pt>
    <dgm:pt modelId="{54C93C06-3A2E-294A-99BD-F0C70EB9C147}" type="parTrans" cxnId="{7DE5E3AE-4C6C-6A48-9FFA-0AFE56D912A8}">
      <dgm:prSet/>
      <dgm:spPr/>
      <dgm:t>
        <a:bodyPr/>
        <a:lstStyle/>
        <a:p>
          <a:endParaRPr lang="zh-CN" altLang="en-US"/>
        </a:p>
      </dgm:t>
    </dgm:pt>
    <dgm:pt modelId="{C0D99904-C1AA-9748-8F22-211B075F6B92}" type="sibTrans" cxnId="{7DE5E3AE-4C6C-6A48-9FFA-0AFE56D912A8}">
      <dgm:prSet/>
      <dgm:spPr/>
      <dgm:t>
        <a:bodyPr/>
        <a:lstStyle/>
        <a:p>
          <a:endParaRPr lang="zh-CN" altLang="en-US"/>
        </a:p>
      </dgm:t>
    </dgm:pt>
    <dgm:pt modelId="{B4AB0C04-F88E-E048-8057-5DEF0DDAE1D8}">
      <dgm:prSet phldrT="[文本]"/>
      <dgm:spPr/>
      <dgm:t>
        <a:bodyPr/>
        <a:lstStyle/>
        <a:p>
          <a:r>
            <a:rPr lang="zh-CN" altLang="en-US" dirty="0" smtClean="0"/>
            <a:t>非暴利</a:t>
          </a:r>
          <a:endParaRPr lang="zh-CN" altLang="en-US" dirty="0"/>
        </a:p>
      </dgm:t>
    </dgm:pt>
    <dgm:pt modelId="{B2B53789-AC66-6D41-83A3-F35FD4295A9F}" type="parTrans" cxnId="{6CFEC9DE-DA52-2447-BD2C-AF587D81C83E}">
      <dgm:prSet/>
      <dgm:spPr/>
      <dgm:t>
        <a:bodyPr/>
        <a:lstStyle/>
        <a:p>
          <a:endParaRPr lang="zh-CN" altLang="en-US"/>
        </a:p>
      </dgm:t>
    </dgm:pt>
    <dgm:pt modelId="{2EC6B135-D1C5-7B40-ABD8-0071D78982FE}" type="sibTrans" cxnId="{6CFEC9DE-DA52-2447-BD2C-AF587D81C83E}">
      <dgm:prSet/>
      <dgm:spPr/>
      <dgm:t>
        <a:bodyPr/>
        <a:lstStyle/>
        <a:p>
          <a:endParaRPr lang="zh-CN" altLang="en-US"/>
        </a:p>
      </dgm:t>
    </dgm:pt>
    <dgm:pt modelId="{7BEDDBC4-8863-EC48-B78C-47F8852ACE1F}">
      <dgm:prSet phldrT="[文本]"/>
      <dgm:spPr/>
      <dgm:t>
        <a:bodyPr/>
        <a:lstStyle/>
        <a:p>
          <a:r>
            <a:rPr lang="zh-CN" altLang="en-US" dirty="0" smtClean="0"/>
            <a:t>进度法</a:t>
          </a:r>
          <a:endParaRPr lang="zh-CN" altLang="en-US" dirty="0"/>
        </a:p>
      </dgm:t>
    </dgm:pt>
    <dgm:pt modelId="{6DCC0589-23BA-0D4A-8D6E-E815824C8CE3}" type="sibTrans" cxnId="{456CA9AD-503C-5549-9BAD-93F3FDC425D6}">
      <dgm:prSet/>
      <dgm:spPr/>
      <dgm:t>
        <a:bodyPr/>
        <a:lstStyle/>
        <a:p>
          <a:endParaRPr lang="zh-CN" altLang="en-US"/>
        </a:p>
      </dgm:t>
    </dgm:pt>
    <dgm:pt modelId="{C3662A38-6954-BA4D-B046-038289577246}" type="parTrans" cxnId="{456CA9AD-503C-5549-9BAD-93F3FDC425D6}">
      <dgm:prSet/>
      <dgm:spPr/>
      <dgm:t>
        <a:bodyPr/>
        <a:lstStyle/>
        <a:p>
          <a:endParaRPr lang="zh-CN" altLang="en-US"/>
        </a:p>
      </dgm:t>
    </dgm:pt>
    <dgm:pt modelId="{C3D3705B-1D6D-D04C-8165-78503AC65EC8}">
      <dgm:prSet phldrT="[文本]"/>
      <dgm:spPr/>
      <dgm:t>
        <a:bodyPr/>
        <a:lstStyle/>
        <a:p>
          <a:r>
            <a:rPr lang="zh-CN" altLang="en-US" dirty="0" smtClean="0"/>
            <a:t>分解法</a:t>
          </a:r>
          <a:endParaRPr lang="zh-CN" altLang="en-US" dirty="0"/>
        </a:p>
      </dgm:t>
    </dgm:pt>
    <dgm:pt modelId="{6BFBAFF8-C9CE-A247-AB8D-2EEE94EEAECB}" type="parTrans" cxnId="{AD21A2F9-1246-814D-8FB5-C785633302DA}">
      <dgm:prSet/>
      <dgm:spPr/>
      <dgm:t>
        <a:bodyPr/>
        <a:lstStyle/>
        <a:p>
          <a:endParaRPr lang="zh-CN" altLang="en-US"/>
        </a:p>
      </dgm:t>
    </dgm:pt>
    <dgm:pt modelId="{BC7D5D3C-8F44-1F4E-B719-2D2DAFA3C881}" type="sibTrans" cxnId="{AD21A2F9-1246-814D-8FB5-C785633302DA}">
      <dgm:prSet/>
      <dgm:spPr/>
      <dgm:t>
        <a:bodyPr/>
        <a:lstStyle/>
        <a:p>
          <a:endParaRPr lang="zh-CN" altLang="en-US"/>
        </a:p>
      </dgm:t>
    </dgm:pt>
    <dgm:pt modelId="{E162B597-784B-8749-A3A7-2C36A75F63BB}" type="pres">
      <dgm:prSet presAssocID="{4F89291D-592D-6D42-A84F-906AFC7A745E}" presName="Name0" presStyleCnt="0">
        <dgm:presLayoutVars>
          <dgm:chMax val="7"/>
          <dgm:dir/>
          <dgm:animLvl val="lvl"/>
          <dgm:resizeHandles val="exact"/>
        </dgm:presLayoutVars>
      </dgm:prSet>
      <dgm:spPr/>
      <dgm:t>
        <a:bodyPr/>
        <a:lstStyle/>
        <a:p>
          <a:endParaRPr lang="zh-CN" altLang="en-US"/>
        </a:p>
      </dgm:t>
    </dgm:pt>
    <dgm:pt modelId="{5F0EE24D-1149-9140-8508-8CDFFB119E50}" type="pres">
      <dgm:prSet presAssocID="{6C1F7562-1EE0-4343-AB85-19A14AC8EBEF}" presName="circle1" presStyleLbl="node1" presStyleIdx="0" presStyleCnt="3"/>
      <dgm:spPr/>
    </dgm:pt>
    <dgm:pt modelId="{60B26226-0FFB-7D46-9F38-6BE013EBF02C}" type="pres">
      <dgm:prSet presAssocID="{6C1F7562-1EE0-4343-AB85-19A14AC8EBEF}" presName="space" presStyleCnt="0"/>
      <dgm:spPr/>
    </dgm:pt>
    <dgm:pt modelId="{E5070E8B-D29B-8846-95DA-B4C68B158BAF}" type="pres">
      <dgm:prSet presAssocID="{6C1F7562-1EE0-4343-AB85-19A14AC8EBEF}" presName="rect1" presStyleLbl="alignAcc1" presStyleIdx="0" presStyleCnt="3"/>
      <dgm:spPr/>
      <dgm:t>
        <a:bodyPr/>
        <a:lstStyle/>
        <a:p>
          <a:endParaRPr lang="zh-CN" altLang="en-US"/>
        </a:p>
      </dgm:t>
    </dgm:pt>
    <dgm:pt modelId="{0CE35E88-A1D8-8646-ACE9-F43CA3406712}" type="pres">
      <dgm:prSet presAssocID="{1827552C-B7E9-0E4F-8046-51810CCE882E}" presName="vertSpace2" presStyleLbl="node1" presStyleIdx="0" presStyleCnt="3"/>
      <dgm:spPr/>
    </dgm:pt>
    <dgm:pt modelId="{62732F66-34C2-1E4B-A4B6-18959255AD99}" type="pres">
      <dgm:prSet presAssocID="{1827552C-B7E9-0E4F-8046-51810CCE882E}" presName="circle2" presStyleLbl="node1" presStyleIdx="1" presStyleCnt="3"/>
      <dgm:spPr/>
    </dgm:pt>
    <dgm:pt modelId="{8550EF9E-B747-A34F-910C-5D1C7E127536}" type="pres">
      <dgm:prSet presAssocID="{1827552C-B7E9-0E4F-8046-51810CCE882E}" presName="rect2" presStyleLbl="alignAcc1" presStyleIdx="1" presStyleCnt="3"/>
      <dgm:spPr/>
      <dgm:t>
        <a:bodyPr/>
        <a:lstStyle/>
        <a:p>
          <a:endParaRPr lang="zh-CN" altLang="en-US"/>
        </a:p>
      </dgm:t>
    </dgm:pt>
    <dgm:pt modelId="{39DD2580-9E7B-6F44-A1D4-F0ADBAD942C3}" type="pres">
      <dgm:prSet presAssocID="{723785F4-768C-4E42-A3F8-8A0CC23E1D17}" presName="vertSpace3" presStyleLbl="node1" presStyleIdx="1" presStyleCnt="3"/>
      <dgm:spPr/>
    </dgm:pt>
    <dgm:pt modelId="{526BD4C8-0B14-7541-82A0-F7EE634DBA1A}" type="pres">
      <dgm:prSet presAssocID="{723785F4-768C-4E42-A3F8-8A0CC23E1D17}" presName="circle3" presStyleLbl="node1" presStyleIdx="2" presStyleCnt="3"/>
      <dgm:spPr/>
    </dgm:pt>
    <dgm:pt modelId="{86445AE0-95FE-DA43-8551-E3D81D43B704}" type="pres">
      <dgm:prSet presAssocID="{723785F4-768C-4E42-A3F8-8A0CC23E1D17}" presName="rect3" presStyleLbl="alignAcc1" presStyleIdx="2" presStyleCnt="3"/>
      <dgm:spPr/>
      <dgm:t>
        <a:bodyPr/>
        <a:lstStyle/>
        <a:p>
          <a:endParaRPr lang="zh-CN" altLang="en-US"/>
        </a:p>
      </dgm:t>
    </dgm:pt>
    <dgm:pt modelId="{A8157C5B-7DA2-7F4D-948A-D2DA3CEF3BCB}" type="pres">
      <dgm:prSet presAssocID="{6C1F7562-1EE0-4343-AB85-19A14AC8EBEF}" presName="rect1ParTx" presStyleLbl="alignAcc1" presStyleIdx="2" presStyleCnt="3">
        <dgm:presLayoutVars>
          <dgm:chMax val="1"/>
          <dgm:bulletEnabled val="1"/>
        </dgm:presLayoutVars>
      </dgm:prSet>
      <dgm:spPr/>
      <dgm:t>
        <a:bodyPr/>
        <a:lstStyle/>
        <a:p>
          <a:endParaRPr lang="zh-CN" altLang="en-US"/>
        </a:p>
      </dgm:t>
    </dgm:pt>
    <dgm:pt modelId="{3C440559-F5AF-AD46-B31D-3361E007BB4E}" type="pres">
      <dgm:prSet presAssocID="{6C1F7562-1EE0-4343-AB85-19A14AC8EBEF}" presName="rect1ChTx" presStyleLbl="alignAcc1" presStyleIdx="2" presStyleCnt="3">
        <dgm:presLayoutVars>
          <dgm:bulletEnabled val="1"/>
        </dgm:presLayoutVars>
      </dgm:prSet>
      <dgm:spPr/>
      <dgm:t>
        <a:bodyPr/>
        <a:lstStyle/>
        <a:p>
          <a:endParaRPr lang="zh-CN" altLang="en-US"/>
        </a:p>
      </dgm:t>
    </dgm:pt>
    <dgm:pt modelId="{A75058D1-8F21-574D-850D-FE904E13435D}" type="pres">
      <dgm:prSet presAssocID="{1827552C-B7E9-0E4F-8046-51810CCE882E}" presName="rect2ParTx" presStyleLbl="alignAcc1" presStyleIdx="2" presStyleCnt="3">
        <dgm:presLayoutVars>
          <dgm:chMax val="1"/>
          <dgm:bulletEnabled val="1"/>
        </dgm:presLayoutVars>
      </dgm:prSet>
      <dgm:spPr/>
      <dgm:t>
        <a:bodyPr/>
        <a:lstStyle/>
        <a:p>
          <a:endParaRPr lang="zh-CN" altLang="en-US"/>
        </a:p>
      </dgm:t>
    </dgm:pt>
    <dgm:pt modelId="{43C51F0C-95BC-3941-87B5-D322D490424F}" type="pres">
      <dgm:prSet presAssocID="{1827552C-B7E9-0E4F-8046-51810CCE882E}" presName="rect2ChTx" presStyleLbl="alignAcc1" presStyleIdx="2" presStyleCnt="3">
        <dgm:presLayoutVars>
          <dgm:bulletEnabled val="1"/>
        </dgm:presLayoutVars>
      </dgm:prSet>
      <dgm:spPr/>
      <dgm:t>
        <a:bodyPr/>
        <a:lstStyle/>
        <a:p>
          <a:endParaRPr lang="zh-CN" altLang="en-US"/>
        </a:p>
      </dgm:t>
    </dgm:pt>
    <dgm:pt modelId="{16E4B001-1590-044E-A87A-6F92B39C7D65}" type="pres">
      <dgm:prSet presAssocID="{723785F4-768C-4E42-A3F8-8A0CC23E1D17}" presName="rect3ParTx" presStyleLbl="alignAcc1" presStyleIdx="2" presStyleCnt="3">
        <dgm:presLayoutVars>
          <dgm:chMax val="1"/>
          <dgm:bulletEnabled val="1"/>
        </dgm:presLayoutVars>
      </dgm:prSet>
      <dgm:spPr/>
      <dgm:t>
        <a:bodyPr/>
        <a:lstStyle/>
        <a:p>
          <a:endParaRPr lang="zh-CN" altLang="en-US"/>
        </a:p>
      </dgm:t>
    </dgm:pt>
    <dgm:pt modelId="{75BEC927-89D0-F04B-9241-42851D387FF9}" type="pres">
      <dgm:prSet presAssocID="{723785F4-768C-4E42-A3F8-8A0CC23E1D17}" presName="rect3ChTx" presStyleLbl="alignAcc1" presStyleIdx="2" presStyleCnt="3">
        <dgm:presLayoutVars>
          <dgm:bulletEnabled val="1"/>
        </dgm:presLayoutVars>
      </dgm:prSet>
      <dgm:spPr/>
      <dgm:t>
        <a:bodyPr/>
        <a:lstStyle/>
        <a:p>
          <a:endParaRPr lang="zh-CN" altLang="en-US"/>
        </a:p>
      </dgm:t>
    </dgm:pt>
  </dgm:ptLst>
  <dgm:cxnLst>
    <dgm:cxn modelId="{BE66F791-3816-4757-83D1-5CEC33B20653}" type="presOf" srcId="{1827552C-B7E9-0E4F-8046-51810CCE882E}" destId="{A75058D1-8F21-574D-850D-FE904E13435D}" srcOrd="1" destOrd="0" presId="urn:microsoft.com/office/officeart/2005/8/layout/target3"/>
    <dgm:cxn modelId="{5CAFE394-6D5E-044E-BE67-BDFEE9AF8B35}" srcId="{6C1F7562-1EE0-4343-AB85-19A14AC8EBEF}" destId="{0837A3FB-956C-F64A-B91D-1BBF2AF2C34D}" srcOrd="0" destOrd="0" parTransId="{799656AF-955F-8B43-9F18-8F436905C612}" sibTransId="{76FEBFC7-3262-5B46-A223-4DBC829564F3}"/>
    <dgm:cxn modelId="{AD21A2F9-1246-814D-8FB5-C785633302DA}" srcId="{1827552C-B7E9-0E4F-8046-51810CCE882E}" destId="{C3D3705B-1D6D-D04C-8165-78503AC65EC8}" srcOrd="1" destOrd="0" parTransId="{6BFBAFF8-C9CE-A247-AB8D-2EEE94EEAECB}" sibTransId="{BC7D5D3C-8F44-1F4E-B719-2D2DAFA3C881}"/>
    <dgm:cxn modelId="{7AD3B6F5-941A-43BA-9B3F-33223BCE7C6D}" type="presOf" srcId="{B4AB0C04-F88E-E048-8057-5DEF0DDAE1D8}" destId="{75BEC927-89D0-F04B-9241-42851D387FF9}" srcOrd="0" destOrd="1" presId="urn:microsoft.com/office/officeart/2005/8/layout/target3"/>
    <dgm:cxn modelId="{38DAB6D0-4893-4B3B-844F-F0BA98AE81C9}" type="presOf" srcId="{1827552C-B7E9-0E4F-8046-51810CCE882E}" destId="{8550EF9E-B747-A34F-910C-5D1C7E127536}" srcOrd="0" destOrd="0" presId="urn:microsoft.com/office/officeart/2005/8/layout/target3"/>
    <dgm:cxn modelId="{B94F5969-45DB-469F-AC36-052EB1CF2A89}" type="presOf" srcId="{723785F4-768C-4E42-A3F8-8A0CC23E1D17}" destId="{86445AE0-95FE-DA43-8551-E3D81D43B704}" srcOrd="0" destOrd="0" presId="urn:microsoft.com/office/officeart/2005/8/layout/target3"/>
    <dgm:cxn modelId="{603D464D-AB1E-4687-9C09-EC92B1BC2588}" type="presOf" srcId="{6C1F7562-1EE0-4343-AB85-19A14AC8EBEF}" destId="{E5070E8B-D29B-8846-95DA-B4C68B158BAF}" srcOrd="0" destOrd="0" presId="urn:microsoft.com/office/officeart/2005/8/layout/target3"/>
    <dgm:cxn modelId="{B9B98118-251B-443E-B775-B7A2F609ED4C}" type="presOf" srcId="{C3D3705B-1D6D-D04C-8165-78503AC65EC8}" destId="{43C51F0C-95BC-3941-87B5-D322D490424F}" srcOrd="0" destOrd="1" presId="urn:microsoft.com/office/officeart/2005/8/layout/target3"/>
    <dgm:cxn modelId="{6CFEC9DE-DA52-2447-BD2C-AF587D81C83E}" srcId="{723785F4-768C-4E42-A3F8-8A0CC23E1D17}" destId="{B4AB0C04-F88E-E048-8057-5DEF0DDAE1D8}" srcOrd="1" destOrd="0" parTransId="{B2B53789-AC66-6D41-83A3-F35FD4295A9F}" sibTransId="{2EC6B135-D1C5-7B40-ABD8-0071D78982FE}"/>
    <dgm:cxn modelId="{456CA9AD-503C-5549-9BAD-93F3FDC425D6}" srcId="{1827552C-B7E9-0E4F-8046-51810CCE882E}" destId="{7BEDDBC4-8863-EC48-B78C-47F8852ACE1F}" srcOrd="0" destOrd="0" parTransId="{C3662A38-6954-BA4D-B046-038289577246}" sibTransId="{6DCC0589-23BA-0D4A-8D6E-E815824C8CE3}"/>
    <dgm:cxn modelId="{3AF5207B-4E32-4492-BE20-B099EB3C611C}" type="presOf" srcId="{349F6378-A621-8F4D-A695-89642502BEA7}" destId="{75BEC927-89D0-F04B-9241-42851D387FF9}" srcOrd="0" destOrd="0" presId="urn:microsoft.com/office/officeart/2005/8/layout/target3"/>
    <dgm:cxn modelId="{48C9AE88-15BE-4C3D-9AB1-294611A5C2A6}" type="presOf" srcId="{7BEDDBC4-8863-EC48-B78C-47F8852ACE1F}" destId="{43C51F0C-95BC-3941-87B5-D322D490424F}" srcOrd="0" destOrd="0" presId="urn:microsoft.com/office/officeart/2005/8/layout/target3"/>
    <dgm:cxn modelId="{1ED549EE-6CEB-4637-BB5F-35413CE9E0EB}" type="presOf" srcId="{6C1F7562-1EE0-4343-AB85-19A14AC8EBEF}" destId="{A8157C5B-7DA2-7F4D-948A-D2DA3CEF3BCB}" srcOrd="1" destOrd="0" presId="urn:microsoft.com/office/officeart/2005/8/layout/target3"/>
    <dgm:cxn modelId="{0B7348B0-A557-484D-BB34-BC40F2CEA59A}" type="presOf" srcId="{4F89291D-592D-6D42-A84F-906AFC7A745E}" destId="{E162B597-784B-8749-A3A7-2C36A75F63BB}" srcOrd="0" destOrd="0" presId="urn:microsoft.com/office/officeart/2005/8/layout/target3"/>
    <dgm:cxn modelId="{7DE5E3AE-4C6C-6A48-9FFA-0AFE56D912A8}" srcId="{723785F4-768C-4E42-A3F8-8A0CC23E1D17}" destId="{349F6378-A621-8F4D-A695-89642502BEA7}" srcOrd="0" destOrd="0" parTransId="{54C93C06-3A2E-294A-99BD-F0C70EB9C147}" sibTransId="{C0D99904-C1AA-9748-8F22-211B075F6B92}"/>
    <dgm:cxn modelId="{650A6739-7562-AC46-9A01-C7647CD57A61}" srcId="{4F89291D-592D-6D42-A84F-906AFC7A745E}" destId="{6C1F7562-1EE0-4343-AB85-19A14AC8EBEF}" srcOrd="0" destOrd="0" parTransId="{06476E1D-21BF-F442-A6FD-B2A23AE646FC}" sibTransId="{79E1CF45-434B-1846-A4C5-CC6B74DC3554}"/>
    <dgm:cxn modelId="{FCF43A49-6B16-4262-946C-0E25BBE6D3EB}" type="presOf" srcId="{0837A3FB-956C-F64A-B91D-1BBF2AF2C34D}" destId="{3C440559-F5AF-AD46-B31D-3361E007BB4E}" srcOrd="0" destOrd="0" presId="urn:microsoft.com/office/officeart/2005/8/layout/target3"/>
    <dgm:cxn modelId="{E6C6A0F7-9496-4046-AC37-8B5F1456AED7}" srcId="{6C1F7562-1EE0-4343-AB85-19A14AC8EBEF}" destId="{9EC17D31-D500-6C40-8C96-20D738CD1152}" srcOrd="1" destOrd="0" parTransId="{A975DE58-3674-344E-9C13-985DE754679F}" sibTransId="{CCBB3F9F-55CD-2248-AEC1-AED050B68FF2}"/>
    <dgm:cxn modelId="{5E520E3E-2E9C-4AA9-8B53-85874AAADCC4}" type="presOf" srcId="{723785F4-768C-4E42-A3F8-8A0CC23E1D17}" destId="{16E4B001-1590-044E-A87A-6F92B39C7D65}" srcOrd="1" destOrd="0" presId="urn:microsoft.com/office/officeart/2005/8/layout/target3"/>
    <dgm:cxn modelId="{5AE2D13B-6D48-F642-A9DA-DB839DFCE49E}" srcId="{4F89291D-592D-6D42-A84F-906AFC7A745E}" destId="{1827552C-B7E9-0E4F-8046-51810CCE882E}" srcOrd="1" destOrd="0" parTransId="{27A535D6-D581-5D4C-AE9D-0CE0D5D43ECF}" sibTransId="{9AB5E4BE-5AD2-D24C-904C-459E909294FD}"/>
    <dgm:cxn modelId="{F047B8C3-FF42-1A4E-886E-7C071E51B5BF}" srcId="{4F89291D-592D-6D42-A84F-906AFC7A745E}" destId="{723785F4-768C-4E42-A3F8-8A0CC23E1D17}" srcOrd="2" destOrd="0" parTransId="{5A74C714-4C20-274B-A098-9A3448034E5E}" sibTransId="{70DD5698-476B-764A-89B9-7CFECCE357BC}"/>
    <dgm:cxn modelId="{16BE1A70-F9A2-4F3E-AE42-C5086668D73B}" type="presOf" srcId="{9EC17D31-D500-6C40-8C96-20D738CD1152}" destId="{3C440559-F5AF-AD46-B31D-3361E007BB4E}" srcOrd="0" destOrd="1" presId="urn:microsoft.com/office/officeart/2005/8/layout/target3"/>
    <dgm:cxn modelId="{2AFA1116-A888-4B54-B817-63AA8384300A}" type="presParOf" srcId="{E162B597-784B-8749-A3A7-2C36A75F63BB}" destId="{5F0EE24D-1149-9140-8508-8CDFFB119E50}" srcOrd="0" destOrd="0" presId="urn:microsoft.com/office/officeart/2005/8/layout/target3"/>
    <dgm:cxn modelId="{69AB28F3-4FA4-4339-8E86-D8E3438F94EF}" type="presParOf" srcId="{E162B597-784B-8749-A3A7-2C36A75F63BB}" destId="{60B26226-0FFB-7D46-9F38-6BE013EBF02C}" srcOrd="1" destOrd="0" presId="urn:microsoft.com/office/officeart/2005/8/layout/target3"/>
    <dgm:cxn modelId="{28D5FBA0-6F00-4321-B5E3-CC9CA2FD4E6C}" type="presParOf" srcId="{E162B597-784B-8749-A3A7-2C36A75F63BB}" destId="{E5070E8B-D29B-8846-95DA-B4C68B158BAF}" srcOrd="2" destOrd="0" presId="urn:microsoft.com/office/officeart/2005/8/layout/target3"/>
    <dgm:cxn modelId="{E4922258-8A88-4281-B5FA-FC1DE1495581}" type="presParOf" srcId="{E162B597-784B-8749-A3A7-2C36A75F63BB}" destId="{0CE35E88-A1D8-8646-ACE9-F43CA3406712}" srcOrd="3" destOrd="0" presId="urn:microsoft.com/office/officeart/2005/8/layout/target3"/>
    <dgm:cxn modelId="{10ECB747-4553-4F28-9692-31DCCD95F96E}" type="presParOf" srcId="{E162B597-784B-8749-A3A7-2C36A75F63BB}" destId="{62732F66-34C2-1E4B-A4B6-18959255AD99}" srcOrd="4" destOrd="0" presId="urn:microsoft.com/office/officeart/2005/8/layout/target3"/>
    <dgm:cxn modelId="{1C82484D-4F13-4CB4-B0D9-B140742BD5C9}" type="presParOf" srcId="{E162B597-784B-8749-A3A7-2C36A75F63BB}" destId="{8550EF9E-B747-A34F-910C-5D1C7E127536}" srcOrd="5" destOrd="0" presId="urn:microsoft.com/office/officeart/2005/8/layout/target3"/>
    <dgm:cxn modelId="{DD039E21-1D95-4E7F-8FB7-D76B9E307181}" type="presParOf" srcId="{E162B597-784B-8749-A3A7-2C36A75F63BB}" destId="{39DD2580-9E7B-6F44-A1D4-F0ADBAD942C3}" srcOrd="6" destOrd="0" presId="urn:microsoft.com/office/officeart/2005/8/layout/target3"/>
    <dgm:cxn modelId="{1FC52138-95C4-4F1F-B77E-B1007A9F8E36}" type="presParOf" srcId="{E162B597-784B-8749-A3A7-2C36A75F63BB}" destId="{526BD4C8-0B14-7541-82A0-F7EE634DBA1A}" srcOrd="7" destOrd="0" presId="urn:microsoft.com/office/officeart/2005/8/layout/target3"/>
    <dgm:cxn modelId="{D16E6FD7-1627-4CAF-B35B-51BD5864F097}" type="presParOf" srcId="{E162B597-784B-8749-A3A7-2C36A75F63BB}" destId="{86445AE0-95FE-DA43-8551-E3D81D43B704}" srcOrd="8" destOrd="0" presId="urn:microsoft.com/office/officeart/2005/8/layout/target3"/>
    <dgm:cxn modelId="{B0302F69-BB3A-4077-BCFB-6174415BB553}" type="presParOf" srcId="{E162B597-784B-8749-A3A7-2C36A75F63BB}" destId="{A8157C5B-7DA2-7F4D-948A-D2DA3CEF3BCB}" srcOrd="9" destOrd="0" presId="urn:microsoft.com/office/officeart/2005/8/layout/target3"/>
    <dgm:cxn modelId="{D387CD78-0139-4903-A401-BA1DFD4666E3}" type="presParOf" srcId="{E162B597-784B-8749-A3A7-2C36A75F63BB}" destId="{3C440559-F5AF-AD46-B31D-3361E007BB4E}" srcOrd="10" destOrd="0" presId="urn:microsoft.com/office/officeart/2005/8/layout/target3"/>
    <dgm:cxn modelId="{AD631624-4CAA-4CB3-AE24-E106F899FA7B}" type="presParOf" srcId="{E162B597-784B-8749-A3A7-2C36A75F63BB}" destId="{A75058D1-8F21-574D-850D-FE904E13435D}" srcOrd="11" destOrd="0" presId="urn:microsoft.com/office/officeart/2005/8/layout/target3"/>
    <dgm:cxn modelId="{A8E49F69-4696-4C12-8E98-92A3B6A616CE}" type="presParOf" srcId="{E162B597-784B-8749-A3A7-2C36A75F63BB}" destId="{43C51F0C-95BC-3941-87B5-D322D490424F}" srcOrd="12" destOrd="0" presId="urn:microsoft.com/office/officeart/2005/8/layout/target3"/>
    <dgm:cxn modelId="{1CD1B64E-B48B-4F30-9833-AF3A5B7D5ED9}" type="presParOf" srcId="{E162B597-784B-8749-A3A7-2C36A75F63BB}" destId="{16E4B001-1590-044E-A87A-6F92B39C7D65}" srcOrd="13" destOrd="0" presId="urn:microsoft.com/office/officeart/2005/8/layout/target3"/>
    <dgm:cxn modelId="{0C310200-3442-4883-9983-B266F701C7BF}" type="presParOf" srcId="{E162B597-784B-8749-A3A7-2C36A75F63BB}" destId="{75BEC927-89D0-F04B-9241-42851D387FF9}"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D7C88C-CBB5-6C4A-B64A-9AFCE882DB96}"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zh-CN" altLang="en-US"/>
        </a:p>
      </dgm:t>
    </dgm:pt>
    <dgm:pt modelId="{DDF02C3E-ED26-C74F-A257-1F0E790BE148}">
      <dgm:prSet/>
      <dgm:spPr/>
      <dgm:t>
        <a:bodyPr/>
        <a:lstStyle/>
        <a:p>
          <a:pPr rtl="0"/>
          <a:endParaRPr lang="zh-CN" altLang="en-US" dirty="0"/>
        </a:p>
      </dgm:t>
    </dgm:pt>
    <dgm:pt modelId="{EF1E9DE3-9BF3-EF48-A908-A3FE6FBC9D95}" type="parTrans" cxnId="{545EF830-E9E2-B945-BF07-0D8957D23ECE}">
      <dgm:prSet/>
      <dgm:spPr/>
      <dgm:t>
        <a:bodyPr/>
        <a:lstStyle/>
        <a:p>
          <a:endParaRPr lang="zh-CN" altLang="en-US"/>
        </a:p>
      </dgm:t>
    </dgm:pt>
    <dgm:pt modelId="{03239DDB-C38A-204A-A027-1B9918F4A41F}" type="sibTrans" cxnId="{545EF830-E9E2-B945-BF07-0D8957D23ECE}">
      <dgm:prSet/>
      <dgm:spPr/>
      <dgm:t>
        <a:bodyPr/>
        <a:lstStyle/>
        <a:p>
          <a:endParaRPr lang="zh-CN" altLang="en-US"/>
        </a:p>
      </dgm:t>
    </dgm:pt>
    <dgm:pt modelId="{AA7207FA-BFC5-C741-8A55-FDF83CDE0385}">
      <dgm:prSet custT="1"/>
      <dgm:spPr/>
      <dgm:t>
        <a:bodyPr/>
        <a:lstStyle/>
        <a:p>
          <a:pPr rtl="0"/>
          <a:r>
            <a:rPr kumimoji="1" lang="zh-CN" altLang="en-US" sz="2800" dirty="0" smtClean="0">
              <a:latin typeface="黑体"/>
              <a:ea typeface="黑体"/>
              <a:cs typeface="黑体"/>
            </a:rPr>
            <a:t>合同</a:t>
          </a:r>
        </a:p>
        <a:p>
          <a:pPr rtl="0"/>
          <a:r>
            <a:rPr kumimoji="1" lang="zh-CN" altLang="en-US" sz="2800" dirty="0" smtClean="0">
              <a:latin typeface="黑体"/>
              <a:ea typeface="黑体"/>
              <a:cs typeface="黑体"/>
            </a:rPr>
            <a:t>目的</a:t>
          </a:r>
        </a:p>
      </dgm:t>
    </dgm:pt>
    <dgm:pt modelId="{36441DA6-7890-414B-9D44-B8C8AB524E5F}" type="parTrans" cxnId="{5085652A-79CC-F34C-98A7-C6157851817D}">
      <dgm:prSet/>
      <dgm:spPr/>
      <dgm:t>
        <a:bodyPr/>
        <a:lstStyle/>
        <a:p>
          <a:endParaRPr lang="zh-CN" altLang="en-US"/>
        </a:p>
      </dgm:t>
    </dgm:pt>
    <dgm:pt modelId="{EBCD7533-6ACA-EF41-8BB9-92D1FF1054AD}" type="sibTrans" cxnId="{5085652A-79CC-F34C-98A7-C6157851817D}">
      <dgm:prSet/>
      <dgm:spPr/>
      <dgm:t>
        <a:bodyPr/>
        <a:lstStyle/>
        <a:p>
          <a:endParaRPr lang="zh-CN" altLang="en-US"/>
        </a:p>
      </dgm:t>
    </dgm:pt>
    <dgm:pt modelId="{27C874DA-3643-A843-8509-6C5C006E32E6}">
      <dgm:prSet custT="1"/>
      <dgm:spPr/>
      <dgm:t>
        <a:bodyPr/>
        <a:lstStyle/>
        <a:p>
          <a:pPr rtl="0"/>
          <a:r>
            <a:rPr lang="zh-CN" altLang="en-US" sz="2800" dirty="0" smtClean="0">
              <a:latin typeface="黑体"/>
              <a:ea typeface="黑体"/>
              <a:cs typeface="黑体"/>
            </a:rPr>
            <a:t>合同</a:t>
          </a:r>
        </a:p>
        <a:p>
          <a:pPr rtl="0"/>
          <a:r>
            <a:rPr lang="zh-CN" altLang="en-US" sz="2800" dirty="0" smtClean="0">
              <a:latin typeface="黑体"/>
              <a:ea typeface="黑体"/>
              <a:cs typeface="黑体"/>
            </a:rPr>
            <a:t>策划</a:t>
          </a:r>
          <a:endParaRPr lang="zh-CN" altLang="en-US" sz="2800" dirty="0">
            <a:latin typeface="黑体"/>
            <a:ea typeface="黑体"/>
            <a:cs typeface="黑体"/>
          </a:endParaRPr>
        </a:p>
      </dgm:t>
    </dgm:pt>
    <dgm:pt modelId="{73E12FA9-4C76-314D-B322-0F5667295DFE}" type="parTrans" cxnId="{0C616C40-1770-B64B-BA87-C83989446DF5}">
      <dgm:prSet/>
      <dgm:spPr/>
      <dgm:t>
        <a:bodyPr/>
        <a:lstStyle/>
        <a:p>
          <a:endParaRPr lang="zh-CN" altLang="en-US"/>
        </a:p>
      </dgm:t>
    </dgm:pt>
    <dgm:pt modelId="{26822B41-7570-4E40-9F85-EEC5836869E9}" type="sibTrans" cxnId="{0C616C40-1770-B64B-BA87-C83989446DF5}">
      <dgm:prSet/>
      <dgm:spPr/>
      <dgm:t>
        <a:bodyPr/>
        <a:lstStyle/>
        <a:p>
          <a:endParaRPr lang="zh-CN" altLang="en-US"/>
        </a:p>
      </dgm:t>
    </dgm:pt>
    <dgm:pt modelId="{C55D38E7-F128-4D44-8061-7860DF567C22}">
      <dgm:prSet custT="1"/>
      <dgm:spPr/>
      <dgm:t>
        <a:bodyPr/>
        <a:lstStyle/>
        <a:p>
          <a:pPr rtl="0"/>
          <a:endParaRPr lang="zh-CN" altLang="en-US" sz="2800" dirty="0" smtClean="0">
            <a:latin typeface="黑体"/>
            <a:ea typeface="黑体"/>
            <a:cs typeface="黑体"/>
          </a:endParaRPr>
        </a:p>
        <a:p>
          <a:pPr rtl="0"/>
          <a:r>
            <a:rPr lang="zh-CN" altLang="en-US" sz="2800" dirty="0" smtClean="0">
              <a:latin typeface="黑体"/>
              <a:ea typeface="黑体"/>
              <a:cs typeface="黑体"/>
            </a:rPr>
            <a:t>合同</a:t>
          </a:r>
        </a:p>
        <a:p>
          <a:pPr rtl="0"/>
          <a:r>
            <a:rPr lang="zh-CN" altLang="en-US" sz="2800" dirty="0" smtClean="0">
              <a:latin typeface="黑体"/>
              <a:ea typeface="黑体"/>
              <a:cs typeface="黑体"/>
            </a:rPr>
            <a:t>拟定</a:t>
          </a:r>
        </a:p>
        <a:p>
          <a:pPr rtl="0"/>
          <a:endParaRPr lang="zh-CN" altLang="en-US" sz="2800" dirty="0">
            <a:latin typeface="黑体"/>
            <a:ea typeface="黑体"/>
            <a:cs typeface="黑体"/>
          </a:endParaRPr>
        </a:p>
      </dgm:t>
    </dgm:pt>
    <dgm:pt modelId="{90E440AC-6BDF-6843-919E-161416869334}" type="parTrans" cxnId="{3AD07573-F9BE-6D4A-B048-54D0C42C8AF5}">
      <dgm:prSet/>
      <dgm:spPr/>
      <dgm:t>
        <a:bodyPr/>
        <a:lstStyle/>
        <a:p>
          <a:endParaRPr lang="zh-CN" altLang="en-US"/>
        </a:p>
      </dgm:t>
    </dgm:pt>
    <dgm:pt modelId="{4E45D450-FAA2-2A4E-B619-7F3D25D3BCEF}" type="sibTrans" cxnId="{3AD07573-F9BE-6D4A-B048-54D0C42C8AF5}">
      <dgm:prSet/>
      <dgm:spPr/>
      <dgm:t>
        <a:bodyPr/>
        <a:lstStyle/>
        <a:p>
          <a:endParaRPr lang="zh-CN" altLang="en-US"/>
        </a:p>
      </dgm:t>
    </dgm:pt>
    <dgm:pt modelId="{86A49CCE-9F0E-114A-AD26-5E26EC9B26E6}">
      <dgm:prSet custT="1"/>
      <dgm:spPr/>
      <dgm:t>
        <a:bodyPr/>
        <a:lstStyle/>
        <a:p>
          <a:pPr rtl="0"/>
          <a:r>
            <a:rPr lang="zh-CN" altLang="en-US" sz="2800" dirty="0" smtClean="0">
              <a:latin typeface="黑体"/>
              <a:ea typeface="黑体"/>
              <a:cs typeface="黑体"/>
            </a:rPr>
            <a:t>履行</a:t>
          </a:r>
        </a:p>
        <a:p>
          <a:pPr rtl="0"/>
          <a:r>
            <a:rPr lang="zh-CN" altLang="en-US" sz="2800" dirty="0" smtClean="0">
              <a:latin typeface="黑体"/>
              <a:ea typeface="黑体"/>
              <a:cs typeface="黑体"/>
            </a:rPr>
            <a:t>管理</a:t>
          </a:r>
          <a:endParaRPr lang="zh-CN" altLang="en-US" sz="2800" dirty="0">
            <a:latin typeface="黑体"/>
            <a:ea typeface="黑体"/>
            <a:cs typeface="黑体"/>
          </a:endParaRPr>
        </a:p>
      </dgm:t>
    </dgm:pt>
    <dgm:pt modelId="{37A65A1F-B8B4-C748-98D6-37B457817B48}" type="parTrans" cxnId="{5B982384-0B86-B648-A08E-C04A31081317}">
      <dgm:prSet/>
      <dgm:spPr/>
      <dgm:t>
        <a:bodyPr/>
        <a:lstStyle/>
        <a:p>
          <a:endParaRPr lang="zh-CN" altLang="en-US"/>
        </a:p>
      </dgm:t>
    </dgm:pt>
    <dgm:pt modelId="{60E2AD57-4585-D440-A83E-2C80C57ABAAB}" type="sibTrans" cxnId="{5B982384-0B86-B648-A08E-C04A31081317}">
      <dgm:prSet/>
      <dgm:spPr/>
      <dgm:t>
        <a:bodyPr/>
        <a:lstStyle/>
        <a:p>
          <a:endParaRPr lang="zh-CN" altLang="en-US"/>
        </a:p>
      </dgm:t>
    </dgm:pt>
    <dgm:pt modelId="{4DD8A699-D31A-E843-8F34-183DDFA4EEAE}" type="pres">
      <dgm:prSet presAssocID="{C4D7C88C-CBB5-6C4A-B64A-9AFCE882DB96}" presName="matrix" presStyleCnt="0">
        <dgm:presLayoutVars>
          <dgm:chMax val="1"/>
          <dgm:dir/>
          <dgm:resizeHandles val="exact"/>
        </dgm:presLayoutVars>
      </dgm:prSet>
      <dgm:spPr/>
      <dgm:t>
        <a:bodyPr/>
        <a:lstStyle/>
        <a:p>
          <a:endParaRPr lang="zh-CN" altLang="en-US"/>
        </a:p>
      </dgm:t>
    </dgm:pt>
    <dgm:pt modelId="{6D605685-6827-3947-8467-AF40B93376B9}" type="pres">
      <dgm:prSet presAssocID="{C4D7C88C-CBB5-6C4A-B64A-9AFCE882DB96}" presName="diamond" presStyleLbl="bgShp" presStyleIdx="0" presStyleCnt="1"/>
      <dgm:spPr/>
    </dgm:pt>
    <dgm:pt modelId="{2ACF739E-3FA9-5F43-AD96-049AB77C239E}" type="pres">
      <dgm:prSet presAssocID="{C4D7C88C-CBB5-6C4A-B64A-9AFCE882DB96}" presName="quad1" presStyleLbl="node1" presStyleIdx="0" presStyleCnt="4">
        <dgm:presLayoutVars>
          <dgm:chMax val="0"/>
          <dgm:chPref val="0"/>
          <dgm:bulletEnabled val="1"/>
        </dgm:presLayoutVars>
      </dgm:prSet>
      <dgm:spPr/>
      <dgm:t>
        <a:bodyPr/>
        <a:lstStyle/>
        <a:p>
          <a:endParaRPr lang="zh-CN" altLang="en-US"/>
        </a:p>
      </dgm:t>
    </dgm:pt>
    <dgm:pt modelId="{500D704A-A71E-404A-BCDB-AFE5E0A7C158}" type="pres">
      <dgm:prSet presAssocID="{C4D7C88C-CBB5-6C4A-B64A-9AFCE882DB96}" presName="quad2" presStyleLbl="node1" presStyleIdx="1" presStyleCnt="4">
        <dgm:presLayoutVars>
          <dgm:chMax val="0"/>
          <dgm:chPref val="0"/>
          <dgm:bulletEnabled val="1"/>
        </dgm:presLayoutVars>
      </dgm:prSet>
      <dgm:spPr/>
      <dgm:t>
        <a:bodyPr/>
        <a:lstStyle/>
        <a:p>
          <a:endParaRPr lang="zh-CN" altLang="en-US"/>
        </a:p>
      </dgm:t>
    </dgm:pt>
    <dgm:pt modelId="{1237DD33-53D7-3F44-BB9E-97E34C662AF7}" type="pres">
      <dgm:prSet presAssocID="{C4D7C88C-CBB5-6C4A-B64A-9AFCE882DB96}" presName="quad3" presStyleLbl="node1" presStyleIdx="2" presStyleCnt="4">
        <dgm:presLayoutVars>
          <dgm:chMax val="0"/>
          <dgm:chPref val="0"/>
          <dgm:bulletEnabled val="1"/>
        </dgm:presLayoutVars>
      </dgm:prSet>
      <dgm:spPr/>
      <dgm:t>
        <a:bodyPr/>
        <a:lstStyle/>
        <a:p>
          <a:endParaRPr lang="zh-CN" altLang="en-US"/>
        </a:p>
      </dgm:t>
    </dgm:pt>
    <dgm:pt modelId="{CACC2D62-D729-F741-B679-2F3CA6D36C78}" type="pres">
      <dgm:prSet presAssocID="{C4D7C88C-CBB5-6C4A-B64A-9AFCE882DB96}" presName="quad4" presStyleLbl="node1" presStyleIdx="3" presStyleCnt="4">
        <dgm:presLayoutVars>
          <dgm:chMax val="0"/>
          <dgm:chPref val="0"/>
          <dgm:bulletEnabled val="1"/>
        </dgm:presLayoutVars>
      </dgm:prSet>
      <dgm:spPr/>
      <dgm:t>
        <a:bodyPr/>
        <a:lstStyle/>
        <a:p>
          <a:endParaRPr lang="zh-CN" altLang="en-US"/>
        </a:p>
      </dgm:t>
    </dgm:pt>
  </dgm:ptLst>
  <dgm:cxnLst>
    <dgm:cxn modelId="{E0F9E819-7443-A749-B9C8-19036720B7ED}" type="presOf" srcId="{AA7207FA-BFC5-C741-8A55-FDF83CDE0385}" destId="{2ACF739E-3FA9-5F43-AD96-049AB77C239E}" srcOrd="0" destOrd="0" presId="urn:microsoft.com/office/officeart/2005/8/layout/matrix3"/>
    <dgm:cxn modelId="{3AD07573-F9BE-6D4A-B048-54D0C42C8AF5}" srcId="{C4D7C88C-CBB5-6C4A-B64A-9AFCE882DB96}" destId="{C55D38E7-F128-4D44-8061-7860DF567C22}" srcOrd="2" destOrd="0" parTransId="{90E440AC-6BDF-6843-919E-161416869334}" sibTransId="{4E45D450-FAA2-2A4E-B619-7F3D25D3BCEF}"/>
    <dgm:cxn modelId="{25E0F01B-17AC-EF48-85C9-388ECE83531E}" type="presOf" srcId="{86A49CCE-9F0E-114A-AD26-5E26EC9B26E6}" destId="{CACC2D62-D729-F741-B679-2F3CA6D36C78}" srcOrd="0" destOrd="0" presId="urn:microsoft.com/office/officeart/2005/8/layout/matrix3"/>
    <dgm:cxn modelId="{5B982384-0B86-B648-A08E-C04A31081317}" srcId="{C4D7C88C-CBB5-6C4A-B64A-9AFCE882DB96}" destId="{86A49CCE-9F0E-114A-AD26-5E26EC9B26E6}" srcOrd="3" destOrd="0" parTransId="{37A65A1F-B8B4-C748-98D6-37B457817B48}" sibTransId="{60E2AD57-4585-D440-A83E-2C80C57ABAAB}"/>
    <dgm:cxn modelId="{5B114DF0-55F1-D74F-AE3B-258CAB95FCED}" type="presOf" srcId="{C4D7C88C-CBB5-6C4A-B64A-9AFCE882DB96}" destId="{4DD8A699-D31A-E843-8F34-183DDFA4EEAE}" srcOrd="0" destOrd="0" presId="urn:microsoft.com/office/officeart/2005/8/layout/matrix3"/>
    <dgm:cxn modelId="{0C616C40-1770-B64B-BA87-C83989446DF5}" srcId="{C4D7C88C-CBB5-6C4A-B64A-9AFCE882DB96}" destId="{27C874DA-3643-A843-8509-6C5C006E32E6}" srcOrd="1" destOrd="0" parTransId="{73E12FA9-4C76-314D-B322-0F5667295DFE}" sibTransId="{26822B41-7570-4E40-9F85-EEC5836869E9}"/>
    <dgm:cxn modelId="{F467EEF7-F008-A845-8D8C-F9CF09E4E8A6}" type="presOf" srcId="{C55D38E7-F128-4D44-8061-7860DF567C22}" destId="{1237DD33-53D7-3F44-BB9E-97E34C662AF7}" srcOrd="0" destOrd="0" presId="urn:microsoft.com/office/officeart/2005/8/layout/matrix3"/>
    <dgm:cxn modelId="{C7EAC27A-3B44-2045-80A6-992CB4E4D1BA}" type="presOf" srcId="{27C874DA-3643-A843-8509-6C5C006E32E6}" destId="{500D704A-A71E-404A-BCDB-AFE5E0A7C158}" srcOrd="0" destOrd="0" presId="urn:microsoft.com/office/officeart/2005/8/layout/matrix3"/>
    <dgm:cxn modelId="{5085652A-79CC-F34C-98A7-C6157851817D}" srcId="{C4D7C88C-CBB5-6C4A-B64A-9AFCE882DB96}" destId="{AA7207FA-BFC5-C741-8A55-FDF83CDE0385}" srcOrd="0" destOrd="0" parTransId="{36441DA6-7890-414B-9D44-B8C8AB524E5F}" sibTransId="{EBCD7533-6ACA-EF41-8BB9-92D1FF1054AD}"/>
    <dgm:cxn modelId="{545EF830-E9E2-B945-BF07-0D8957D23ECE}" srcId="{C4D7C88C-CBB5-6C4A-B64A-9AFCE882DB96}" destId="{DDF02C3E-ED26-C74F-A257-1F0E790BE148}" srcOrd="4" destOrd="0" parTransId="{EF1E9DE3-9BF3-EF48-A908-A3FE6FBC9D95}" sibTransId="{03239DDB-C38A-204A-A027-1B9918F4A41F}"/>
    <dgm:cxn modelId="{E394FA2E-7DF9-A04F-9283-519239A7CEDE}" type="presParOf" srcId="{4DD8A699-D31A-E843-8F34-183DDFA4EEAE}" destId="{6D605685-6827-3947-8467-AF40B93376B9}" srcOrd="0" destOrd="0" presId="urn:microsoft.com/office/officeart/2005/8/layout/matrix3"/>
    <dgm:cxn modelId="{686E21E1-627A-0840-9E46-B3BF5F3CCC0D}" type="presParOf" srcId="{4DD8A699-D31A-E843-8F34-183DDFA4EEAE}" destId="{2ACF739E-3FA9-5F43-AD96-049AB77C239E}" srcOrd="1" destOrd="0" presId="urn:microsoft.com/office/officeart/2005/8/layout/matrix3"/>
    <dgm:cxn modelId="{AF7C0B61-94A7-774D-BA72-AF4E1E9A63E5}" type="presParOf" srcId="{4DD8A699-D31A-E843-8F34-183DDFA4EEAE}" destId="{500D704A-A71E-404A-BCDB-AFE5E0A7C158}" srcOrd="2" destOrd="0" presId="urn:microsoft.com/office/officeart/2005/8/layout/matrix3"/>
    <dgm:cxn modelId="{36070B6A-F0EE-6043-B975-B81094D1C606}" type="presParOf" srcId="{4DD8A699-D31A-E843-8F34-183DDFA4EEAE}" destId="{1237DD33-53D7-3F44-BB9E-97E34C662AF7}" srcOrd="3" destOrd="0" presId="urn:microsoft.com/office/officeart/2005/8/layout/matrix3"/>
    <dgm:cxn modelId="{95A03768-1F56-FB43-8CD6-E039094F03C7}" type="presParOf" srcId="{4DD8A699-D31A-E843-8F34-183DDFA4EEAE}" destId="{CACC2D62-D729-F741-B679-2F3CA6D36C7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FBA99-F881-7743-AA6F-8F960336E1DF}"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zh-CN" altLang="en-US"/>
        </a:p>
      </dgm:t>
    </dgm:pt>
    <dgm:pt modelId="{5D6428BD-E7B6-A641-81A4-AF6A2165B33F}">
      <dgm:prSet phldrT="[文本]" custT="1"/>
      <dgm:spPr/>
      <dgm:t>
        <a:bodyPr/>
        <a:lstStyle/>
        <a:p>
          <a:r>
            <a:rPr lang="zh-CN" altLang="en-US" sz="2400" b="1" dirty="0" smtClean="0">
              <a:solidFill>
                <a:srgbClr val="000090"/>
              </a:solidFill>
              <a:latin typeface="Heiti SC Light"/>
              <a:ea typeface="Heiti SC Light"/>
              <a:cs typeface="Heiti SC Light"/>
            </a:rPr>
            <a:t>项目目标：公共利益，便利、快捷和品质</a:t>
          </a:r>
          <a:endParaRPr lang="zh-CN" altLang="en-US" sz="2400" b="1" dirty="0">
            <a:solidFill>
              <a:srgbClr val="000090"/>
            </a:solidFill>
            <a:latin typeface="Heiti SC Light"/>
            <a:ea typeface="Heiti SC Light"/>
            <a:cs typeface="Heiti SC Light"/>
          </a:endParaRPr>
        </a:p>
      </dgm:t>
    </dgm:pt>
    <dgm:pt modelId="{12CC571C-8334-2849-9EFF-76123BC1C932}" type="parTrans" cxnId="{BC5D7053-EE07-D344-B2B0-49A1805B617C}">
      <dgm:prSet/>
      <dgm:spPr/>
      <dgm:t>
        <a:bodyPr/>
        <a:lstStyle/>
        <a:p>
          <a:endParaRPr lang="zh-CN" altLang="en-US"/>
        </a:p>
      </dgm:t>
    </dgm:pt>
    <dgm:pt modelId="{FF1AC73C-2C77-A640-9252-DCF0978583CB}" type="sibTrans" cxnId="{BC5D7053-EE07-D344-B2B0-49A1805B617C}">
      <dgm:prSet/>
      <dgm:spPr/>
      <dgm:t>
        <a:bodyPr/>
        <a:lstStyle/>
        <a:p>
          <a:endParaRPr lang="zh-CN" altLang="en-US"/>
        </a:p>
      </dgm:t>
    </dgm:pt>
    <dgm:pt modelId="{D0878FA9-F268-5843-982B-50D1E55CE6CF}">
      <dgm:prSet phldrT="[文本]" custT="1"/>
      <dgm:spPr/>
      <dgm:t>
        <a:bodyPr/>
        <a:lstStyle/>
        <a:p>
          <a:r>
            <a:rPr lang="zh-CN" altLang="en-US" sz="2400" b="1" dirty="0" smtClean="0">
              <a:solidFill>
                <a:srgbClr val="000090"/>
              </a:solidFill>
              <a:latin typeface="Heiti SC Light"/>
              <a:ea typeface="Heiti SC Light"/>
              <a:cs typeface="Heiti SC Light"/>
            </a:rPr>
            <a:t>政府方目标：品质、效率、监管、公信力</a:t>
          </a:r>
          <a:endParaRPr lang="zh-CN" altLang="en-US" sz="2400" b="1" dirty="0">
            <a:solidFill>
              <a:srgbClr val="000090"/>
            </a:solidFill>
            <a:latin typeface="Heiti SC Light"/>
            <a:ea typeface="Heiti SC Light"/>
            <a:cs typeface="Heiti SC Light"/>
          </a:endParaRPr>
        </a:p>
      </dgm:t>
    </dgm:pt>
    <dgm:pt modelId="{B4A0AE5A-516E-5741-A468-493E86B7A2E5}" type="parTrans" cxnId="{E135CDB1-AE61-E042-9F02-0833406E7D9D}">
      <dgm:prSet/>
      <dgm:spPr/>
      <dgm:t>
        <a:bodyPr/>
        <a:lstStyle/>
        <a:p>
          <a:endParaRPr lang="zh-CN" altLang="en-US"/>
        </a:p>
      </dgm:t>
    </dgm:pt>
    <dgm:pt modelId="{756EDF5B-331F-3A40-983E-47AA58076A77}" type="sibTrans" cxnId="{E135CDB1-AE61-E042-9F02-0833406E7D9D}">
      <dgm:prSet/>
      <dgm:spPr/>
      <dgm:t>
        <a:bodyPr/>
        <a:lstStyle/>
        <a:p>
          <a:endParaRPr lang="zh-CN" altLang="en-US"/>
        </a:p>
      </dgm:t>
    </dgm:pt>
    <dgm:pt modelId="{86FEDD7F-6D87-914D-81F9-E6A968AC7375}">
      <dgm:prSet phldrT="[文本]" custT="1"/>
      <dgm:spPr/>
      <dgm:t>
        <a:bodyPr/>
        <a:lstStyle/>
        <a:p>
          <a:r>
            <a:rPr lang="zh-CN" altLang="en-US" sz="2400" b="1" dirty="0" smtClean="0">
              <a:solidFill>
                <a:srgbClr val="000090"/>
              </a:solidFill>
              <a:latin typeface="Heiti SC Light"/>
              <a:ea typeface="Heiti SC Light"/>
              <a:cs typeface="Heiti SC Light"/>
            </a:rPr>
            <a:t>社会投资人目标：盈利、技术和品牌</a:t>
          </a:r>
          <a:endParaRPr lang="zh-CN" altLang="en-US" sz="2400" b="1" dirty="0">
            <a:solidFill>
              <a:srgbClr val="000090"/>
            </a:solidFill>
            <a:latin typeface="Heiti SC Light"/>
            <a:ea typeface="Heiti SC Light"/>
            <a:cs typeface="Heiti SC Light"/>
          </a:endParaRPr>
        </a:p>
      </dgm:t>
    </dgm:pt>
    <dgm:pt modelId="{0D3C7D3C-9618-D14C-94C1-F69B034E1343}" type="parTrans" cxnId="{023E2D18-22C1-B647-B7B9-9BD10094CC73}">
      <dgm:prSet/>
      <dgm:spPr/>
      <dgm:t>
        <a:bodyPr/>
        <a:lstStyle/>
        <a:p>
          <a:endParaRPr lang="zh-CN" altLang="en-US"/>
        </a:p>
      </dgm:t>
    </dgm:pt>
    <dgm:pt modelId="{1792F63F-D1A8-5F4D-8A6A-CBD29E178892}" type="sibTrans" cxnId="{023E2D18-22C1-B647-B7B9-9BD10094CC73}">
      <dgm:prSet/>
      <dgm:spPr/>
      <dgm:t>
        <a:bodyPr/>
        <a:lstStyle/>
        <a:p>
          <a:endParaRPr lang="zh-CN" altLang="en-US"/>
        </a:p>
      </dgm:t>
    </dgm:pt>
    <dgm:pt modelId="{22066CF5-58B4-6E43-A2A2-5DF8B091B4CC}" type="pres">
      <dgm:prSet presAssocID="{A10FBA99-F881-7743-AA6F-8F960336E1DF}" presName="linear" presStyleCnt="0">
        <dgm:presLayoutVars>
          <dgm:dir/>
          <dgm:animLvl val="lvl"/>
          <dgm:resizeHandles val="exact"/>
        </dgm:presLayoutVars>
      </dgm:prSet>
      <dgm:spPr/>
      <dgm:t>
        <a:bodyPr/>
        <a:lstStyle/>
        <a:p>
          <a:endParaRPr lang="zh-CN" altLang="en-US"/>
        </a:p>
      </dgm:t>
    </dgm:pt>
    <dgm:pt modelId="{B6C26175-67CC-2D4A-84DA-FEEC89C702C8}" type="pres">
      <dgm:prSet presAssocID="{5D6428BD-E7B6-A641-81A4-AF6A2165B33F}" presName="parentLin" presStyleCnt="0"/>
      <dgm:spPr/>
    </dgm:pt>
    <dgm:pt modelId="{E6DFCC94-4427-704F-A7DA-7A2D8CDCCD8D}" type="pres">
      <dgm:prSet presAssocID="{5D6428BD-E7B6-A641-81A4-AF6A2165B33F}" presName="parentLeftMargin" presStyleLbl="node1" presStyleIdx="0" presStyleCnt="3"/>
      <dgm:spPr/>
      <dgm:t>
        <a:bodyPr/>
        <a:lstStyle/>
        <a:p>
          <a:endParaRPr lang="zh-CN" altLang="en-US"/>
        </a:p>
      </dgm:t>
    </dgm:pt>
    <dgm:pt modelId="{1F6CA45F-D8E1-AC42-B70C-0AF11C851CBE}" type="pres">
      <dgm:prSet presAssocID="{5D6428BD-E7B6-A641-81A4-AF6A2165B33F}" presName="parentText" presStyleLbl="node1" presStyleIdx="0" presStyleCnt="3" custScaleX="129762">
        <dgm:presLayoutVars>
          <dgm:chMax val="0"/>
          <dgm:bulletEnabled val="1"/>
        </dgm:presLayoutVars>
      </dgm:prSet>
      <dgm:spPr/>
      <dgm:t>
        <a:bodyPr/>
        <a:lstStyle/>
        <a:p>
          <a:endParaRPr lang="zh-CN" altLang="en-US"/>
        </a:p>
      </dgm:t>
    </dgm:pt>
    <dgm:pt modelId="{2CFBC8A4-FCD4-2E45-BD09-DEB18084B536}" type="pres">
      <dgm:prSet presAssocID="{5D6428BD-E7B6-A641-81A4-AF6A2165B33F}" presName="negativeSpace" presStyleCnt="0"/>
      <dgm:spPr/>
    </dgm:pt>
    <dgm:pt modelId="{9CC4A221-5D7C-1C45-9471-ACC41B413157}" type="pres">
      <dgm:prSet presAssocID="{5D6428BD-E7B6-A641-81A4-AF6A2165B33F}" presName="childText" presStyleLbl="conFgAcc1" presStyleIdx="0" presStyleCnt="3">
        <dgm:presLayoutVars>
          <dgm:bulletEnabled val="1"/>
        </dgm:presLayoutVars>
      </dgm:prSet>
      <dgm:spPr/>
    </dgm:pt>
    <dgm:pt modelId="{01B1C870-1863-C84F-8FA8-C8A5B37FF38B}" type="pres">
      <dgm:prSet presAssocID="{FF1AC73C-2C77-A640-9252-DCF0978583CB}" presName="spaceBetweenRectangles" presStyleCnt="0"/>
      <dgm:spPr/>
    </dgm:pt>
    <dgm:pt modelId="{AC5362F5-29C9-AB4E-8202-A77AF6B11FB6}" type="pres">
      <dgm:prSet presAssocID="{D0878FA9-F268-5843-982B-50D1E55CE6CF}" presName="parentLin" presStyleCnt="0"/>
      <dgm:spPr/>
    </dgm:pt>
    <dgm:pt modelId="{EB1A8549-7F35-1F4F-AE17-895A7BDCD1AD}" type="pres">
      <dgm:prSet presAssocID="{D0878FA9-F268-5843-982B-50D1E55CE6CF}" presName="parentLeftMargin" presStyleLbl="node1" presStyleIdx="0" presStyleCnt="3"/>
      <dgm:spPr/>
      <dgm:t>
        <a:bodyPr/>
        <a:lstStyle/>
        <a:p>
          <a:endParaRPr lang="zh-CN" altLang="en-US"/>
        </a:p>
      </dgm:t>
    </dgm:pt>
    <dgm:pt modelId="{2A17DC24-020F-5042-A9E5-DC6AE38AEE9D}" type="pres">
      <dgm:prSet presAssocID="{D0878FA9-F268-5843-982B-50D1E55CE6CF}" presName="parentText" presStyleLbl="node1" presStyleIdx="1" presStyleCnt="3" custScaleX="129762">
        <dgm:presLayoutVars>
          <dgm:chMax val="0"/>
          <dgm:bulletEnabled val="1"/>
        </dgm:presLayoutVars>
      </dgm:prSet>
      <dgm:spPr/>
      <dgm:t>
        <a:bodyPr/>
        <a:lstStyle/>
        <a:p>
          <a:endParaRPr lang="zh-CN" altLang="en-US"/>
        </a:p>
      </dgm:t>
    </dgm:pt>
    <dgm:pt modelId="{EC0E5941-4EA4-F443-9606-DF95052FBA03}" type="pres">
      <dgm:prSet presAssocID="{D0878FA9-F268-5843-982B-50D1E55CE6CF}" presName="negativeSpace" presStyleCnt="0"/>
      <dgm:spPr/>
    </dgm:pt>
    <dgm:pt modelId="{E69FF2C4-DB0C-0241-B5AB-AFAAA2BAC3F0}" type="pres">
      <dgm:prSet presAssocID="{D0878FA9-F268-5843-982B-50D1E55CE6CF}" presName="childText" presStyleLbl="conFgAcc1" presStyleIdx="1" presStyleCnt="3">
        <dgm:presLayoutVars>
          <dgm:bulletEnabled val="1"/>
        </dgm:presLayoutVars>
      </dgm:prSet>
      <dgm:spPr/>
    </dgm:pt>
    <dgm:pt modelId="{5F784B98-8CAA-6245-8F86-6F6E3195132C}" type="pres">
      <dgm:prSet presAssocID="{756EDF5B-331F-3A40-983E-47AA58076A77}" presName="spaceBetweenRectangles" presStyleCnt="0"/>
      <dgm:spPr/>
    </dgm:pt>
    <dgm:pt modelId="{C25719C7-23E2-1146-BEE9-91080A9C1180}" type="pres">
      <dgm:prSet presAssocID="{86FEDD7F-6D87-914D-81F9-E6A968AC7375}" presName="parentLin" presStyleCnt="0"/>
      <dgm:spPr/>
    </dgm:pt>
    <dgm:pt modelId="{1BADE494-8392-6945-936E-81C2303428BA}" type="pres">
      <dgm:prSet presAssocID="{86FEDD7F-6D87-914D-81F9-E6A968AC7375}" presName="parentLeftMargin" presStyleLbl="node1" presStyleIdx="1" presStyleCnt="3"/>
      <dgm:spPr/>
      <dgm:t>
        <a:bodyPr/>
        <a:lstStyle/>
        <a:p>
          <a:endParaRPr lang="zh-CN" altLang="en-US"/>
        </a:p>
      </dgm:t>
    </dgm:pt>
    <dgm:pt modelId="{735A2293-95E7-3B4A-AFDB-048E7C4DCCF5}" type="pres">
      <dgm:prSet presAssocID="{86FEDD7F-6D87-914D-81F9-E6A968AC7375}" presName="parentText" presStyleLbl="node1" presStyleIdx="2" presStyleCnt="3" custScaleX="129762">
        <dgm:presLayoutVars>
          <dgm:chMax val="0"/>
          <dgm:bulletEnabled val="1"/>
        </dgm:presLayoutVars>
      </dgm:prSet>
      <dgm:spPr/>
      <dgm:t>
        <a:bodyPr/>
        <a:lstStyle/>
        <a:p>
          <a:endParaRPr lang="zh-CN" altLang="en-US"/>
        </a:p>
      </dgm:t>
    </dgm:pt>
    <dgm:pt modelId="{F645D11B-C12F-4041-9D36-6E256BA952D7}" type="pres">
      <dgm:prSet presAssocID="{86FEDD7F-6D87-914D-81F9-E6A968AC7375}" presName="negativeSpace" presStyleCnt="0"/>
      <dgm:spPr/>
    </dgm:pt>
    <dgm:pt modelId="{B10D4678-A861-294E-AEF1-305027D67D39}" type="pres">
      <dgm:prSet presAssocID="{86FEDD7F-6D87-914D-81F9-E6A968AC7375}" presName="childText" presStyleLbl="conFgAcc1" presStyleIdx="2" presStyleCnt="3">
        <dgm:presLayoutVars>
          <dgm:bulletEnabled val="1"/>
        </dgm:presLayoutVars>
      </dgm:prSet>
      <dgm:spPr/>
    </dgm:pt>
  </dgm:ptLst>
  <dgm:cxnLst>
    <dgm:cxn modelId="{79772890-6A3F-9940-B66C-14151D435A12}" type="presOf" srcId="{D0878FA9-F268-5843-982B-50D1E55CE6CF}" destId="{2A17DC24-020F-5042-A9E5-DC6AE38AEE9D}" srcOrd="1" destOrd="0" presId="urn:microsoft.com/office/officeart/2005/8/layout/list1"/>
    <dgm:cxn modelId="{BC5D7053-EE07-D344-B2B0-49A1805B617C}" srcId="{A10FBA99-F881-7743-AA6F-8F960336E1DF}" destId="{5D6428BD-E7B6-A641-81A4-AF6A2165B33F}" srcOrd="0" destOrd="0" parTransId="{12CC571C-8334-2849-9EFF-76123BC1C932}" sibTransId="{FF1AC73C-2C77-A640-9252-DCF0978583CB}"/>
    <dgm:cxn modelId="{F1A91E81-8BFE-144C-985F-69DF2B439891}" type="presOf" srcId="{5D6428BD-E7B6-A641-81A4-AF6A2165B33F}" destId="{E6DFCC94-4427-704F-A7DA-7A2D8CDCCD8D}" srcOrd="0" destOrd="0" presId="urn:microsoft.com/office/officeart/2005/8/layout/list1"/>
    <dgm:cxn modelId="{A6D6B19F-57D2-5945-9186-5F0D335058C3}" type="presOf" srcId="{86FEDD7F-6D87-914D-81F9-E6A968AC7375}" destId="{1BADE494-8392-6945-936E-81C2303428BA}" srcOrd="0" destOrd="0" presId="urn:microsoft.com/office/officeart/2005/8/layout/list1"/>
    <dgm:cxn modelId="{68B57DD6-B9D6-F44A-B33C-FCAFA3B970F9}" type="presOf" srcId="{A10FBA99-F881-7743-AA6F-8F960336E1DF}" destId="{22066CF5-58B4-6E43-A2A2-5DF8B091B4CC}" srcOrd="0" destOrd="0" presId="urn:microsoft.com/office/officeart/2005/8/layout/list1"/>
    <dgm:cxn modelId="{E135CDB1-AE61-E042-9F02-0833406E7D9D}" srcId="{A10FBA99-F881-7743-AA6F-8F960336E1DF}" destId="{D0878FA9-F268-5843-982B-50D1E55CE6CF}" srcOrd="1" destOrd="0" parTransId="{B4A0AE5A-516E-5741-A468-493E86B7A2E5}" sibTransId="{756EDF5B-331F-3A40-983E-47AA58076A77}"/>
    <dgm:cxn modelId="{375DA3FA-F944-024B-A716-1AAE189F7B70}" type="presOf" srcId="{D0878FA9-F268-5843-982B-50D1E55CE6CF}" destId="{EB1A8549-7F35-1F4F-AE17-895A7BDCD1AD}" srcOrd="0" destOrd="0" presId="urn:microsoft.com/office/officeart/2005/8/layout/list1"/>
    <dgm:cxn modelId="{564BBA90-28A7-B34F-87FA-3C40E89B88D0}" type="presOf" srcId="{86FEDD7F-6D87-914D-81F9-E6A968AC7375}" destId="{735A2293-95E7-3B4A-AFDB-048E7C4DCCF5}" srcOrd="1" destOrd="0" presId="urn:microsoft.com/office/officeart/2005/8/layout/list1"/>
    <dgm:cxn modelId="{023E2D18-22C1-B647-B7B9-9BD10094CC73}" srcId="{A10FBA99-F881-7743-AA6F-8F960336E1DF}" destId="{86FEDD7F-6D87-914D-81F9-E6A968AC7375}" srcOrd="2" destOrd="0" parTransId="{0D3C7D3C-9618-D14C-94C1-F69B034E1343}" sibTransId="{1792F63F-D1A8-5F4D-8A6A-CBD29E178892}"/>
    <dgm:cxn modelId="{A2DC3C93-2F6C-AE49-B1EF-9A963B0526BF}" type="presOf" srcId="{5D6428BD-E7B6-A641-81A4-AF6A2165B33F}" destId="{1F6CA45F-D8E1-AC42-B70C-0AF11C851CBE}" srcOrd="1" destOrd="0" presId="urn:microsoft.com/office/officeart/2005/8/layout/list1"/>
    <dgm:cxn modelId="{679AB8A0-E28F-994B-849E-EFA2134956D2}" type="presParOf" srcId="{22066CF5-58B4-6E43-A2A2-5DF8B091B4CC}" destId="{B6C26175-67CC-2D4A-84DA-FEEC89C702C8}" srcOrd="0" destOrd="0" presId="urn:microsoft.com/office/officeart/2005/8/layout/list1"/>
    <dgm:cxn modelId="{C852A110-75D9-4448-84F7-DA88D2C95B90}" type="presParOf" srcId="{B6C26175-67CC-2D4A-84DA-FEEC89C702C8}" destId="{E6DFCC94-4427-704F-A7DA-7A2D8CDCCD8D}" srcOrd="0" destOrd="0" presId="urn:microsoft.com/office/officeart/2005/8/layout/list1"/>
    <dgm:cxn modelId="{A52F6523-B3E9-8849-8FAC-04F8DB257F21}" type="presParOf" srcId="{B6C26175-67CC-2D4A-84DA-FEEC89C702C8}" destId="{1F6CA45F-D8E1-AC42-B70C-0AF11C851CBE}" srcOrd="1" destOrd="0" presId="urn:microsoft.com/office/officeart/2005/8/layout/list1"/>
    <dgm:cxn modelId="{67EA4882-17D5-D54B-8F10-A63153A5716F}" type="presParOf" srcId="{22066CF5-58B4-6E43-A2A2-5DF8B091B4CC}" destId="{2CFBC8A4-FCD4-2E45-BD09-DEB18084B536}" srcOrd="1" destOrd="0" presId="urn:microsoft.com/office/officeart/2005/8/layout/list1"/>
    <dgm:cxn modelId="{C2896DC2-6137-0F48-A085-8D163DE6EBDC}" type="presParOf" srcId="{22066CF5-58B4-6E43-A2A2-5DF8B091B4CC}" destId="{9CC4A221-5D7C-1C45-9471-ACC41B413157}" srcOrd="2" destOrd="0" presId="urn:microsoft.com/office/officeart/2005/8/layout/list1"/>
    <dgm:cxn modelId="{8B7B12F5-7D7A-F243-8CE4-98E0FF190702}" type="presParOf" srcId="{22066CF5-58B4-6E43-A2A2-5DF8B091B4CC}" destId="{01B1C870-1863-C84F-8FA8-C8A5B37FF38B}" srcOrd="3" destOrd="0" presId="urn:microsoft.com/office/officeart/2005/8/layout/list1"/>
    <dgm:cxn modelId="{B29671E0-CDA5-F842-8A52-33F90F156A39}" type="presParOf" srcId="{22066CF5-58B4-6E43-A2A2-5DF8B091B4CC}" destId="{AC5362F5-29C9-AB4E-8202-A77AF6B11FB6}" srcOrd="4" destOrd="0" presId="urn:microsoft.com/office/officeart/2005/8/layout/list1"/>
    <dgm:cxn modelId="{FBC37CD1-209D-FA4B-A4C3-CDE2F34C8A14}" type="presParOf" srcId="{AC5362F5-29C9-AB4E-8202-A77AF6B11FB6}" destId="{EB1A8549-7F35-1F4F-AE17-895A7BDCD1AD}" srcOrd="0" destOrd="0" presId="urn:microsoft.com/office/officeart/2005/8/layout/list1"/>
    <dgm:cxn modelId="{D7A60A4D-047A-CB42-9DEA-9C059C49AD99}" type="presParOf" srcId="{AC5362F5-29C9-AB4E-8202-A77AF6B11FB6}" destId="{2A17DC24-020F-5042-A9E5-DC6AE38AEE9D}" srcOrd="1" destOrd="0" presId="urn:microsoft.com/office/officeart/2005/8/layout/list1"/>
    <dgm:cxn modelId="{BF443444-4E32-854F-9934-03641DE3E76B}" type="presParOf" srcId="{22066CF5-58B4-6E43-A2A2-5DF8B091B4CC}" destId="{EC0E5941-4EA4-F443-9606-DF95052FBA03}" srcOrd="5" destOrd="0" presId="urn:microsoft.com/office/officeart/2005/8/layout/list1"/>
    <dgm:cxn modelId="{9938E5D3-A93A-934E-930A-0FC3FA5CD7E0}" type="presParOf" srcId="{22066CF5-58B4-6E43-A2A2-5DF8B091B4CC}" destId="{E69FF2C4-DB0C-0241-B5AB-AFAAA2BAC3F0}" srcOrd="6" destOrd="0" presId="urn:microsoft.com/office/officeart/2005/8/layout/list1"/>
    <dgm:cxn modelId="{10239576-04D5-FF4B-8276-0D376091723F}" type="presParOf" srcId="{22066CF5-58B4-6E43-A2A2-5DF8B091B4CC}" destId="{5F784B98-8CAA-6245-8F86-6F6E3195132C}" srcOrd="7" destOrd="0" presId="urn:microsoft.com/office/officeart/2005/8/layout/list1"/>
    <dgm:cxn modelId="{E160B645-A55C-9149-92BC-29B0F3CB8107}" type="presParOf" srcId="{22066CF5-58B4-6E43-A2A2-5DF8B091B4CC}" destId="{C25719C7-23E2-1146-BEE9-91080A9C1180}" srcOrd="8" destOrd="0" presId="urn:microsoft.com/office/officeart/2005/8/layout/list1"/>
    <dgm:cxn modelId="{3B503846-2D2C-AA45-ACBD-4CBCF8F265D4}" type="presParOf" srcId="{C25719C7-23E2-1146-BEE9-91080A9C1180}" destId="{1BADE494-8392-6945-936E-81C2303428BA}" srcOrd="0" destOrd="0" presId="urn:microsoft.com/office/officeart/2005/8/layout/list1"/>
    <dgm:cxn modelId="{11C04FC8-B72A-EE47-85A4-37037488A81D}" type="presParOf" srcId="{C25719C7-23E2-1146-BEE9-91080A9C1180}" destId="{735A2293-95E7-3B4A-AFDB-048E7C4DCCF5}" srcOrd="1" destOrd="0" presId="urn:microsoft.com/office/officeart/2005/8/layout/list1"/>
    <dgm:cxn modelId="{83F6EBBF-0224-7D4E-A0EE-DEBD9389E5EB}" type="presParOf" srcId="{22066CF5-58B4-6E43-A2A2-5DF8B091B4CC}" destId="{F645D11B-C12F-4041-9D36-6E256BA952D7}" srcOrd="9" destOrd="0" presId="urn:microsoft.com/office/officeart/2005/8/layout/list1"/>
    <dgm:cxn modelId="{AF9F12EB-00E1-4548-94E2-4645A2CD3AA1}" type="presParOf" srcId="{22066CF5-58B4-6E43-A2A2-5DF8B091B4CC}" destId="{B10D4678-A861-294E-AEF1-305027D67D3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21711C-F8C1-724F-AC34-E7C00454689C}" type="doc">
      <dgm:prSet loTypeId="urn:microsoft.com/office/officeart/2008/layout/VerticalCircleList" loCatId="" qsTypeId="urn:microsoft.com/office/officeart/2005/8/quickstyle/simple4" qsCatId="simple" csTypeId="urn:microsoft.com/office/officeart/2005/8/colors/colorful4" csCatId="colorful" phldr="1"/>
      <dgm:spPr/>
      <dgm:t>
        <a:bodyPr/>
        <a:lstStyle/>
        <a:p>
          <a:endParaRPr lang="zh-CN" altLang="en-US"/>
        </a:p>
      </dgm:t>
    </dgm:pt>
    <dgm:pt modelId="{8B70C4E2-2139-4C43-B2DE-0F2BB69B878B}">
      <dgm:prSet phldrT="[文本]" custT="1"/>
      <dgm:spPr/>
      <dgm:t>
        <a:bodyPr/>
        <a:lstStyle/>
        <a:p>
          <a:r>
            <a:rPr lang="zh-CN" altLang="en-US" sz="2400" b="1" dirty="0" smtClean="0"/>
            <a:t>程序</a:t>
          </a:r>
          <a:endParaRPr lang="zh-CN" altLang="en-US" sz="2400" b="1" dirty="0"/>
        </a:p>
      </dgm:t>
    </dgm:pt>
    <dgm:pt modelId="{56880D13-E1DB-5F46-904D-59671ED5A9D4}" type="parTrans" cxnId="{BFC99719-1D81-3C4D-A8ED-589D21F81492}">
      <dgm:prSet/>
      <dgm:spPr/>
      <dgm:t>
        <a:bodyPr/>
        <a:lstStyle/>
        <a:p>
          <a:endParaRPr lang="zh-CN" altLang="en-US"/>
        </a:p>
      </dgm:t>
    </dgm:pt>
    <dgm:pt modelId="{3934F1C8-C0A9-9147-B14F-8C54800CB17B}" type="sibTrans" cxnId="{BFC99719-1D81-3C4D-A8ED-589D21F81492}">
      <dgm:prSet/>
      <dgm:spPr/>
      <dgm:t>
        <a:bodyPr/>
        <a:lstStyle/>
        <a:p>
          <a:endParaRPr lang="zh-CN" altLang="en-US"/>
        </a:p>
      </dgm:t>
    </dgm:pt>
    <dgm:pt modelId="{25081562-E2FC-D34B-9724-97F1BB3A81F1}">
      <dgm:prSet phldrT="[文本]" custT="1"/>
      <dgm:spPr/>
      <dgm:t>
        <a:bodyPr/>
        <a:lstStyle/>
        <a:p>
          <a:r>
            <a:rPr lang="zh-CN" altLang="en-US" sz="2000" dirty="0" smtClean="0"/>
            <a:t>业务流程</a:t>
          </a:r>
          <a:endParaRPr lang="zh-CN" altLang="en-US" sz="2000" dirty="0"/>
        </a:p>
      </dgm:t>
    </dgm:pt>
    <dgm:pt modelId="{8F7714DF-283B-6047-A97A-D316A87B7824}" type="parTrans" cxnId="{B3C0584B-9BBC-4B41-B149-EA1738F31BD6}">
      <dgm:prSet/>
      <dgm:spPr/>
      <dgm:t>
        <a:bodyPr/>
        <a:lstStyle/>
        <a:p>
          <a:endParaRPr lang="zh-CN" altLang="en-US"/>
        </a:p>
      </dgm:t>
    </dgm:pt>
    <dgm:pt modelId="{4112ADCB-0163-044E-B324-012D27BF6E49}" type="sibTrans" cxnId="{B3C0584B-9BBC-4B41-B149-EA1738F31BD6}">
      <dgm:prSet/>
      <dgm:spPr/>
      <dgm:t>
        <a:bodyPr/>
        <a:lstStyle/>
        <a:p>
          <a:endParaRPr lang="zh-CN" altLang="en-US"/>
        </a:p>
      </dgm:t>
    </dgm:pt>
    <dgm:pt modelId="{1720886C-6FF6-E34D-B951-5A042516E603}">
      <dgm:prSet phldrT="[文本]" custT="1"/>
      <dgm:spPr/>
      <dgm:t>
        <a:bodyPr/>
        <a:lstStyle/>
        <a:p>
          <a:r>
            <a:rPr lang="zh-CN" altLang="en-US" sz="2000" dirty="0" smtClean="0"/>
            <a:t>进度安排</a:t>
          </a:r>
          <a:endParaRPr lang="zh-CN" altLang="en-US" sz="2000" dirty="0"/>
        </a:p>
      </dgm:t>
    </dgm:pt>
    <dgm:pt modelId="{735660F7-2648-F044-9997-E9E147A23E05}" type="parTrans" cxnId="{20E310EB-02A9-1644-A6B8-07CE9798C15C}">
      <dgm:prSet/>
      <dgm:spPr/>
      <dgm:t>
        <a:bodyPr/>
        <a:lstStyle/>
        <a:p>
          <a:endParaRPr lang="zh-CN" altLang="en-US"/>
        </a:p>
      </dgm:t>
    </dgm:pt>
    <dgm:pt modelId="{F86FD8A7-EE02-E540-B212-7472D0725F54}" type="sibTrans" cxnId="{20E310EB-02A9-1644-A6B8-07CE9798C15C}">
      <dgm:prSet/>
      <dgm:spPr/>
      <dgm:t>
        <a:bodyPr/>
        <a:lstStyle/>
        <a:p>
          <a:endParaRPr lang="zh-CN" altLang="en-US"/>
        </a:p>
      </dgm:t>
    </dgm:pt>
    <dgm:pt modelId="{529DB657-6F74-F14C-A848-D9651B3282EB}">
      <dgm:prSet phldrT="[文本]" custT="1"/>
      <dgm:spPr/>
      <dgm:t>
        <a:bodyPr/>
        <a:lstStyle/>
        <a:p>
          <a:r>
            <a:rPr lang="zh-CN" altLang="en-US" sz="2400" b="1" dirty="0" smtClean="0"/>
            <a:t>实体</a:t>
          </a:r>
          <a:endParaRPr lang="zh-CN" altLang="en-US" sz="2400" b="1" dirty="0"/>
        </a:p>
      </dgm:t>
    </dgm:pt>
    <dgm:pt modelId="{0FB90C6F-3A66-8A42-90AC-6AA7F97F4AAF}" type="parTrans" cxnId="{E6165358-0095-F745-A01B-C5E9602210DC}">
      <dgm:prSet/>
      <dgm:spPr/>
      <dgm:t>
        <a:bodyPr/>
        <a:lstStyle/>
        <a:p>
          <a:endParaRPr lang="zh-CN" altLang="en-US"/>
        </a:p>
      </dgm:t>
    </dgm:pt>
    <dgm:pt modelId="{AA642C8D-503C-9647-BD15-6CA6FB482325}" type="sibTrans" cxnId="{E6165358-0095-F745-A01B-C5E9602210DC}">
      <dgm:prSet/>
      <dgm:spPr/>
      <dgm:t>
        <a:bodyPr/>
        <a:lstStyle/>
        <a:p>
          <a:endParaRPr lang="zh-CN" altLang="en-US"/>
        </a:p>
      </dgm:t>
    </dgm:pt>
    <dgm:pt modelId="{A545D1A3-6280-2145-97A3-37B4D957A297}">
      <dgm:prSet phldrT="[文本]" custT="1"/>
      <dgm:spPr/>
      <dgm:t>
        <a:bodyPr/>
        <a:lstStyle/>
        <a:p>
          <a:r>
            <a:rPr lang="zh-CN" altLang="en-US" sz="2000" dirty="0" smtClean="0"/>
            <a:t>具体权义</a:t>
          </a:r>
          <a:endParaRPr lang="zh-CN" altLang="en-US" sz="2000" dirty="0"/>
        </a:p>
      </dgm:t>
    </dgm:pt>
    <dgm:pt modelId="{0796E6E5-119F-9F4D-864A-CE7D896603DD}" type="parTrans" cxnId="{2BBD51E0-47FD-EA41-ABBA-07E5ED5045F7}">
      <dgm:prSet/>
      <dgm:spPr/>
      <dgm:t>
        <a:bodyPr/>
        <a:lstStyle/>
        <a:p>
          <a:endParaRPr lang="zh-CN" altLang="en-US"/>
        </a:p>
      </dgm:t>
    </dgm:pt>
    <dgm:pt modelId="{38450220-D07F-7945-8071-48BF0072C439}" type="sibTrans" cxnId="{2BBD51E0-47FD-EA41-ABBA-07E5ED5045F7}">
      <dgm:prSet/>
      <dgm:spPr/>
      <dgm:t>
        <a:bodyPr/>
        <a:lstStyle/>
        <a:p>
          <a:endParaRPr lang="zh-CN" altLang="en-US"/>
        </a:p>
      </dgm:t>
    </dgm:pt>
    <dgm:pt modelId="{70AC8BA2-17A1-2A43-A3F7-A1BDE00767FD}">
      <dgm:prSet phldrT="[文本]" custT="1"/>
      <dgm:spPr/>
      <dgm:t>
        <a:bodyPr/>
        <a:lstStyle/>
        <a:p>
          <a:r>
            <a:rPr lang="zh-CN" altLang="en-US" sz="2000" dirty="0" smtClean="0"/>
            <a:t>违反规则</a:t>
          </a:r>
          <a:endParaRPr lang="zh-CN" altLang="en-US" sz="2000" dirty="0"/>
        </a:p>
      </dgm:t>
    </dgm:pt>
    <dgm:pt modelId="{A30FFFA1-D579-4C45-B550-95FF00BE74C7}" type="parTrans" cxnId="{AF078E76-203C-F040-972D-4066B03E5EB2}">
      <dgm:prSet/>
      <dgm:spPr/>
      <dgm:t>
        <a:bodyPr/>
        <a:lstStyle/>
        <a:p>
          <a:endParaRPr lang="zh-CN" altLang="en-US"/>
        </a:p>
      </dgm:t>
    </dgm:pt>
    <dgm:pt modelId="{506CDCC5-A225-D243-BA7D-A8DC166915BE}" type="sibTrans" cxnId="{AF078E76-203C-F040-972D-4066B03E5EB2}">
      <dgm:prSet/>
      <dgm:spPr/>
      <dgm:t>
        <a:bodyPr/>
        <a:lstStyle/>
        <a:p>
          <a:endParaRPr lang="zh-CN" altLang="en-US"/>
        </a:p>
      </dgm:t>
    </dgm:pt>
    <dgm:pt modelId="{CC2E1C33-C7A5-6C4B-B52F-4DC7D21D92E1}" type="pres">
      <dgm:prSet presAssocID="{1421711C-F8C1-724F-AC34-E7C00454689C}" presName="Name0" presStyleCnt="0">
        <dgm:presLayoutVars>
          <dgm:dir/>
        </dgm:presLayoutVars>
      </dgm:prSet>
      <dgm:spPr/>
      <dgm:t>
        <a:bodyPr/>
        <a:lstStyle/>
        <a:p>
          <a:endParaRPr lang="zh-CN" altLang="en-US"/>
        </a:p>
      </dgm:t>
    </dgm:pt>
    <dgm:pt modelId="{404C8AD1-9390-1549-9737-3D89B012CB01}" type="pres">
      <dgm:prSet presAssocID="{8B70C4E2-2139-4C43-B2DE-0F2BB69B878B}" presName="withChildren" presStyleCnt="0"/>
      <dgm:spPr/>
    </dgm:pt>
    <dgm:pt modelId="{30827C6B-2BE9-0E4F-A648-4FA9E3247085}" type="pres">
      <dgm:prSet presAssocID="{8B70C4E2-2139-4C43-B2DE-0F2BB69B878B}" presName="bigCircle" presStyleLbl="vennNode1" presStyleIdx="0" presStyleCnt="6" custLinFactNeighborY="7152"/>
      <dgm:spPr/>
      <dgm:t>
        <a:bodyPr/>
        <a:lstStyle/>
        <a:p>
          <a:endParaRPr lang="zh-CN" altLang="en-US"/>
        </a:p>
      </dgm:t>
    </dgm:pt>
    <dgm:pt modelId="{0B578F90-855E-6344-9E1B-4DECE1FB42BA}" type="pres">
      <dgm:prSet presAssocID="{8B70C4E2-2139-4C43-B2DE-0F2BB69B878B}" presName="medCircle" presStyleLbl="vennNode1" presStyleIdx="1" presStyleCnt="6"/>
      <dgm:spPr/>
    </dgm:pt>
    <dgm:pt modelId="{7E8FEAC8-16FB-A24E-877B-D9EBDBC14956}" type="pres">
      <dgm:prSet presAssocID="{8B70C4E2-2139-4C43-B2DE-0F2BB69B878B}" presName="txLvl1" presStyleLbl="revTx" presStyleIdx="0" presStyleCnt="6" custScaleX="98962"/>
      <dgm:spPr/>
      <dgm:t>
        <a:bodyPr/>
        <a:lstStyle/>
        <a:p>
          <a:endParaRPr lang="zh-CN" altLang="en-US"/>
        </a:p>
      </dgm:t>
    </dgm:pt>
    <dgm:pt modelId="{DA1374FF-D11F-2144-BFCB-C18D6FE2CE18}" type="pres">
      <dgm:prSet presAssocID="{8B70C4E2-2139-4C43-B2DE-0F2BB69B878B}" presName="lin" presStyleCnt="0"/>
      <dgm:spPr/>
    </dgm:pt>
    <dgm:pt modelId="{6C69FE2A-D489-4C4D-902A-CAEE3CE629EC}" type="pres">
      <dgm:prSet presAssocID="{25081562-E2FC-D34B-9724-97F1BB3A81F1}" presName="txLvl2" presStyleLbl="revTx" presStyleIdx="1" presStyleCnt="6" custLinFactY="100000" custLinFactNeighborY="160643"/>
      <dgm:spPr/>
      <dgm:t>
        <a:bodyPr/>
        <a:lstStyle/>
        <a:p>
          <a:endParaRPr lang="zh-CN" altLang="en-US"/>
        </a:p>
      </dgm:t>
    </dgm:pt>
    <dgm:pt modelId="{A263F110-5CED-FA49-9822-395811B5F8F7}" type="pres">
      <dgm:prSet presAssocID="{4112ADCB-0163-044E-B324-012D27BF6E49}" presName="smCircle" presStyleLbl="vennNode1" presStyleIdx="2" presStyleCnt="6"/>
      <dgm:spPr/>
    </dgm:pt>
    <dgm:pt modelId="{F2BCED6C-93D5-9B4E-A683-5D76008CE4B6}" type="pres">
      <dgm:prSet presAssocID="{1720886C-6FF6-E34D-B951-5A042516E603}" presName="txLvl2" presStyleLbl="revTx" presStyleIdx="2" presStyleCnt="6" custLinFactY="100000" custLinFactNeighborY="160643"/>
      <dgm:spPr/>
      <dgm:t>
        <a:bodyPr/>
        <a:lstStyle/>
        <a:p>
          <a:endParaRPr lang="zh-CN" altLang="en-US"/>
        </a:p>
      </dgm:t>
    </dgm:pt>
    <dgm:pt modelId="{9A9164B3-7ED4-FF49-A8E6-03DC5690AFFB}" type="pres">
      <dgm:prSet presAssocID="{8B70C4E2-2139-4C43-B2DE-0F2BB69B878B}" presName="overlap" presStyleCnt="0"/>
      <dgm:spPr/>
    </dgm:pt>
    <dgm:pt modelId="{66B0D2BB-D2EF-C24B-8841-02C93D3B8A53}" type="pres">
      <dgm:prSet presAssocID="{529DB657-6F74-F14C-A848-D9651B3282EB}" presName="withChildren" presStyleCnt="0"/>
      <dgm:spPr/>
    </dgm:pt>
    <dgm:pt modelId="{1B9D88AF-90D2-0C47-9074-480C41B5A987}" type="pres">
      <dgm:prSet presAssocID="{529DB657-6F74-F14C-A848-D9651B3282EB}" presName="bigCircle" presStyleLbl="vennNode1" presStyleIdx="3" presStyleCnt="6" custLinFactNeighborX="596" custLinFactNeighborY="230"/>
      <dgm:spPr/>
    </dgm:pt>
    <dgm:pt modelId="{E371FF4B-8F47-EC4C-9BAB-5F0D6718531B}" type="pres">
      <dgm:prSet presAssocID="{529DB657-6F74-F14C-A848-D9651B3282EB}" presName="medCircle" presStyleLbl="vennNode1" presStyleIdx="4" presStyleCnt="6"/>
      <dgm:spPr/>
    </dgm:pt>
    <dgm:pt modelId="{2BE90C67-B85C-5843-8663-AE8A36BD3501}" type="pres">
      <dgm:prSet presAssocID="{529DB657-6F74-F14C-A848-D9651B3282EB}" presName="txLvl1" presStyleLbl="revTx" presStyleIdx="3" presStyleCnt="6"/>
      <dgm:spPr/>
      <dgm:t>
        <a:bodyPr/>
        <a:lstStyle/>
        <a:p>
          <a:endParaRPr lang="zh-CN" altLang="en-US"/>
        </a:p>
      </dgm:t>
    </dgm:pt>
    <dgm:pt modelId="{7D23BD4A-3D1F-3E4D-A07F-02F15721E279}" type="pres">
      <dgm:prSet presAssocID="{529DB657-6F74-F14C-A848-D9651B3282EB}" presName="lin" presStyleCnt="0"/>
      <dgm:spPr/>
    </dgm:pt>
    <dgm:pt modelId="{96A924B1-0C75-B24D-B41C-94C5BD265E02}" type="pres">
      <dgm:prSet presAssocID="{A545D1A3-6280-2145-97A3-37B4D957A297}" presName="txLvl2" presStyleLbl="revTx" presStyleIdx="4" presStyleCnt="6" custLinFactY="100000" custLinFactNeighborX="619" custLinFactNeighborY="128844"/>
      <dgm:spPr/>
      <dgm:t>
        <a:bodyPr/>
        <a:lstStyle/>
        <a:p>
          <a:endParaRPr lang="zh-CN" altLang="en-US"/>
        </a:p>
      </dgm:t>
    </dgm:pt>
    <dgm:pt modelId="{97C61673-61F3-074A-957B-BA436E1CB333}" type="pres">
      <dgm:prSet presAssocID="{38450220-D07F-7945-8071-48BF0072C439}" presName="smCircle" presStyleLbl="vennNode1" presStyleIdx="5" presStyleCnt="6"/>
      <dgm:spPr/>
    </dgm:pt>
    <dgm:pt modelId="{06810AFC-172A-C247-BF96-9C3BA969A5C0}" type="pres">
      <dgm:prSet presAssocID="{70AC8BA2-17A1-2A43-A3F7-A1BDE00767FD}" presName="txLvl2" presStyleLbl="revTx" presStyleIdx="5" presStyleCnt="6" custLinFactY="100000" custLinFactNeighborX="619" custLinFactNeighborY="128844"/>
      <dgm:spPr/>
      <dgm:t>
        <a:bodyPr/>
        <a:lstStyle/>
        <a:p>
          <a:endParaRPr lang="zh-CN" altLang="en-US"/>
        </a:p>
      </dgm:t>
    </dgm:pt>
  </dgm:ptLst>
  <dgm:cxnLst>
    <dgm:cxn modelId="{5995969E-F627-7D46-8B1A-CF84778FAD53}" type="presOf" srcId="{70AC8BA2-17A1-2A43-A3F7-A1BDE00767FD}" destId="{06810AFC-172A-C247-BF96-9C3BA969A5C0}" srcOrd="0" destOrd="0" presId="urn:microsoft.com/office/officeart/2008/layout/VerticalCircleList"/>
    <dgm:cxn modelId="{2BBD51E0-47FD-EA41-ABBA-07E5ED5045F7}" srcId="{529DB657-6F74-F14C-A848-D9651B3282EB}" destId="{A545D1A3-6280-2145-97A3-37B4D957A297}" srcOrd="0" destOrd="0" parTransId="{0796E6E5-119F-9F4D-864A-CE7D896603DD}" sibTransId="{38450220-D07F-7945-8071-48BF0072C439}"/>
    <dgm:cxn modelId="{B3C0584B-9BBC-4B41-B149-EA1738F31BD6}" srcId="{8B70C4E2-2139-4C43-B2DE-0F2BB69B878B}" destId="{25081562-E2FC-D34B-9724-97F1BB3A81F1}" srcOrd="0" destOrd="0" parTransId="{8F7714DF-283B-6047-A97A-D316A87B7824}" sibTransId="{4112ADCB-0163-044E-B324-012D27BF6E49}"/>
    <dgm:cxn modelId="{AF078E76-203C-F040-972D-4066B03E5EB2}" srcId="{529DB657-6F74-F14C-A848-D9651B3282EB}" destId="{70AC8BA2-17A1-2A43-A3F7-A1BDE00767FD}" srcOrd="1" destOrd="0" parTransId="{A30FFFA1-D579-4C45-B550-95FF00BE74C7}" sibTransId="{506CDCC5-A225-D243-BA7D-A8DC166915BE}"/>
    <dgm:cxn modelId="{6F2991FB-34F1-DE4B-B908-1AB43D8000AB}" type="presOf" srcId="{1720886C-6FF6-E34D-B951-5A042516E603}" destId="{F2BCED6C-93D5-9B4E-A683-5D76008CE4B6}" srcOrd="0" destOrd="0" presId="urn:microsoft.com/office/officeart/2008/layout/VerticalCircleList"/>
    <dgm:cxn modelId="{5E4D7384-0DFA-7446-A0DF-A63248C8865E}" type="presOf" srcId="{529DB657-6F74-F14C-A848-D9651B3282EB}" destId="{2BE90C67-B85C-5843-8663-AE8A36BD3501}" srcOrd="0" destOrd="0" presId="urn:microsoft.com/office/officeart/2008/layout/VerticalCircleList"/>
    <dgm:cxn modelId="{53A2FD99-CD76-3640-8667-75B243890F96}" type="presOf" srcId="{8B70C4E2-2139-4C43-B2DE-0F2BB69B878B}" destId="{7E8FEAC8-16FB-A24E-877B-D9EBDBC14956}" srcOrd="0" destOrd="0" presId="urn:microsoft.com/office/officeart/2008/layout/VerticalCircleList"/>
    <dgm:cxn modelId="{E6165358-0095-F745-A01B-C5E9602210DC}" srcId="{1421711C-F8C1-724F-AC34-E7C00454689C}" destId="{529DB657-6F74-F14C-A848-D9651B3282EB}" srcOrd="1" destOrd="0" parTransId="{0FB90C6F-3A66-8A42-90AC-6AA7F97F4AAF}" sibTransId="{AA642C8D-503C-9647-BD15-6CA6FB482325}"/>
    <dgm:cxn modelId="{BFC99719-1D81-3C4D-A8ED-589D21F81492}" srcId="{1421711C-F8C1-724F-AC34-E7C00454689C}" destId="{8B70C4E2-2139-4C43-B2DE-0F2BB69B878B}" srcOrd="0" destOrd="0" parTransId="{56880D13-E1DB-5F46-904D-59671ED5A9D4}" sibTransId="{3934F1C8-C0A9-9147-B14F-8C54800CB17B}"/>
    <dgm:cxn modelId="{20E310EB-02A9-1644-A6B8-07CE9798C15C}" srcId="{8B70C4E2-2139-4C43-B2DE-0F2BB69B878B}" destId="{1720886C-6FF6-E34D-B951-5A042516E603}" srcOrd="1" destOrd="0" parTransId="{735660F7-2648-F044-9997-E9E147A23E05}" sibTransId="{F86FD8A7-EE02-E540-B212-7472D0725F54}"/>
    <dgm:cxn modelId="{50615BD7-FBB2-B041-9CF9-ED3B701EEE0E}" type="presOf" srcId="{1421711C-F8C1-724F-AC34-E7C00454689C}" destId="{CC2E1C33-C7A5-6C4B-B52F-4DC7D21D92E1}" srcOrd="0" destOrd="0" presId="urn:microsoft.com/office/officeart/2008/layout/VerticalCircleList"/>
    <dgm:cxn modelId="{831D3356-ADDD-F64E-AA9A-D2CC7903B2A5}" type="presOf" srcId="{25081562-E2FC-D34B-9724-97F1BB3A81F1}" destId="{6C69FE2A-D489-4C4D-902A-CAEE3CE629EC}" srcOrd="0" destOrd="0" presId="urn:microsoft.com/office/officeart/2008/layout/VerticalCircleList"/>
    <dgm:cxn modelId="{59FB6D61-FB2D-7249-A092-B9E90218496F}" type="presOf" srcId="{A545D1A3-6280-2145-97A3-37B4D957A297}" destId="{96A924B1-0C75-B24D-B41C-94C5BD265E02}" srcOrd="0" destOrd="0" presId="urn:microsoft.com/office/officeart/2008/layout/VerticalCircleList"/>
    <dgm:cxn modelId="{2D322875-CBF7-614F-B72C-094B95EF2171}" type="presParOf" srcId="{CC2E1C33-C7A5-6C4B-B52F-4DC7D21D92E1}" destId="{404C8AD1-9390-1549-9737-3D89B012CB01}" srcOrd="0" destOrd="0" presId="urn:microsoft.com/office/officeart/2008/layout/VerticalCircleList"/>
    <dgm:cxn modelId="{9E505721-5BF4-174D-873B-3E97727311D3}" type="presParOf" srcId="{404C8AD1-9390-1549-9737-3D89B012CB01}" destId="{30827C6B-2BE9-0E4F-A648-4FA9E3247085}" srcOrd="0" destOrd="0" presId="urn:microsoft.com/office/officeart/2008/layout/VerticalCircleList"/>
    <dgm:cxn modelId="{4DB7B2ED-A68E-F642-A275-588DDF8023AC}" type="presParOf" srcId="{404C8AD1-9390-1549-9737-3D89B012CB01}" destId="{0B578F90-855E-6344-9E1B-4DECE1FB42BA}" srcOrd="1" destOrd="0" presId="urn:microsoft.com/office/officeart/2008/layout/VerticalCircleList"/>
    <dgm:cxn modelId="{4AD98DB2-F2AB-0948-8CAD-82506797B4DF}" type="presParOf" srcId="{404C8AD1-9390-1549-9737-3D89B012CB01}" destId="{7E8FEAC8-16FB-A24E-877B-D9EBDBC14956}" srcOrd="2" destOrd="0" presId="urn:microsoft.com/office/officeart/2008/layout/VerticalCircleList"/>
    <dgm:cxn modelId="{07F403D7-035D-B74D-82A0-F8286A238F04}" type="presParOf" srcId="{404C8AD1-9390-1549-9737-3D89B012CB01}" destId="{DA1374FF-D11F-2144-BFCB-C18D6FE2CE18}" srcOrd="3" destOrd="0" presId="urn:microsoft.com/office/officeart/2008/layout/VerticalCircleList"/>
    <dgm:cxn modelId="{0FA33BBA-408E-304B-9903-17B5EA004786}" type="presParOf" srcId="{DA1374FF-D11F-2144-BFCB-C18D6FE2CE18}" destId="{6C69FE2A-D489-4C4D-902A-CAEE3CE629EC}" srcOrd="0" destOrd="0" presId="urn:microsoft.com/office/officeart/2008/layout/VerticalCircleList"/>
    <dgm:cxn modelId="{F2951AA0-3308-2E4C-BC84-7669A8D3BC05}" type="presParOf" srcId="{DA1374FF-D11F-2144-BFCB-C18D6FE2CE18}" destId="{A263F110-5CED-FA49-9822-395811B5F8F7}" srcOrd="1" destOrd="0" presId="urn:microsoft.com/office/officeart/2008/layout/VerticalCircleList"/>
    <dgm:cxn modelId="{F5E42166-230D-C74A-8492-FBC2942BCFC8}" type="presParOf" srcId="{DA1374FF-D11F-2144-BFCB-C18D6FE2CE18}" destId="{F2BCED6C-93D5-9B4E-A683-5D76008CE4B6}" srcOrd="2" destOrd="0" presId="urn:microsoft.com/office/officeart/2008/layout/VerticalCircleList"/>
    <dgm:cxn modelId="{F1CB2B8E-6C4B-FC4F-A601-993A723EC18C}" type="presParOf" srcId="{CC2E1C33-C7A5-6C4B-B52F-4DC7D21D92E1}" destId="{9A9164B3-7ED4-FF49-A8E6-03DC5690AFFB}" srcOrd="1" destOrd="0" presId="urn:microsoft.com/office/officeart/2008/layout/VerticalCircleList"/>
    <dgm:cxn modelId="{6E819135-E44E-EA4A-8E55-2386CFB130E9}" type="presParOf" srcId="{CC2E1C33-C7A5-6C4B-B52F-4DC7D21D92E1}" destId="{66B0D2BB-D2EF-C24B-8841-02C93D3B8A53}" srcOrd="2" destOrd="0" presId="urn:microsoft.com/office/officeart/2008/layout/VerticalCircleList"/>
    <dgm:cxn modelId="{ACA7D91B-242D-9141-BF31-4501651CFDF8}" type="presParOf" srcId="{66B0D2BB-D2EF-C24B-8841-02C93D3B8A53}" destId="{1B9D88AF-90D2-0C47-9074-480C41B5A987}" srcOrd="0" destOrd="0" presId="urn:microsoft.com/office/officeart/2008/layout/VerticalCircleList"/>
    <dgm:cxn modelId="{E2F9CC2E-21DD-EB42-A2D4-EB79B1D972FB}" type="presParOf" srcId="{66B0D2BB-D2EF-C24B-8841-02C93D3B8A53}" destId="{E371FF4B-8F47-EC4C-9BAB-5F0D6718531B}" srcOrd="1" destOrd="0" presId="urn:microsoft.com/office/officeart/2008/layout/VerticalCircleList"/>
    <dgm:cxn modelId="{C6A70BE4-B6BC-3A4B-BC4C-40DEF6A907B6}" type="presParOf" srcId="{66B0D2BB-D2EF-C24B-8841-02C93D3B8A53}" destId="{2BE90C67-B85C-5843-8663-AE8A36BD3501}" srcOrd="2" destOrd="0" presId="urn:microsoft.com/office/officeart/2008/layout/VerticalCircleList"/>
    <dgm:cxn modelId="{9FAF8D9F-1F1E-2B42-AFC1-80956615EAA6}" type="presParOf" srcId="{66B0D2BB-D2EF-C24B-8841-02C93D3B8A53}" destId="{7D23BD4A-3D1F-3E4D-A07F-02F15721E279}" srcOrd="3" destOrd="0" presId="urn:microsoft.com/office/officeart/2008/layout/VerticalCircleList"/>
    <dgm:cxn modelId="{B5AD62AB-C77E-7844-B742-8907315735EF}" type="presParOf" srcId="{7D23BD4A-3D1F-3E4D-A07F-02F15721E279}" destId="{96A924B1-0C75-B24D-B41C-94C5BD265E02}" srcOrd="0" destOrd="0" presId="urn:microsoft.com/office/officeart/2008/layout/VerticalCircleList"/>
    <dgm:cxn modelId="{6874D538-6EED-1940-93A3-8A83EFDF6ABC}" type="presParOf" srcId="{7D23BD4A-3D1F-3E4D-A07F-02F15721E279}" destId="{97C61673-61F3-074A-957B-BA436E1CB333}" srcOrd="1" destOrd="0" presId="urn:microsoft.com/office/officeart/2008/layout/VerticalCircleList"/>
    <dgm:cxn modelId="{CDF9D7E0-C903-9148-A3AF-7C94800B947C}" type="presParOf" srcId="{7D23BD4A-3D1F-3E4D-A07F-02F15721E279}" destId="{06810AFC-172A-C247-BF96-9C3BA969A5C0}"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EDE655-3F06-4F3B-8818-982B74CFF61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855B9980-50A0-41FC-8871-4A9E181FA35B}">
      <dgm:prSet phldrT="[文本]" custT="1"/>
      <dgm:spPr/>
      <dgm:t>
        <a:bodyPr/>
        <a:lstStyle/>
        <a:p>
          <a:r>
            <a:rPr lang="zh-CN" altLang="en-US" sz="3200" b="1" dirty="0" smtClean="0">
              <a:solidFill>
                <a:srgbClr val="C00000"/>
              </a:solidFill>
              <a:latin typeface="黑体"/>
              <a:ea typeface="黑体"/>
              <a:cs typeface="黑体"/>
            </a:rPr>
            <a:t>可配置资源</a:t>
          </a:r>
          <a:endParaRPr lang="zh-CN" altLang="en-US" sz="3200" b="1" dirty="0">
            <a:solidFill>
              <a:srgbClr val="C00000"/>
            </a:solidFill>
            <a:latin typeface="黑体"/>
            <a:ea typeface="黑体"/>
            <a:cs typeface="黑体"/>
          </a:endParaRPr>
        </a:p>
      </dgm:t>
    </dgm:pt>
    <dgm:pt modelId="{0EED3688-0A9E-4628-9005-D95F0C6DFDA8}" type="parTrans" cxnId="{1E77F521-A5CD-456F-83BA-11FEA1D24951}">
      <dgm:prSet/>
      <dgm:spPr/>
      <dgm:t>
        <a:bodyPr/>
        <a:lstStyle/>
        <a:p>
          <a:endParaRPr lang="zh-CN" altLang="en-US"/>
        </a:p>
      </dgm:t>
    </dgm:pt>
    <dgm:pt modelId="{CF3B0C4C-D14A-4197-8423-3140718C3707}" type="sibTrans" cxnId="{1E77F521-A5CD-456F-83BA-11FEA1D24951}">
      <dgm:prSet/>
      <dgm:spPr/>
      <dgm:t>
        <a:bodyPr/>
        <a:lstStyle/>
        <a:p>
          <a:endParaRPr lang="zh-CN" altLang="en-US"/>
        </a:p>
      </dgm:t>
    </dgm:pt>
    <dgm:pt modelId="{99D2B4F6-CD1F-45FB-B02E-259A4FD15CA7}">
      <dgm:prSet phldrT="[文本]" custT="1"/>
      <dgm:spPr/>
      <dgm:t>
        <a:bodyPr/>
        <a:lstStyle/>
        <a:p>
          <a:r>
            <a:rPr lang="zh-CN" altLang="en-US" sz="3600" b="1" dirty="0" smtClean="0">
              <a:latin typeface="黑体"/>
              <a:ea typeface="黑体"/>
              <a:cs typeface="黑体"/>
            </a:rPr>
            <a:t>收费权</a:t>
          </a:r>
          <a:endParaRPr lang="zh-CN" altLang="en-US" sz="3600" b="1" dirty="0">
            <a:latin typeface="黑体"/>
            <a:ea typeface="黑体"/>
            <a:cs typeface="黑体"/>
          </a:endParaRPr>
        </a:p>
      </dgm:t>
    </dgm:pt>
    <dgm:pt modelId="{6EF44C72-12CA-4248-9BE6-EBAB540B9D31}" type="parTrans" cxnId="{3AF8A3BF-931B-42C8-8DA9-C0DCED94651A}">
      <dgm:prSet/>
      <dgm:spPr/>
      <dgm:t>
        <a:bodyPr/>
        <a:lstStyle/>
        <a:p>
          <a:endParaRPr lang="zh-CN" altLang="en-US"/>
        </a:p>
      </dgm:t>
    </dgm:pt>
    <dgm:pt modelId="{C9D7FD67-354C-4E18-B304-CD4FD269A503}" type="sibTrans" cxnId="{3AF8A3BF-931B-42C8-8DA9-C0DCED94651A}">
      <dgm:prSet/>
      <dgm:spPr/>
      <dgm:t>
        <a:bodyPr/>
        <a:lstStyle/>
        <a:p>
          <a:endParaRPr lang="zh-CN" altLang="en-US"/>
        </a:p>
      </dgm:t>
    </dgm:pt>
    <dgm:pt modelId="{E679B337-894A-4A73-9789-E9286716E848}">
      <dgm:prSet phldrT="[文本]" custT="1"/>
      <dgm:spPr/>
      <dgm:t>
        <a:bodyPr/>
        <a:lstStyle/>
        <a:p>
          <a:r>
            <a:rPr lang="zh-CN" altLang="en-US" sz="3600" b="1" dirty="0" smtClean="0">
              <a:latin typeface="黑体"/>
              <a:ea typeface="黑体"/>
              <a:cs typeface="黑体"/>
            </a:rPr>
            <a:t>土地</a:t>
          </a:r>
          <a:endParaRPr lang="zh-CN" altLang="en-US" sz="3600" b="1" dirty="0">
            <a:latin typeface="黑体"/>
            <a:ea typeface="黑体"/>
            <a:cs typeface="黑体"/>
          </a:endParaRPr>
        </a:p>
      </dgm:t>
    </dgm:pt>
    <dgm:pt modelId="{67BE52DB-E83B-4216-831B-FD5388F219B1}" type="parTrans" cxnId="{06CF7922-F5C8-479D-82AE-C79F78190F33}">
      <dgm:prSet/>
      <dgm:spPr/>
      <dgm:t>
        <a:bodyPr/>
        <a:lstStyle/>
        <a:p>
          <a:endParaRPr lang="zh-CN" altLang="en-US"/>
        </a:p>
      </dgm:t>
    </dgm:pt>
    <dgm:pt modelId="{CD2DDC33-2C82-4BD3-AF2D-D0D29318DDA3}" type="sibTrans" cxnId="{06CF7922-F5C8-479D-82AE-C79F78190F33}">
      <dgm:prSet/>
      <dgm:spPr/>
      <dgm:t>
        <a:bodyPr/>
        <a:lstStyle/>
        <a:p>
          <a:endParaRPr lang="zh-CN" altLang="en-US"/>
        </a:p>
      </dgm:t>
    </dgm:pt>
    <dgm:pt modelId="{6E36E29A-FE9C-4FD0-93F1-241C8E367F85}">
      <dgm:prSet phldrT="[文本]" custT="1"/>
      <dgm:spPr/>
      <dgm:t>
        <a:bodyPr/>
        <a:lstStyle/>
        <a:p>
          <a:r>
            <a:rPr lang="zh-CN" altLang="en-US" sz="3600" b="1" dirty="0" smtClean="0">
              <a:latin typeface="黑体"/>
              <a:ea typeface="黑体"/>
              <a:cs typeface="黑体"/>
            </a:rPr>
            <a:t>物业</a:t>
          </a:r>
          <a:endParaRPr lang="zh-CN" altLang="en-US" sz="3600" b="1" dirty="0">
            <a:latin typeface="黑体"/>
            <a:ea typeface="黑体"/>
            <a:cs typeface="黑体"/>
          </a:endParaRPr>
        </a:p>
      </dgm:t>
    </dgm:pt>
    <dgm:pt modelId="{E38C0216-BD20-43E9-838C-CB6A31B610AD}" type="parTrans" cxnId="{DF90B1B2-2BC3-48A2-ABAD-EBBBF7DBE262}">
      <dgm:prSet/>
      <dgm:spPr/>
      <dgm:t>
        <a:bodyPr/>
        <a:lstStyle/>
        <a:p>
          <a:endParaRPr lang="zh-CN" altLang="en-US"/>
        </a:p>
      </dgm:t>
    </dgm:pt>
    <dgm:pt modelId="{3DCA056A-434E-464D-B618-EDA1F2BB2E16}" type="sibTrans" cxnId="{DF90B1B2-2BC3-48A2-ABAD-EBBBF7DBE262}">
      <dgm:prSet/>
      <dgm:spPr/>
      <dgm:t>
        <a:bodyPr/>
        <a:lstStyle/>
        <a:p>
          <a:endParaRPr lang="zh-CN" altLang="en-US"/>
        </a:p>
      </dgm:t>
    </dgm:pt>
    <dgm:pt modelId="{6338377B-0661-4B95-A419-10E8B01B1D8C}">
      <dgm:prSet phldrT="[文本]" custT="1"/>
      <dgm:spPr/>
      <dgm:t>
        <a:bodyPr/>
        <a:lstStyle/>
        <a:p>
          <a:r>
            <a:rPr lang="zh-CN" altLang="en-US" sz="3600" b="1" dirty="0" smtClean="0">
              <a:latin typeface="黑体"/>
              <a:ea typeface="黑体"/>
              <a:cs typeface="黑体"/>
            </a:rPr>
            <a:t>广告</a:t>
          </a:r>
          <a:endParaRPr lang="zh-CN" altLang="en-US" sz="3600" b="1" dirty="0">
            <a:latin typeface="黑体"/>
            <a:ea typeface="黑体"/>
            <a:cs typeface="黑体"/>
          </a:endParaRPr>
        </a:p>
      </dgm:t>
    </dgm:pt>
    <dgm:pt modelId="{C5CFB007-AB2F-4443-954F-3EDC113F47EE}" type="parTrans" cxnId="{540F489A-7C1A-4390-8B55-0FE3865F6BAB}">
      <dgm:prSet/>
      <dgm:spPr/>
      <dgm:t>
        <a:bodyPr/>
        <a:lstStyle/>
        <a:p>
          <a:endParaRPr lang="zh-CN" altLang="en-US"/>
        </a:p>
      </dgm:t>
    </dgm:pt>
    <dgm:pt modelId="{D11D589F-0C30-4C7F-917C-B8D86050DE8F}" type="sibTrans" cxnId="{540F489A-7C1A-4390-8B55-0FE3865F6BAB}">
      <dgm:prSet/>
      <dgm:spPr/>
      <dgm:t>
        <a:bodyPr/>
        <a:lstStyle/>
        <a:p>
          <a:endParaRPr lang="zh-CN" altLang="en-US"/>
        </a:p>
      </dgm:t>
    </dgm:pt>
    <dgm:pt modelId="{163CE4BE-BC37-43A4-9557-4FA81BCF3790}" type="pres">
      <dgm:prSet presAssocID="{CCEDE655-3F06-4F3B-8818-982B74CFF61C}" presName="diagram" presStyleCnt="0">
        <dgm:presLayoutVars>
          <dgm:chMax val="1"/>
          <dgm:dir/>
          <dgm:animLvl val="ctr"/>
          <dgm:resizeHandles val="exact"/>
        </dgm:presLayoutVars>
      </dgm:prSet>
      <dgm:spPr/>
      <dgm:t>
        <a:bodyPr/>
        <a:lstStyle/>
        <a:p>
          <a:endParaRPr lang="zh-CN" altLang="en-US"/>
        </a:p>
      </dgm:t>
    </dgm:pt>
    <dgm:pt modelId="{565EEE32-5215-429D-955F-5BF28822C401}" type="pres">
      <dgm:prSet presAssocID="{CCEDE655-3F06-4F3B-8818-982B74CFF61C}" presName="matrix" presStyleCnt="0"/>
      <dgm:spPr/>
    </dgm:pt>
    <dgm:pt modelId="{55E5ADA3-E839-4B21-9E23-329EA1F6B937}" type="pres">
      <dgm:prSet presAssocID="{CCEDE655-3F06-4F3B-8818-982B74CFF61C}" presName="tile1" presStyleLbl="node1" presStyleIdx="0" presStyleCnt="4"/>
      <dgm:spPr/>
      <dgm:t>
        <a:bodyPr/>
        <a:lstStyle/>
        <a:p>
          <a:endParaRPr lang="zh-CN" altLang="en-US"/>
        </a:p>
      </dgm:t>
    </dgm:pt>
    <dgm:pt modelId="{3F6DC6E4-A09A-4679-AB68-22501D0AD3B2}" type="pres">
      <dgm:prSet presAssocID="{CCEDE655-3F06-4F3B-8818-982B74CFF61C}" presName="tile1text" presStyleLbl="node1" presStyleIdx="0" presStyleCnt="4">
        <dgm:presLayoutVars>
          <dgm:chMax val="0"/>
          <dgm:chPref val="0"/>
          <dgm:bulletEnabled val="1"/>
        </dgm:presLayoutVars>
      </dgm:prSet>
      <dgm:spPr/>
      <dgm:t>
        <a:bodyPr/>
        <a:lstStyle/>
        <a:p>
          <a:endParaRPr lang="zh-CN" altLang="en-US"/>
        </a:p>
      </dgm:t>
    </dgm:pt>
    <dgm:pt modelId="{7BEBBD85-F04D-4E34-9875-531C3E9AD2D2}" type="pres">
      <dgm:prSet presAssocID="{CCEDE655-3F06-4F3B-8818-982B74CFF61C}" presName="tile2" presStyleLbl="node1" presStyleIdx="1" presStyleCnt="4"/>
      <dgm:spPr/>
      <dgm:t>
        <a:bodyPr/>
        <a:lstStyle/>
        <a:p>
          <a:endParaRPr lang="zh-CN" altLang="en-US"/>
        </a:p>
      </dgm:t>
    </dgm:pt>
    <dgm:pt modelId="{D870215C-3F75-458C-9397-CCA6C6C35E55}" type="pres">
      <dgm:prSet presAssocID="{CCEDE655-3F06-4F3B-8818-982B74CFF61C}" presName="tile2text" presStyleLbl="node1" presStyleIdx="1" presStyleCnt="4">
        <dgm:presLayoutVars>
          <dgm:chMax val="0"/>
          <dgm:chPref val="0"/>
          <dgm:bulletEnabled val="1"/>
        </dgm:presLayoutVars>
      </dgm:prSet>
      <dgm:spPr/>
      <dgm:t>
        <a:bodyPr/>
        <a:lstStyle/>
        <a:p>
          <a:endParaRPr lang="zh-CN" altLang="en-US"/>
        </a:p>
      </dgm:t>
    </dgm:pt>
    <dgm:pt modelId="{31D52D41-202B-4142-AD52-D0C029D877A3}" type="pres">
      <dgm:prSet presAssocID="{CCEDE655-3F06-4F3B-8818-982B74CFF61C}" presName="tile3" presStyleLbl="node1" presStyleIdx="2" presStyleCnt="4"/>
      <dgm:spPr/>
      <dgm:t>
        <a:bodyPr/>
        <a:lstStyle/>
        <a:p>
          <a:endParaRPr lang="zh-CN" altLang="en-US"/>
        </a:p>
      </dgm:t>
    </dgm:pt>
    <dgm:pt modelId="{40E4B74B-6627-4E91-A1EB-7733DE9670F6}" type="pres">
      <dgm:prSet presAssocID="{CCEDE655-3F06-4F3B-8818-982B74CFF61C}" presName="tile3text" presStyleLbl="node1" presStyleIdx="2" presStyleCnt="4">
        <dgm:presLayoutVars>
          <dgm:chMax val="0"/>
          <dgm:chPref val="0"/>
          <dgm:bulletEnabled val="1"/>
        </dgm:presLayoutVars>
      </dgm:prSet>
      <dgm:spPr/>
      <dgm:t>
        <a:bodyPr/>
        <a:lstStyle/>
        <a:p>
          <a:endParaRPr lang="zh-CN" altLang="en-US"/>
        </a:p>
      </dgm:t>
    </dgm:pt>
    <dgm:pt modelId="{5CE9C507-1894-4C4F-8875-732E30268261}" type="pres">
      <dgm:prSet presAssocID="{CCEDE655-3F06-4F3B-8818-982B74CFF61C}" presName="tile4" presStyleLbl="node1" presStyleIdx="3" presStyleCnt="4"/>
      <dgm:spPr/>
      <dgm:t>
        <a:bodyPr/>
        <a:lstStyle/>
        <a:p>
          <a:endParaRPr lang="zh-CN" altLang="en-US"/>
        </a:p>
      </dgm:t>
    </dgm:pt>
    <dgm:pt modelId="{4A920EB3-66BB-450E-9EB7-254169CB3C4C}" type="pres">
      <dgm:prSet presAssocID="{CCEDE655-3F06-4F3B-8818-982B74CFF61C}" presName="tile4text" presStyleLbl="node1" presStyleIdx="3" presStyleCnt="4">
        <dgm:presLayoutVars>
          <dgm:chMax val="0"/>
          <dgm:chPref val="0"/>
          <dgm:bulletEnabled val="1"/>
        </dgm:presLayoutVars>
      </dgm:prSet>
      <dgm:spPr/>
      <dgm:t>
        <a:bodyPr/>
        <a:lstStyle/>
        <a:p>
          <a:endParaRPr lang="zh-CN" altLang="en-US"/>
        </a:p>
      </dgm:t>
    </dgm:pt>
    <dgm:pt modelId="{B894FF13-00F9-41FF-804C-C95335604031}" type="pres">
      <dgm:prSet presAssocID="{CCEDE655-3F06-4F3B-8818-982B74CFF61C}" presName="centerTile" presStyleLbl="fgShp" presStyleIdx="0" presStyleCnt="1">
        <dgm:presLayoutVars>
          <dgm:chMax val="0"/>
          <dgm:chPref val="0"/>
        </dgm:presLayoutVars>
      </dgm:prSet>
      <dgm:spPr/>
      <dgm:t>
        <a:bodyPr/>
        <a:lstStyle/>
        <a:p>
          <a:endParaRPr lang="zh-CN" altLang="en-US"/>
        </a:p>
      </dgm:t>
    </dgm:pt>
  </dgm:ptLst>
  <dgm:cxnLst>
    <dgm:cxn modelId="{540F489A-7C1A-4390-8B55-0FE3865F6BAB}" srcId="{855B9980-50A0-41FC-8871-4A9E181FA35B}" destId="{6338377B-0661-4B95-A419-10E8B01B1D8C}" srcOrd="3" destOrd="0" parTransId="{C5CFB007-AB2F-4443-954F-3EDC113F47EE}" sibTransId="{D11D589F-0C30-4C7F-917C-B8D86050DE8F}"/>
    <dgm:cxn modelId="{3C2842F0-95E5-0E45-80C1-5F5C74CB362D}" type="presOf" srcId="{6E36E29A-FE9C-4FD0-93F1-241C8E367F85}" destId="{40E4B74B-6627-4E91-A1EB-7733DE9670F6}" srcOrd="1" destOrd="0" presId="urn:microsoft.com/office/officeart/2005/8/layout/matrix1"/>
    <dgm:cxn modelId="{E26EC4D9-6068-A94E-95AD-BFDD0358F613}" type="presOf" srcId="{6338377B-0661-4B95-A419-10E8B01B1D8C}" destId="{4A920EB3-66BB-450E-9EB7-254169CB3C4C}" srcOrd="1" destOrd="0" presId="urn:microsoft.com/office/officeart/2005/8/layout/matrix1"/>
    <dgm:cxn modelId="{3AF8A3BF-931B-42C8-8DA9-C0DCED94651A}" srcId="{855B9980-50A0-41FC-8871-4A9E181FA35B}" destId="{99D2B4F6-CD1F-45FB-B02E-259A4FD15CA7}" srcOrd="0" destOrd="0" parTransId="{6EF44C72-12CA-4248-9BE6-EBAB540B9D31}" sibTransId="{C9D7FD67-354C-4E18-B304-CD4FD269A503}"/>
    <dgm:cxn modelId="{9D072741-7DD7-F74D-A4E7-DD27E94E1B78}" type="presOf" srcId="{855B9980-50A0-41FC-8871-4A9E181FA35B}" destId="{B894FF13-00F9-41FF-804C-C95335604031}" srcOrd="0" destOrd="0" presId="urn:microsoft.com/office/officeart/2005/8/layout/matrix1"/>
    <dgm:cxn modelId="{4B271138-7513-8C4C-BCAD-514F034E6D63}" type="presOf" srcId="{6E36E29A-FE9C-4FD0-93F1-241C8E367F85}" destId="{31D52D41-202B-4142-AD52-D0C029D877A3}" srcOrd="0" destOrd="0" presId="urn:microsoft.com/office/officeart/2005/8/layout/matrix1"/>
    <dgm:cxn modelId="{5C9F2C1B-00D0-6B42-AB14-47E241B2771A}" type="presOf" srcId="{99D2B4F6-CD1F-45FB-B02E-259A4FD15CA7}" destId="{55E5ADA3-E839-4B21-9E23-329EA1F6B937}" srcOrd="0" destOrd="0" presId="urn:microsoft.com/office/officeart/2005/8/layout/matrix1"/>
    <dgm:cxn modelId="{06CF7922-F5C8-479D-82AE-C79F78190F33}" srcId="{855B9980-50A0-41FC-8871-4A9E181FA35B}" destId="{E679B337-894A-4A73-9789-E9286716E848}" srcOrd="1" destOrd="0" parTransId="{67BE52DB-E83B-4216-831B-FD5388F219B1}" sibTransId="{CD2DDC33-2C82-4BD3-AF2D-D0D29318DDA3}"/>
    <dgm:cxn modelId="{4CD8E37E-9A63-FE4D-B633-E3D1E1F95E31}" type="presOf" srcId="{CCEDE655-3F06-4F3B-8818-982B74CFF61C}" destId="{163CE4BE-BC37-43A4-9557-4FA81BCF3790}" srcOrd="0" destOrd="0" presId="urn:microsoft.com/office/officeart/2005/8/layout/matrix1"/>
    <dgm:cxn modelId="{CFD6060D-98DE-D645-8751-EEBF6120DDA7}" type="presOf" srcId="{E679B337-894A-4A73-9789-E9286716E848}" destId="{D870215C-3F75-458C-9397-CCA6C6C35E55}" srcOrd="1" destOrd="0" presId="urn:microsoft.com/office/officeart/2005/8/layout/matrix1"/>
    <dgm:cxn modelId="{AF31EF6F-3FC3-454D-ABA1-6A2321957109}" type="presOf" srcId="{6338377B-0661-4B95-A419-10E8B01B1D8C}" destId="{5CE9C507-1894-4C4F-8875-732E30268261}" srcOrd="0" destOrd="0" presId="urn:microsoft.com/office/officeart/2005/8/layout/matrix1"/>
    <dgm:cxn modelId="{DF90B1B2-2BC3-48A2-ABAD-EBBBF7DBE262}" srcId="{855B9980-50A0-41FC-8871-4A9E181FA35B}" destId="{6E36E29A-FE9C-4FD0-93F1-241C8E367F85}" srcOrd="2" destOrd="0" parTransId="{E38C0216-BD20-43E9-838C-CB6A31B610AD}" sibTransId="{3DCA056A-434E-464D-B618-EDA1F2BB2E16}"/>
    <dgm:cxn modelId="{1E77F521-A5CD-456F-83BA-11FEA1D24951}" srcId="{CCEDE655-3F06-4F3B-8818-982B74CFF61C}" destId="{855B9980-50A0-41FC-8871-4A9E181FA35B}" srcOrd="0" destOrd="0" parTransId="{0EED3688-0A9E-4628-9005-D95F0C6DFDA8}" sibTransId="{CF3B0C4C-D14A-4197-8423-3140718C3707}"/>
    <dgm:cxn modelId="{94A451D4-6FB6-114B-97F9-2241FDB56AEC}" type="presOf" srcId="{E679B337-894A-4A73-9789-E9286716E848}" destId="{7BEBBD85-F04D-4E34-9875-531C3E9AD2D2}" srcOrd="0" destOrd="0" presId="urn:microsoft.com/office/officeart/2005/8/layout/matrix1"/>
    <dgm:cxn modelId="{A7A23796-B7CE-F540-A881-6625ACE01C3E}" type="presOf" srcId="{99D2B4F6-CD1F-45FB-B02E-259A4FD15CA7}" destId="{3F6DC6E4-A09A-4679-AB68-22501D0AD3B2}" srcOrd="1" destOrd="0" presId="urn:microsoft.com/office/officeart/2005/8/layout/matrix1"/>
    <dgm:cxn modelId="{F6056D71-7C3E-BA4B-8081-5ABB6218D69A}" type="presParOf" srcId="{163CE4BE-BC37-43A4-9557-4FA81BCF3790}" destId="{565EEE32-5215-429D-955F-5BF28822C401}" srcOrd="0" destOrd="0" presId="urn:microsoft.com/office/officeart/2005/8/layout/matrix1"/>
    <dgm:cxn modelId="{E4F41108-5B8C-064A-AABA-96D85513D7E6}" type="presParOf" srcId="{565EEE32-5215-429D-955F-5BF28822C401}" destId="{55E5ADA3-E839-4B21-9E23-329EA1F6B937}" srcOrd="0" destOrd="0" presId="urn:microsoft.com/office/officeart/2005/8/layout/matrix1"/>
    <dgm:cxn modelId="{B4B3538C-7B78-1C4F-B165-3058590A19C0}" type="presParOf" srcId="{565EEE32-5215-429D-955F-5BF28822C401}" destId="{3F6DC6E4-A09A-4679-AB68-22501D0AD3B2}" srcOrd="1" destOrd="0" presId="urn:microsoft.com/office/officeart/2005/8/layout/matrix1"/>
    <dgm:cxn modelId="{2CFE68D4-CD90-8E47-8F50-C4B428E4681F}" type="presParOf" srcId="{565EEE32-5215-429D-955F-5BF28822C401}" destId="{7BEBBD85-F04D-4E34-9875-531C3E9AD2D2}" srcOrd="2" destOrd="0" presId="urn:microsoft.com/office/officeart/2005/8/layout/matrix1"/>
    <dgm:cxn modelId="{CF4E2875-A4E2-7B42-B279-EEEC68FBA63A}" type="presParOf" srcId="{565EEE32-5215-429D-955F-5BF28822C401}" destId="{D870215C-3F75-458C-9397-CCA6C6C35E55}" srcOrd="3" destOrd="0" presId="urn:microsoft.com/office/officeart/2005/8/layout/matrix1"/>
    <dgm:cxn modelId="{60B0AE32-3C30-FD47-8D63-6E4ED9899319}" type="presParOf" srcId="{565EEE32-5215-429D-955F-5BF28822C401}" destId="{31D52D41-202B-4142-AD52-D0C029D877A3}" srcOrd="4" destOrd="0" presId="urn:microsoft.com/office/officeart/2005/8/layout/matrix1"/>
    <dgm:cxn modelId="{CD4F54E4-227C-1046-862D-A6C866B0704D}" type="presParOf" srcId="{565EEE32-5215-429D-955F-5BF28822C401}" destId="{40E4B74B-6627-4E91-A1EB-7733DE9670F6}" srcOrd="5" destOrd="0" presId="urn:microsoft.com/office/officeart/2005/8/layout/matrix1"/>
    <dgm:cxn modelId="{0AEBF194-9466-EB4A-B5B8-7403CCDBCDC6}" type="presParOf" srcId="{565EEE32-5215-429D-955F-5BF28822C401}" destId="{5CE9C507-1894-4C4F-8875-732E30268261}" srcOrd="6" destOrd="0" presId="urn:microsoft.com/office/officeart/2005/8/layout/matrix1"/>
    <dgm:cxn modelId="{49FC9106-320B-C040-9E45-10F6985E0040}" type="presParOf" srcId="{565EEE32-5215-429D-955F-5BF28822C401}" destId="{4A920EB3-66BB-450E-9EB7-254169CB3C4C}" srcOrd="7" destOrd="0" presId="urn:microsoft.com/office/officeart/2005/8/layout/matrix1"/>
    <dgm:cxn modelId="{819AFC50-D3E1-B04F-8F08-FC1B875C540F}" type="presParOf" srcId="{163CE4BE-BC37-43A4-9557-4FA81BCF3790}" destId="{B894FF13-00F9-41FF-804C-C9533560403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7C1462-7B6C-D442-A4E4-F80CDBC9E4AB}" type="doc">
      <dgm:prSet loTypeId="urn:microsoft.com/office/officeart/2005/8/layout/arrow4" loCatId="" qsTypeId="urn:microsoft.com/office/officeart/2005/8/quickstyle/simple4" qsCatId="simple" csTypeId="urn:microsoft.com/office/officeart/2005/8/colors/colorful1" csCatId="colorful" phldr="1"/>
      <dgm:spPr/>
      <dgm:t>
        <a:bodyPr/>
        <a:lstStyle/>
        <a:p>
          <a:endParaRPr lang="zh-CN" altLang="en-US"/>
        </a:p>
      </dgm:t>
    </dgm:pt>
    <dgm:pt modelId="{731602D9-7BAD-2244-B408-5246A5BAB6CC}">
      <dgm:prSet phldrT="[文本]"/>
      <dgm:spPr/>
      <dgm:t>
        <a:bodyPr/>
        <a:lstStyle/>
        <a:p>
          <a:r>
            <a:rPr lang="zh-CN" altLang="en-US" dirty="0" smtClean="0"/>
            <a:t>唯有创新</a:t>
          </a:r>
          <a:endParaRPr lang="zh-CN" altLang="en-US" dirty="0"/>
        </a:p>
      </dgm:t>
    </dgm:pt>
    <dgm:pt modelId="{D37FFCE3-0928-3A47-ABB4-79D0E7BE3A23}" type="parTrans" cxnId="{9DDA488A-47CB-8E4C-8DAB-F8EC3C0D36D6}">
      <dgm:prSet/>
      <dgm:spPr/>
      <dgm:t>
        <a:bodyPr/>
        <a:lstStyle/>
        <a:p>
          <a:endParaRPr lang="zh-CN" altLang="en-US"/>
        </a:p>
      </dgm:t>
    </dgm:pt>
    <dgm:pt modelId="{A7B31737-9F3D-504E-A2A1-AB2882513C25}" type="sibTrans" cxnId="{9DDA488A-47CB-8E4C-8DAB-F8EC3C0D36D6}">
      <dgm:prSet/>
      <dgm:spPr/>
      <dgm:t>
        <a:bodyPr/>
        <a:lstStyle/>
        <a:p>
          <a:endParaRPr lang="zh-CN" altLang="en-US"/>
        </a:p>
      </dgm:t>
    </dgm:pt>
    <dgm:pt modelId="{A7016AB1-9CC5-F84A-82C5-0ECC4DAFFD61}">
      <dgm:prSet phldrT="[文本]"/>
      <dgm:spPr/>
      <dgm:t>
        <a:bodyPr/>
        <a:lstStyle/>
        <a:p>
          <a:r>
            <a:rPr lang="zh-CN" altLang="en-US" dirty="0" smtClean="0"/>
            <a:t>   陌路与末路</a:t>
          </a:r>
          <a:endParaRPr lang="zh-CN" altLang="en-US" dirty="0"/>
        </a:p>
      </dgm:t>
    </dgm:pt>
    <dgm:pt modelId="{009A37B4-800E-D648-9BF3-B499AF127013}" type="parTrans" cxnId="{3E392B80-C7CA-1C4F-B4A9-3537AA862E83}">
      <dgm:prSet/>
      <dgm:spPr/>
      <dgm:t>
        <a:bodyPr/>
        <a:lstStyle/>
        <a:p>
          <a:endParaRPr lang="zh-CN" altLang="en-US"/>
        </a:p>
      </dgm:t>
    </dgm:pt>
    <dgm:pt modelId="{273537EC-5DCE-A44B-B6BF-0B5AA27304BF}" type="sibTrans" cxnId="{3E392B80-C7CA-1C4F-B4A9-3537AA862E83}">
      <dgm:prSet/>
      <dgm:spPr/>
      <dgm:t>
        <a:bodyPr/>
        <a:lstStyle/>
        <a:p>
          <a:endParaRPr lang="zh-CN" altLang="en-US"/>
        </a:p>
      </dgm:t>
    </dgm:pt>
    <dgm:pt modelId="{E5A32C50-5FAA-6A46-83A4-A12E939036D5}" type="pres">
      <dgm:prSet presAssocID="{697C1462-7B6C-D442-A4E4-F80CDBC9E4AB}" presName="compositeShape" presStyleCnt="0">
        <dgm:presLayoutVars>
          <dgm:chMax val="2"/>
          <dgm:dir/>
          <dgm:resizeHandles val="exact"/>
        </dgm:presLayoutVars>
      </dgm:prSet>
      <dgm:spPr/>
      <dgm:t>
        <a:bodyPr/>
        <a:lstStyle/>
        <a:p>
          <a:endParaRPr lang="zh-CN" altLang="en-US"/>
        </a:p>
      </dgm:t>
    </dgm:pt>
    <dgm:pt modelId="{0015D069-16E5-2143-9D22-1C9E156588BF}" type="pres">
      <dgm:prSet presAssocID="{731602D9-7BAD-2244-B408-5246A5BAB6CC}" presName="upArrow" presStyleLbl="node1" presStyleIdx="0" presStyleCnt="2"/>
      <dgm:spPr/>
    </dgm:pt>
    <dgm:pt modelId="{0E101C90-1BC2-0A48-B304-34B094901F7E}" type="pres">
      <dgm:prSet presAssocID="{731602D9-7BAD-2244-B408-5246A5BAB6CC}" presName="upArrowText" presStyleLbl="revTx" presStyleIdx="0" presStyleCnt="2">
        <dgm:presLayoutVars>
          <dgm:chMax val="0"/>
          <dgm:bulletEnabled val="1"/>
        </dgm:presLayoutVars>
      </dgm:prSet>
      <dgm:spPr/>
      <dgm:t>
        <a:bodyPr/>
        <a:lstStyle/>
        <a:p>
          <a:endParaRPr lang="zh-CN" altLang="en-US"/>
        </a:p>
      </dgm:t>
    </dgm:pt>
    <dgm:pt modelId="{AF3CC6F9-967E-DF4A-AE26-8877943A0E6F}" type="pres">
      <dgm:prSet presAssocID="{A7016AB1-9CC5-F84A-82C5-0ECC4DAFFD61}" presName="downArrow" presStyleLbl="node1" presStyleIdx="1" presStyleCnt="2"/>
      <dgm:spPr/>
    </dgm:pt>
    <dgm:pt modelId="{DC27C4D6-C224-5148-A3DA-84C500C0C69B}" type="pres">
      <dgm:prSet presAssocID="{A7016AB1-9CC5-F84A-82C5-0ECC4DAFFD61}" presName="downArrowText" presStyleLbl="revTx" presStyleIdx="1" presStyleCnt="2">
        <dgm:presLayoutVars>
          <dgm:chMax val="0"/>
          <dgm:bulletEnabled val="1"/>
        </dgm:presLayoutVars>
      </dgm:prSet>
      <dgm:spPr/>
      <dgm:t>
        <a:bodyPr/>
        <a:lstStyle/>
        <a:p>
          <a:endParaRPr lang="zh-CN" altLang="en-US"/>
        </a:p>
      </dgm:t>
    </dgm:pt>
  </dgm:ptLst>
  <dgm:cxnLst>
    <dgm:cxn modelId="{3E392B80-C7CA-1C4F-B4A9-3537AA862E83}" srcId="{697C1462-7B6C-D442-A4E4-F80CDBC9E4AB}" destId="{A7016AB1-9CC5-F84A-82C5-0ECC4DAFFD61}" srcOrd="1" destOrd="0" parTransId="{009A37B4-800E-D648-9BF3-B499AF127013}" sibTransId="{273537EC-5DCE-A44B-B6BF-0B5AA27304BF}"/>
    <dgm:cxn modelId="{7FEE46C5-BEFB-6C46-BA6D-F9E23399B690}" type="presOf" srcId="{731602D9-7BAD-2244-B408-5246A5BAB6CC}" destId="{0E101C90-1BC2-0A48-B304-34B094901F7E}" srcOrd="0" destOrd="0" presId="urn:microsoft.com/office/officeart/2005/8/layout/arrow4"/>
    <dgm:cxn modelId="{9DDA488A-47CB-8E4C-8DAB-F8EC3C0D36D6}" srcId="{697C1462-7B6C-D442-A4E4-F80CDBC9E4AB}" destId="{731602D9-7BAD-2244-B408-5246A5BAB6CC}" srcOrd="0" destOrd="0" parTransId="{D37FFCE3-0928-3A47-ABB4-79D0E7BE3A23}" sibTransId="{A7B31737-9F3D-504E-A2A1-AB2882513C25}"/>
    <dgm:cxn modelId="{1AAE1EB6-614D-1B47-9A27-5BC2C3C847D0}" type="presOf" srcId="{A7016AB1-9CC5-F84A-82C5-0ECC4DAFFD61}" destId="{DC27C4D6-C224-5148-A3DA-84C500C0C69B}" srcOrd="0" destOrd="0" presId="urn:microsoft.com/office/officeart/2005/8/layout/arrow4"/>
    <dgm:cxn modelId="{A32867DB-E8CA-764B-A581-911975B9D222}" type="presOf" srcId="{697C1462-7B6C-D442-A4E4-F80CDBC9E4AB}" destId="{E5A32C50-5FAA-6A46-83A4-A12E939036D5}" srcOrd="0" destOrd="0" presId="urn:microsoft.com/office/officeart/2005/8/layout/arrow4"/>
    <dgm:cxn modelId="{1B81B0FC-AE67-354B-94FF-29E073F6659C}" type="presParOf" srcId="{E5A32C50-5FAA-6A46-83A4-A12E939036D5}" destId="{0015D069-16E5-2143-9D22-1C9E156588BF}" srcOrd="0" destOrd="0" presId="urn:microsoft.com/office/officeart/2005/8/layout/arrow4"/>
    <dgm:cxn modelId="{387AE949-077E-004D-8E7B-0A7A4FF4522E}" type="presParOf" srcId="{E5A32C50-5FAA-6A46-83A4-A12E939036D5}" destId="{0E101C90-1BC2-0A48-B304-34B094901F7E}" srcOrd="1" destOrd="0" presId="urn:microsoft.com/office/officeart/2005/8/layout/arrow4"/>
    <dgm:cxn modelId="{FF163A21-EFBC-6E44-BB9B-01965ECB3662}" type="presParOf" srcId="{E5A32C50-5FAA-6A46-83A4-A12E939036D5}" destId="{AF3CC6F9-967E-DF4A-AE26-8877943A0E6F}" srcOrd="2" destOrd="0" presId="urn:microsoft.com/office/officeart/2005/8/layout/arrow4"/>
    <dgm:cxn modelId="{8742DEE6-A91A-8241-84BB-EEF9CEE61C78}" type="presParOf" srcId="{E5A32C50-5FAA-6A46-83A4-A12E939036D5}" destId="{DC27C4D6-C224-5148-A3DA-84C500C0C69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780A5-30B6-4C9B-B730-7087D65B4AAD}">
      <dsp:nvSpPr>
        <dsp:cNvPr id="0" name=""/>
        <dsp:cNvSpPr/>
      </dsp:nvSpPr>
      <dsp:spPr>
        <a:xfrm rot="5400000">
          <a:off x="2884361" y="235523"/>
          <a:ext cx="1505936" cy="1310164"/>
        </a:xfrm>
        <a:prstGeom prst="hexagon">
          <a:avLst>
            <a:gd name="adj" fmla="val 25000"/>
            <a:gd name="vf" fmla="val 11547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rPr>
            <a:t>现代化城市建设</a:t>
          </a:r>
          <a:endParaRPr lang="zh-CN" altLang="en-US" sz="2000" kern="1200" dirty="0"/>
        </a:p>
      </dsp:txBody>
      <dsp:txXfrm rot="-5400000">
        <a:off x="3186414" y="372312"/>
        <a:ext cx="901830" cy="1036586"/>
      </dsp:txXfrm>
    </dsp:sp>
    <dsp:sp modelId="{51874367-5FDA-479B-9E74-C8DEDCF9A2C9}">
      <dsp:nvSpPr>
        <dsp:cNvPr id="0" name=""/>
        <dsp:cNvSpPr/>
      </dsp:nvSpPr>
      <dsp:spPr>
        <a:xfrm>
          <a:off x="4326666" y="301980"/>
          <a:ext cx="1680625" cy="903561"/>
        </a:xfrm>
        <a:prstGeom prst="rect">
          <a:avLst/>
        </a:prstGeom>
        <a:noFill/>
        <a:ln>
          <a:noFill/>
        </a:ln>
        <a:effectLst/>
      </dsp:spPr>
      <dsp:style>
        <a:lnRef idx="0">
          <a:scrgbClr r="0" g="0" b="0"/>
        </a:lnRef>
        <a:fillRef idx="0">
          <a:scrgbClr r="0" g="0" b="0"/>
        </a:fillRef>
        <a:effectRef idx="0">
          <a:scrgbClr r="0" g="0" b="0"/>
        </a:effectRef>
        <a:fontRef idx="minor"/>
      </dsp:style>
    </dsp:sp>
    <dsp:sp modelId="{DCE839B9-4175-43B0-9B61-4AA7D90F81B0}">
      <dsp:nvSpPr>
        <dsp:cNvPr id="0" name=""/>
        <dsp:cNvSpPr/>
      </dsp:nvSpPr>
      <dsp:spPr>
        <a:xfrm rot="5400000">
          <a:off x="2211749" y="1878379"/>
          <a:ext cx="1505936" cy="1310164"/>
        </a:xfrm>
        <a:prstGeom prst="hexagon">
          <a:avLst>
            <a:gd name="adj" fmla="val 25000"/>
            <a:gd name="vf" fmla="val 1154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管线事故频发</a:t>
          </a:r>
          <a:endParaRPr lang="zh-CN" altLang="en-US" sz="2000" kern="1200" dirty="0"/>
        </a:p>
      </dsp:txBody>
      <dsp:txXfrm rot="-5400000">
        <a:off x="2513802" y="2015168"/>
        <a:ext cx="901830" cy="1036586"/>
      </dsp:txXfrm>
    </dsp:sp>
    <dsp:sp modelId="{0C4D606B-6865-4D88-B6BB-C4F6954D81CC}">
      <dsp:nvSpPr>
        <dsp:cNvPr id="0" name=""/>
        <dsp:cNvSpPr/>
      </dsp:nvSpPr>
      <dsp:spPr>
        <a:xfrm rot="5400000">
          <a:off x="1171479" y="235523"/>
          <a:ext cx="1505936" cy="1310164"/>
        </a:xfrm>
        <a:prstGeom prst="hexagon">
          <a:avLst>
            <a:gd name="adj" fmla="val 25000"/>
            <a:gd name="vf" fmla="val 11547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rPr>
            <a:t>新型城镇化</a:t>
          </a:r>
          <a:endParaRPr lang="zh-CN" altLang="en-US" sz="2400" kern="1200" dirty="0"/>
        </a:p>
      </dsp:txBody>
      <dsp:txXfrm rot="-5400000">
        <a:off x="1473532" y="372312"/>
        <a:ext cx="901830" cy="1036586"/>
      </dsp:txXfrm>
    </dsp:sp>
    <dsp:sp modelId="{76E7D02F-1B24-4C7E-B115-588ACD6C609D}">
      <dsp:nvSpPr>
        <dsp:cNvPr id="0" name=""/>
        <dsp:cNvSpPr/>
      </dsp:nvSpPr>
      <dsp:spPr>
        <a:xfrm>
          <a:off x="585920" y="1580219"/>
          <a:ext cx="1626411" cy="903561"/>
        </a:xfrm>
        <a:prstGeom prst="rect">
          <a:avLst/>
        </a:prstGeom>
        <a:noFill/>
        <a:ln>
          <a:noFill/>
        </a:ln>
        <a:effectLst/>
      </dsp:spPr>
      <dsp:style>
        <a:lnRef idx="0">
          <a:scrgbClr r="0" g="0" b="0"/>
        </a:lnRef>
        <a:fillRef idx="0">
          <a:scrgbClr r="0" g="0" b="0"/>
        </a:fillRef>
        <a:effectRef idx="0">
          <a:scrgbClr r="0" g="0" b="0"/>
        </a:effectRef>
        <a:fontRef idx="minor"/>
      </dsp:style>
    </dsp:sp>
    <dsp:sp modelId="{6A5BA78B-EBDA-44A5-9079-40CFEADA402F}">
      <dsp:nvSpPr>
        <dsp:cNvPr id="0" name=""/>
        <dsp:cNvSpPr/>
      </dsp:nvSpPr>
      <dsp:spPr>
        <a:xfrm rot="5400000">
          <a:off x="3882944" y="1836996"/>
          <a:ext cx="1505936" cy="1310164"/>
        </a:xfrm>
        <a:prstGeom prst="hexagon">
          <a:avLst>
            <a:gd name="adj" fmla="val 25000"/>
            <a:gd name="vf" fmla="val 1154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反复开挖路面</a:t>
          </a:r>
          <a:endParaRPr lang="zh-CN" altLang="en-US" sz="2000" kern="1200" dirty="0"/>
        </a:p>
      </dsp:txBody>
      <dsp:txXfrm rot="-5400000">
        <a:off x="4184997" y="1973785"/>
        <a:ext cx="901830" cy="1036586"/>
      </dsp:txXfrm>
    </dsp:sp>
    <dsp:sp modelId="{C8F038DA-629D-4C76-8B18-777B057496D7}">
      <dsp:nvSpPr>
        <dsp:cNvPr id="0" name=""/>
        <dsp:cNvSpPr/>
      </dsp:nvSpPr>
      <dsp:spPr>
        <a:xfrm rot="5400000">
          <a:off x="4540357" y="107598"/>
          <a:ext cx="1505936" cy="1566013"/>
        </a:xfrm>
        <a:prstGeom prst="hexagon">
          <a:avLst>
            <a:gd name="adj" fmla="val 25000"/>
            <a:gd name="vf" fmla="val 11547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地下基础设施建设滞后</a:t>
          </a:r>
          <a:endParaRPr lang="zh-CN" altLang="en-US" sz="2000" kern="1200" dirty="0"/>
        </a:p>
      </dsp:txBody>
      <dsp:txXfrm rot="-5400000">
        <a:off x="4771321" y="388625"/>
        <a:ext cx="1044009" cy="1003958"/>
      </dsp:txXfrm>
    </dsp:sp>
    <dsp:sp modelId="{3F1A8741-295B-4A0F-8EA3-4497CB0D2AB9}">
      <dsp:nvSpPr>
        <dsp:cNvPr id="0" name=""/>
        <dsp:cNvSpPr/>
      </dsp:nvSpPr>
      <dsp:spPr>
        <a:xfrm>
          <a:off x="4326666" y="2858457"/>
          <a:ext cx="1680625" cy="903561"/>
        </a:xfrm>
        <a:prstGeom prst="rect">
          <a:avLst/>
        </a:prstGeom>
        <a:noFill/>
        <a:ln>
          <a:noFill/>
        </a:ln>
        <a:effectLst/>
      </dsp:spPr>
      <dsp:style>
        <a:lnRef idx="0">
          <a:scrgbClr r="0" g="0" b="0"/>
        </a:lnRef>
        <a:fillRef idx="0">
          <a:scrgbClr r="0" g="0" b="0"/>
        </a:fillRef>
        <a:effectRef idx="0">
          <a:scrgbClr r="0" g="0" b="0"/>
        </a:effectRef>
        <a:fontRef idx="minor"/>
      </dsp:style>
    </dsp:sp>
    <dsp:sp modelId="{0380966A-28B2-4FBE-A3AA-4767210109C0}">
      <dsp:nvSpPr>
        <dsp:cNvPr id="0" name=""/>
        <dsp:cNvSpPr/>
      </dsp:nvSpPr>
      <dsp:spPr>
        <a:xfrm rot="5400000">
          <a:off x="563653" y="1878379"/>
          <a:ext cx="1505936" cy="1310164"/>
        </a:xfrm>
        <a:prstGeom prst="hexagon">
          <a:avLst>
            <a:gd name="adj" fmla="val 25000"/>
            <a:gd name="vf" fmla="val 1154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架空线网密集</a:t>
          </a:r>
          <a:endParaRPr lang="zh-CN" altLang="en-US" sz="2000" kern="1200" dirty="0"/>
        </a:p>
      </dsp:txBody>
      <dsp:txXfrm rot="-5400000">
        <a:off x="865706" y="2015168"/>
        <a:ext cx="901830" cy="103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780A5-30B6-4C9B-B730-7087D65B4AAD}">
      <dsp:nvSpPr>
        <dsp:cNvPr id="0" name=""/>
        <dsp:cNvSpPr/>
      </dsp:nvSpPr>
      <dsp:spPr>
        <a:xfrm rot="5400000">
          <a:off x="2671664" y="97920"/>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cs typeface="Calibri" panose="020F0502020204030204" pitchFamily="34" charset="0"/>
            </a:rPr>
            <a:t>完善城市功能</a:t>
          </a:r>
          <a:endParaRPr lang="zh-CN" altLang="en-US" sz="2400" b="1" kern="1200" dirty="0"/>
        </a:p>
      </dsp:txBody>
      <dsp:txXfrm rot="-5400000">
        <a:off x="2973824" y="234758"/>
        <a:ext cx="902150" cy="1036955"/>
      </dsp:txXfrm>
    </dsp:sp>
    <dsp:sp modelId="{51874367-5FDA-479B-9E74-C8DEDCF9A2C9}">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CE839B9-4175-43B0-9B61-4AA7D90F81B0}">
      <dsp:nvSpPr>
        <dsp:cNvPr id="0" name=""/>
        <dsp:cNvSpPr/>
      </dsp:nvSpPr>
      <dsp:spPr>
        <a:xfrm rot="5400000">
          <a:off x="971017" y="116386"/>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cs typeface="Calibri" panose="020F0502020204030204" pitchFamily="34" charset="0"/>
            </a:rPr>
            <a:t>保障城市安全</a:t>
          </a:r>
          <a:endParaRPr lang="zh-CN" altLang="en-US" sz="2400" b="1" kern="1200" dirty="0"/>
        </a:p>
      </dsp:txBody>
      <dsp:txXfrm rot="-5400000">
        <a:off x="1273177" y="253224"/>
        <a:ext cx="902150" cy="1036955"/>
      </dsp:txXfrm>
    </dsp:sp>
    <dsp:sp modelId="{0C4D606B-6865-4D88-B6BB-C4F6954D81CC}">
      <dsp:nvSpPr>
        <dsp:cNvPr id="0" name=""/>
        <dsp:cNvSpPr/>
      </dsp:nvSpPr>
      <dsp:spPr>
        <a:xfrm rot="5400000">
          <a:off x="1850386" y="1376684"/>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美化城市景观</a:t>
          </a:r>
          <a:endParaRPr lang="zh-CN" altLang="en-US" sz="2000" b="1" kern="1200" dirty="0"/>
        </a:p>
      </dsp:txBody>
      <dsp:txXfrm rot="-5400000">
        <a:off x="2152546" y="1513522"/>
        <a:ext cx="902150" cy="1036955"/>
      </dsp:txXfrm>
    </dsp:sp>
    <dsp:sp modelId="{76E7D02F-1B24-4C7E-B115-588ACD6C609D}">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6A5BA78B-EBDA-44A5-9079-40CFEADA402F}">
      <dsp:nvSpPr>
        <dsp:cNvPr id="0" name=""/>
        <dsp:cNvSpPr/>
      </dsp:nvSpPr>
      <dsp:spPr>
        <a:xfrm rot="5400000">
          <a:off x="3528451" y="1414904"/>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提高城市综合承载能力</a:t>
          </a:r>
          <a:endParaRPr lang="zh-CN" altLang="en-US" sz="2000" b="1" kern="1200" dirty="0"/>
        </a:p>
      </dsp:txBody>
      <dsp:txXfrm rot="-5400000">
        <a:off x="3830611" y="1551742"/>
        <a:ext cx="902150" cy="1036955"/>
      </dsp:txXfrm>
    </dsp:sp>
    <dsp:sp modelId="{C8F038DA-629D-4C76-8B18-777B057496D7}">
      <dsp:nvSpPr>
        <dsp:cNvPr id="0" name=""/>
        <dsp:cNvSpPr/>
      </dsp:nvSpPr>
      <dsp:spPr>
        <a:xfrm rot="5400000">
          <a:off x="2630104" y="2655377"/>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dirty="0" smtClean="0"/>
        </a:p>
        <a:p>
          <a:pPr lvl="0" algn="ctr" defTabSz="622300">
            <a:lnSpc>
              <a:spcPct val="90000"/>
            </a:lnSpc>
            <a:spcBef>
              <a:spcPct val="0"/>
            </a:spcBef>
            <a:spcAft>
              <a:spcPct val="35000"/>
            </a:spcAft>
          </a:pPr>
          <a:r>
            <a:rPr lang="zh-CN" altLang="en-US" sz="2000" b="1" kern="1200" dirty="0" smtClean="0">
              <a:latin typeface="+mn-ea"/>
              <a:cs typeface="Calibri" panose="020F0502020204030204" pitchFamily="34" charset="0"/>
            </a:rPr>
            <a:t>保证城镇化发展质量</a:t>
          </a:r>
          <a:endParaRPr lang="zh-CN" altLang="en-US" sz="2000" b="1" kern="1200" dirty="0"/>
        </a:p>
      </dsp:txBody>
      <dsp:txXfrm rot="-5400000">
        <a:off x="2932264" y="2792215"/>
        <a:ext cx="902150" cy="1036955"/>
      </dsp:txXfrm>
    </dsp:sp>
    <dsp:sp modelId="{3F1A8741-295B-4A0F-8EA3-4497CB0D2AB9}">
      <dsp:nvSpPr>
        <dsp:cNvPr id="0" name=""/>
        <dsp:cNvSpPr/>
      </dsp:nvSpPr>
      <dsp:spPr>
        <a:xfrm>
          <a:off x="4385198" y="131176"/>
          <a:ext cx="1681222" cy="90388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mn-ea"/>
              <a:cs typeface="Calibri" panose="020F0502020204030204" pitchFamily="34" charset="0"/>
            </a:rPr>
            <a:t>打造经济发展新动力</a:t>
          </a:r>
          <a:endParaRPr lang="zh-CN" altLang="en-US" sz="2000" b="1" kern="1200" dirty="0"/>
        </a:p>
      </dsp:txBody>
      <dsp:txXfrm>
        <a:off x="4385198" y="131176"/>
        <a:ext cx="1681222" cy="903882"/>
      </dsp:txXfrm>
    </dsp:sp>
    <dsp:sp modelId="{0380966A-28B2-4FBE-A3AA-4767210109C0}">
      <dsp:nvSpPr>
        <dsp:cNvPr id="0" name=""/>
        <dsp:cNvSpPr/>
      </dsp:nvSpPr>
      <dsp:spPr>
        <a:xfrm rot="5400000">
          <a:off x="965237" y="2655449"/>
          <a:ext cx="1506471" cy="131063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cs typeface="Calibri" panose="020F0502020204030204" pitchFamily="34" charset="0"/>
            </a:rPr>
            <a:t>增加公共产品有效投资</a:t>
          </a:r>
          <a:endParaRPr lang="zh-CN" altLang="en-US" sz="2000" b="1" kern="1200" dirty="0"/>
        </a:p>
      </dsp:txBody>
      <dsp:txXfrm rot="-5400000">
        <a:off x="1267397" y="2792287"/>
        <a:ext cx="902150" cy="1036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79726-C9FA-1443-9B76-D07FB0191562}">
      <dsp:nvSpPr>
        <dsp:cNvPr id="0" name=""/>
        <dsp:cNvSpPr/>
      </dsp:nvSpPr>
      <dsp:spPr>
        <a:xfrm rot="16200000">
          <a:off x="508000" y="-508000"/>
          <a:ext cx="2032000" cy="3048000"/>
        </a:xfrm>
        <a:prstGeom prst="round1Rect">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CN" altLang="en-US" sz="4200" kern="1200" dirty="0" smtClean="0">
              <a:solidFill>
                <a:schemeClr val="tx1"/>
              </a:solidFill>
              <a:latin typeface="黑体"/>
              <a:ea typeface="黑体"/>
              <a:cs typeface="黑体"/>
            </a:rPr>
            <a:t>需求</a:t>
          </a:r>
          <a:endParaRPr lang="zh-CN" altLang="en-US" sz="4200" kern="1200" dirty="0">
            <a:solidFill>
              <a:schemeClr val="tx1"/>
            </a:solidFill>
            <a:latin typeface="黑体"/>
            <a:ea typeface="黑体"/>
            <a:cs typeface="黑体"/>
          </a:endParaRPr>
        </a:p>
      </dsp:txBody>
      <dsp:txXfrm rot="5400000">
        <a:off x="0" y="0"/>
        <a:ext cx="3048000" cy="1524000"/>
      </dsp:txXfrm>
    </dsp:sp>
    <dsp:sp modelId="{1262C9EF-7401-2844-98E2-FDC1BB9BAC59}">
      <dsp:nvSpPr>
        <dsp:cNvPr id="0" name=""/>
        <dsp:cNvSpPr/>
      </dsp:nvSpPr>
      <dsp:spPr>
        <a:xfrm>
          <a:off x="3048000" y="0"/>
          <a:ext cx="3048000" cy="2032000"/>
        </a:xfrm>
        <a:prstGeom prst="round1Rect">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CN" altLang="en-US" sz="4200" kern="1200" dirty="0" smtClean="0">
              <a:solidFill>
                <a:srgbClr val="000000"/>
              </a:solidFill>
              <a:latin typeface="黑体"/>
              <a:ea typeface="黑体"/>
              <a:cs typeface="黑体"/>
            </a:rPr>
            <a:t>生产</a:t>
          </a:r>
          <a:endParaRPr lang="zh-CN" altLang="en-US" sz="4200" kern="1200" dirty="0">
            <a:solidFill>
              <a:srgbClr val="000000"/>
            </a:solidFill>
            <a:latin typeface="黑体"/>
            <a:ea typeface="黑体"/>
            <a:cs typeface="黑体"/>
          </a:endParaRPr>
        </a:p>
      </dsp:txBody>
      <dsp:txXfrm>
        <a:off x="3048000" y="0"/>
        <a:ext cx="3048000" cy="1524000"/>
      </dsp:txXfrm>
    </dsp:sp>
    <dsp:sp modelId="{7154BA83-90E3-844F-844B-9C5AC1607F42}">
      <dsp:nvSpPr>
        <dsp:cNvPr id="0" name=""/>
        <dsp:cNvSpPr/>
      </dsp:nvSpPr>
      <dsp:spPr>
        <a:xfrm rot="10800000">
          <a:off x="0" y="2032000"/>
          <a:ext cx="3048000" cy="2032000"/>
        </a:xfrm>
        <a:prstGeom prst="round1Rect">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CN" altLang="en-US" sz="4200" kern="1200" dirty="0" smtClean="0">
              <a:solidFill>
                <a:srgbClr val="000000"/>
              </a:solidFill>
              <a:latin typeface="黑体"/>
              <a:ea typeface="黑体"/>
              <a:cs typeface="黑体"/>
            </a:rPr>
            <a:t>效益</a:t>
          </a:r>
          <a:endParaRPr lang="zh-CN" altLang="en-US" sz="4200" kern="1200" dirty="0">
            <a:solidFill>
              <a:srgbClr val="000000"/>
            </a:solidFill>
            <a:latin typeface="黑体"/>
            <a:ea typeface="黑体"/>
            <a:cs typeface="黑体"/>
          </a:endParaRPr>
        </a:p>
      </dsp:txBody>
      <dsp:txXfrm rot="10800000">
        <a:off x="0" y="2539999"/>
        <a:ext cx="3048000" cy="1524000"/>
      </dsp:txXfrm>
    </dsp:sp>
    <dsp:sp modelId="{DADDE5C0-D260-5749-89A5-9625A415E65A}">
      <dsp:nvSpPr>
        <dsp:cNvPr id="0" name=""/>
        <dsp:cNvSpPr/>
      </dsp:nvSpPr>
      <dsp:spPr>
        <a:xfrm rot="5400000">
          <a:off x="3556000" y="1523999"/>
          <a:ext cx="2032000" cy="3048000"/>
        </a:xfrm>
        <a:prstGeom prst="round1Rect">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CN" altLang="en-US" sz="4200" kern="1200" dirty="0" smtClean="0">
              <a:solidFill>
                <a:srgbClr val="000000"/>
              </a:solidFill>
              <a:latin typeface="黑体"/>
              <a:ea typeface="黑体"/>
              <a:cs typeface="黑体"/>
            </a:rPr>
            <a:t>创新</a:t>
          </a:r>
          <a:endParaRPr lang="zh-CN" altLang="en-US" sz="4200" kern="1200" dirty="0">
            <a:solidFill>
              <a:srgbClr val="000000"/>
            </a:solidFill>
            <a:latin typeface="黑体"/>
            <a:ea typeface="黑体"/>
            <a:cs typeface="黑体"/>
          </a:endParaRPr>
        </a:p>
      </dsp:txBody>
      <dsp:txXfrm rot="-5400000">
        <a:off x="3048000" y="2539999"/>
        <a:ext cx="3048000" cy="1524000"/>
      </dsp:txXfrm>
    </dsp:sp>
    <dsp:sp modelId="{F39F54AF-C834-884F-8C8F-F44671BF35E2}">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altLang="zh-CN" sz="4200" kern="1200" dirty="0" smtClean="0"/>
            <a:t>PPP</a:t>
          </a:r>
          <a:endParaRPr lang="zh-CN" altLang="en-US" sz="4200" kern="1200" dirty="0"/>
        </a:p>
      </dsp:txBody>
      <dsp:txXfrm>
        <a:off x="2183197" y="1573596"/>
        <a:ext cx="1729606" cy="916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E24D-1149-9140-8508-8CDFFB119E50}">
      <dsp:nvSpPr>
        <dsp:cNvPr id="0" name=""/>
        <dsp:cNvSpPr/>
      </dsp:nvSpPr>
      <dsp:spPr>
        <a:xfrm>
          <a:off x="0" y="203199"/>
          <a:ext cx="3657600" cy="3657600"/>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070E8B-D29B-8846-95DA-B4C68B158BAF}">
      <dsp:nvSpPr>
        <dsp:cNvPr id="0" name=""/>
        <dsp:cNvSpPr/>
      </dsp:nvSpPr>
      <dsp:spPr>
        <a:xfrm>
          <a:off x="1828800" y="203199"/>
          <a:ext cx="4267200" cy="3657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管理对象</a:t>
          </a:r>
          <a:endParaRPr lang="zh-CN" altLang="en-US" sz="3600" kern="1200" dirty="0"/>
        </a:p>
      </dsp:txBody>
      <dsp:txXfrm>
        <a:off x="1828800" y="203199"/>
        <a:ext cx="2133600" cy="1097282"/>
      </dsp:txXfrm>
    </dsp:sp>
    <dsp:sp modelId="{62732F66-34C2-1E4B-A4B6-18959255AD99}">
      <dsp:nvSpPr>
        <dsp:cNvPr id="0" name=""/>
        <dsp:cNvSpPr/>
      </dsp:nvSpPr>
      <dsp:spPr>
        <a:xfrm>
          <a:off x="640081" y="1300482"/>
          <a:ext cx="2377437" cy="2377437"/>
        </a:xfrm>
        <a:prstGeom prst="pie">
          <a:avLst>
            <a:gd name="adj1" fmla="val 5400000"/>
            <a:gd name="adj2" fmla="val 1620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0EF9E-B747-A34F-910C-5D1C7E127536}">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smtClean="0"/>
            <a:t>管理方法</a:t>
          </a:r>
          <a:endParaRPr lang="zh-CN" altLang="en-US" sz="3600" kern="1200" dirty="0"/>
        </a:p>
      </dsp:txBody>
      <dsp:txXfrm>
        <a:off x="1828800" y="1300482"/>
        <a:ext cx="2133600" cy="1097278"/>
      </dsp:txXfrm>
    </dsp:sp>
    <dsp:sp modelId="{526BD4C8-0B14-7541-82A0-F7EE634DBA1A}">
      <dsp:nvSpPr>
        <dsp:cNvPr id="0" name=""/>
        <dsp:cNvSpPr/>
      </dsp:nvSpPr>
      <dsp:spPr>
        <a:xfrm>
          <a:off x="1280160" y="2397761"/>
          <a:ext cx="1097278" cy="1097278"/>
        </a:xfrm>
        <a:prstGeom prst="pie">
          <a:avLst>
            <a:gd name="adj1" fmla="val 54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445AE0-95FE-DA43-8551-E3D81D43B704}">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管理目标</a:t>
          </a:r>
          <a:endParaRPr lang="zh-CN" altLang="en-US" sz="3600" kern="1200" dirty="0"/>
        </a:p>
      </dsp:txBody>
      <dsp:txXfrm>
        <a:off x="1828800" y="2397761"/>
        <a:ext cx="2133600" cy="1097278"/>
      </dsp:txXfrm>
    </dsp:sp>
    <dsp:sp modelId="{3C440559-F5AF-AD46-B31D-3361E007BB4E}">
      <dsp:nvSpPr>
        <dsp:cNvPr id="0" name=""/>
        <dsp:cNvSpPr/>
      </dsp:nvSpPr>
      <dsp:spPr>
        <a:xfrm>
          <a:off x="3962400" y="203199"/>
          <a:ext cx="2133600" cy="1097282"/>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标的</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范围</a:t>
          </a:r>
          <a:endParaRPr lang="zh-CN" altLang="en-US" sz="2400" kern="1200" dirty="0"/>
        </a:p>
      </dsp:txBody>
      <dsp:txXfrm>
        <a:off x="3962400" y="203199"/>
        <a:ext cx="2133600" cy="1097282"/>
      </dsp:txXfrm>
    </dsp:sp>
    <dsp:sp modelId="{43C51F0C-95BC-3941-87B5-D322D490424F}">
      <dsp:nvSpPr>
        <dsp:cNvPr id="0" name=""/>
        <dsp:cNvSpPr/>
      </dsp:nvSpPr>
      <dsp:spPr>
        <a:xfrm>
          <a:off x="3962400" y="1300482"/>
          <a:ext cx="2133600" cy="1097278"/>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zh-CN" altLang="en-US" sz="2700" kern="1200" dirty="0" smtClean="0"/>
            <a:t>进度法</a:t>
          </a:r>
          <a:endParaRPr lang="zh-CN" altLang="en-US" sz="2700" kern="1200" dirty="0"/>
        </a:p>
        <a:p>
          <a:pPr marL="228600" lvl="1" indent="-228600" algn="l" defTabSz="1200150">
            <a:lnSpc>
              <a:spcPct val="90000"/>
            </a:lnSpc>
            <a:spcBef>
              <a:spcPct val="0"/>
            </a:spcBef>
            <a:spcAft>
              <a:spcPct val="15000"/>
            </a:spcAft>
            <a:buChar char="••"/>
          </a:pPr>
          <a:r>
            <a:rPr lang="zh-CN" altLang="en-US" sz="2700" kern="1200" dirty="0" smtClean="0"/>
            <a:t>分解法</a:t>
          </a:r>
          <a:endParaRPr lang="zh-CN" altLang="en-US" sz="2700" kern="1200" dirty="0"/>
        </a:p>
      </dsp:txBody>
      <dsp:txXfrm>
        <a:off x="3962400" y="1300482"/>
        <a:ext cx="2133600" cy="1097278"/>
      </dsp:txXfrm>
    </dsp:sp>
    <dsp:sp modelId="{75BEC927-89D0-F04B-9241-42851D387FF9}">
      <dsp:nvSpPr>
        <dsp:cNvPr id="0" name=""/>
        <dsp:cNvSpPr/>
      </dsp:nvSpPr>
      <dsp:spPr>
        <a:xfrm>
          <a:off x="3962400" y="2397761"/>
          <a:ext cx="2133600" cy="1097278"/>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zh-CN" altLang="en-US" sz="2700" kern="1200" dirty="0" smtClean="0"/>
            <a:t>福利社会</a:t>
          </a:r>
          <a:endParaRPr lang="zh-CN" altLang="en-US" sz="2700" kern="1200" dirty="0"/>
        </a:p>
        <a:p>
          <a:pPr marL="228600" lvl="1" indent="-228600" algn="l" defTabSz="1200150">
            <a:lnSpc>
              <a:spcPct val="90000"/>
            </a:lnSpc>
            <a:spcBef>
              <a:spcPct val="0"/>
            </a:spcBef>
            <a:spcAft>
              <a:spcPct val="15000"/>
            </a:spcAft>
            <a:buChar char="••"/>
          </a:pPr>
          <a:r>
            <a:rPr lang="zh-CN" altLang="en-US" sz="2700" kern="1200" dirty="0" smtClean="0"/>
            <a:t>非暴利</a:t>
          </a:r>
          <a:endParaRPr lang="zh-CN" altLang="en-US" sz="2700" kern="1200" dirty="0"/>
        </a:p>
      </dsp:txBody>
      <dsp:txXfrm>
        <a:off x="3962400" y="2397761"/>
        <a:ext cx="2133600" cy="1097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05685-6827-3947-8467-AF40B93376B9}">
      <dsp:nvSpPr>
        <dsp:cNvPr id="0" name=""/>
        <dsp:cNvSpPr/>
      </dsp:nvSpPr>
      <dsp:spPr>
        <a:xfrm>
          <a:off x="2813049" y="0"/>
          <a:ext cx="4914900" cy="49149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CF739E-3FA9-5F43-AD96-049AB77C239E}">
      <dsp:nvSpPr>
        <dsp:cNvPr id="0" name=""/>
        <dsp:cNvSpPr/>
      </dsp:nvSpPr>
      <dsp:spPr>
        <a:xfrm>
          <a:off x="3279965" y="466915"/>
          <a:ext cx="1916811" cy="191681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CN" altLang="en-US" sz="2800" kern="1200" dirty="0" smtClean="0">
              <a:latin typeface="黑体"/>
              <a:ea typeface="黑体"/>
              <a:cs typeface="黑体"/>
            </a:rPr>
            <a:t>合同</a:t>
          </a:r>
        </a:p>
        <a:p>
          <a:pPr lvl="0" algn="ctr" defTabSz="1244600" rtl="0">
            <a:lnSpc>
              <a:spcPct val="90000"/>
            </a:lnSpc>
            <a:spcBef>
              <a:spcPct val="0"/>
            </a:spcBef>
            <a:spcAft>
              <a:spcPct val="35000"/>
            </a:spcAft>
          </a:pPr>
          <a:r>
            <a:rPr kumimoji="1" lang="zh-CN" altLang="en-US" sz="2800" kern="1200" dirty="0" smtClean="0">
              <a:latin typeface="黑体"/>
              <a:ea typeface="黑体"/>
              <a:cs typeface="黑体"/>
            </a:rPr>
            <a:t>目的</a:t>
          </a:r>
        </a:p>
      </dsp:txBody>
      <dsp:txXfrm>
        <a:off x="3373536" y="560486"/>
        <a:ext cx="1729669" cy="1729669"/>
      </dsp:txXfrm>
    </dsp:sp>
    <dsp:sp modelId="{500D704A-A71E-404A-BCDB-AFE5E0A7C158}">
      <dsp:nvSpPr>
        <dsp:cNvPr id="0" name=""/>
        <dsp:cNvSpPr/>
      </dsp:nvSpPr>
      <dsp:spPr>
        <a:xfrm>
          <a:off x="5344223" y="466915"/>
          <a:ext cx="1916811" cy="19168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kern="1200" dirty="0" smtClean="0">
              <a:latin typeface="黑体"/>
              <a:ea typeface="黑体"/>
              <a:cs typeface="黑体"/>
            </a:rPr>
            <a:t>合同</a:t>
          </a:r>
        </a:p>
        <a:p>
          <a:pPr lvl="0" algn="ctr" defTabSz="1244600" rtl="0">
            <a:lnSpc>
              <a:spcPct val="90000"/>
            </a:lnSpc>
            <a:spcBef>
              <a:spcPct val="0"/>
            </a:spcBef>
            <a:spcAft>
              <a:spcPct val="35000"/>
            </a:spcAft>
          </a:pPr>
          <a:r>
            <a:rPr lang="zh-CN" altLang="en-US" sz="2800" kern="1200" dirty="0" smtClean="0">
              <a:latin typeface="黑体"/>
              <a:ea typeface="黑体"/>
              <a:cs typeface="黑体"/>
            </a:rPr>
            <a:t>策划</a:t>
          </a:r>
          <a:endParaRPr lang="zh-CN" altLang="en-US" sz="2800" kern="1200" dirty="0">
            <a:latin typeface="黑体"/>
            <a:ea typeface="黑体"/>
            <a:cs typeface="黑体"/>
          </a:endParaRPr>
        </a:p>
      </dsp:txBody>
      <dsp:txXfrm>
        <a:off x="5437794" y="560486"/>
        <a:ext cx="1729669" cy="1729669"/>
      </dsp:txXfrm>
    </dsp:sp>
    <dsp:sp modelId="{1237DD33-53D7-3F44-BB9E-97E34C662AF7}">
      <dsp:nvSpPr>
        <dsp:cNvPr id="0" name=""/>
        <dsp:cNvSpPr/>
      </dsp:nvSpPr>
      <dsp:spPr>
        <a:xfrm>
          <a:off x="3279965" y="2531173"/>
          <a:ext cx="1916811" cy="191681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zh-CN" altLang="en-US" sz="2800" kern="1200" dirty="0" smtClean="0">
            <a:latin typeface="黑体"/>
            <a:ea typeface="黑体"/>
            <a:cs typeface="黑体"/>
          </a:endParaRPr>
        </a:p>
        <a:p>
          <a:pPr lvl="0" algn="ctr" defTabSz="1244600" rtl="0">
            <a:lnSpc>
              <a:spcPct val="90000"/>
            </a:lnSpc>
            <a:spcBef>
              <a:spcPct val="0"/>
            </a:spcBef>
            <a:spcAft>
              <a:spcPct val="35000"/>
            </a:spcAft>
          </a:pPr>
          <a:r>
            <a:rPr lang="zh-CN" altLang="en-US" sz="2800" kern="1200" dirty="0" smtClean="0">
              <a:latin typeface="黑体"/>
              <a:ea typeface="黑体"/>
              <a:cs typeface="黑体"/>
            </a:rPr>
            <a:t>合同</a:t>
          </a:r>
        </a:p>
        <a:p>
          <a:pPr lvl="0" algn="ctr" defTabSz="1244600" rtl="0">
            <a:lnSpc>
              <a:spcPct val="90000"/>
            </a:lnSpc>
            <a:spcBef>
              <a:spcPct val="0"/>
            </a:spcBef>
            <a:spcAft>
              <a:spcPct val="35000"/>
            </a:spcAft>
          </a:pPr>
          <a:r>
            <a:rPr lang="zh-CN" altLang="en-US" sz="2800" kern="1200" dirty="0" smtClean="0">
              <a:latin typeface="黑体"/>
              <a:ea typeface="黑体"/>
              <a:cs typeface="黑体"/>
            </a:rPr>
            <a:t>拟定</a:t>
          </a:r>
        </a:p>
        <a:p>
          <a:pPr lvl="0" algn="ctr" defTabSz="1244600" rtl="0">
            <a:lnSpc>
              <a:spcPct val="90000"/>
            </a:lnSpc>
            <a:spcBef>
              <a:spcPct val="0"/>
            </a:spcBef>
            <a:spcAft>
              <a:spcPct val="35000"/>
            </a:spcAft>
          </a:pPr>
          <a:endParaRPr lang="zh-CN" altLang="en-US" sz="2800" kern="1200" dirty="0">
            <a:latin typeface="黑体"/>
            <a:ea typeface="黑体"/>
            <a:cs typeface="黑体"/>
          </a:endParaRPr>
        </a:p>
      </dsp:txBody>
      <dsp:txXfrm>
        <a:off x="3373536" y="2624744"/>
        <a:ext cx="1729669" cy="1729669"/>
      </dsp:txXfrm>
    </dsp:sp>
    <dsp:sp modelId="{CACC2D62-D729-F741-B679-2F3CA6D36C78}">
      <dsp:nvSpPr>
        <dsp:cNvPr id="0" name=""/>
        <dsp:cNvSpPr/>
      </dsp:nvSpPr>
      <dsp:spPr>
        <a:xfrm>
          <a:off x="5344223" y="2531173"/>
          <a:ext cx="1916811" cy="19168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kern="1200" dirty="0" smtClean="0">
              <a:latin typeface="黑体"/>
              <a:ea typeface="黑体"/>
              <a:cs typeface="黑体"/>
            </a:rPr>
            <a:t>履行</a:t>
          </a:r>
        </a:p>
        <a:p>
          <a:pPr lvl="0" algn="ctr" defTabSz="1244600" rtl="0">
            <a:lnSpc>
              <a:spcPct val="90000"/>
            </a:lnSpc>
            <a:spcBef>
              <a:spcPct val="0"/>
            </a:spcBef>
            <a:spcAft>
              <a:spcPct val="35000"/>
            </a:spcAft>
          </a:pPr>
          <a:r>
            <a:rPr lang="zh-CN" altLang="en-US" sz="2800" kern="1200" dirty="0" smtClean="0">
              <a:latin typeface="黑体"/>
              <a:ea typeface="黑体"/>
              <a:cs typeface="黑体"/>
            </a:rPr>
            <a:t>管理</a:t>
          </a:r>
          <a:endParaRPr lang="zh-CN" altLang="en-US" sz="2800" kern="1200" dirty="0">
            <a:latin typeface="黑体"/>
            <a:ea typeface="黑体"/>
            <a:cs typeface="黑体"/>
          </a:endParaRPr>
        </a:p>
      </dsp:txBody>
      <dsp:txXfrm>
        <a:off x="5437794" y="2624744"/>
        <a:ext cx="1729669" cy="1729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A221-5D7C-1C45-9471-ACC41B413157}">
      <dsp:nvSpPr>
        <dsp:cNvPr id="0" name=""/>
        <dsp:cNvSpPr/>
      </dsp:nvSpPr>
      <dsp:spPr>
        <a:xfrm>
          <a:off x="0" y="605920"/>
          <a:ext cx="6657148"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6CA45F-D8E1-AC42-B70C-0AF11C851CBE}">
      <dsp:nvSpPr>
        <dsp:cNvPr id="0" name=""/>
        <dsp:cNvSpPr/>
      </dsp:nvSpPr>
      <dsp:spPr>
        <a:xfrm>
          <a:off x="332857" y="760"/>
          <a:ext cx="604691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137" tIns="0" rIns="176137"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rgbClr val="000090"/>
              </a:solidFill>
              <a:latin typeface="Heiti SC Light"/>
              <a:ea typeface="Heiti SC Light"/>
              <a:cs typeface="Heiti SC Light"/>
            </a:rPr>
            <a:t>项目目标：公共利益，便利、快捷和品质</a:t>
          </a:r>
          <a:endParaRPr lang="zh-CN" altLang="en-US" sz="2400" b="1" kern="1200" dirty="0">
            <a:solidFill>
              <a:srgbClr val="000090"/>
            </a:solidFill>
            <a:latin typeface="Heiti SC Light"/>
            <a:ea typeface="Heiti SC Light"/>
            <a:cs typeface="Heiti SC Light"/>
          </a:endParaRPr>
        </a:p>
      </dsp:txBody>
      <dsp:txXfrm>
        <a:off x="391940" y="59843"/>
        <a:ext cx="5928747" cy="1092154"/>
      </dsp:txXfrm>
    </dsp:sp>
    <dsp:sp modelId="{E69FF2C4-DB0C-0241-B5AB-AFAAA2BAC3F0}">
      <dsp:nvSpPr>
        <dsp:cNvPr id="0" name=""/>
        <dsp:cNvSpPr/>
      </dsp:nvSpPr>
      <dsp:spPr>
        <a:xfrm>
          <a:off x="0" y="2465680"/>
          <a:ext cx="6657148" cy="103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17DC24-020F-5042-A9E5-DC6AE38AEE9D}">
      <dsp:nvSpPr>
        <dsp:cNvPr id="0" name=""/>
        <dsp:cNvSpPr/>
      </dsp:nvSpPr>
      <dsp:spPr>
        <a:xfrm>
          <a:off x="332857" y="1860520"/>
          <a:ext cx="6046913" cy="1210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137" tIns="0" rIns="176137"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rgbClr val="000090"/>
              </a:solidFill>
              <a:latin typeface="Heiti SC Light"/>
              <a:ea typeface="Heiti SC Light"/>
              <a:cs typeface="Heiti SC Light"/>
            </a:rPr>
            <a:t>政府方目标：品质、效率、监管、公信力</a:t>
          </a:r>
          <a:endParaRPr lang="zh-CN" altLang="en-US" sz="2400" b="1" kern="1200" dirty="0">
            <a:solidFill>
              <a:srgbClr val="000090"/>
            </a:solidFill>
            <a:latin typeface="Heiti SC Light"/>
            <a:ea typeface="Heiti SC Light"/>
            <a:cs typeface="Heiti SC Light"/>
          </a:endParaRPr>
        </a:p>
      </dsp:txBody>
      <dsp:txXfrm>
        <a:off x="391940" y="1919603"/>
        <a:ext cx="5928747" cy="1092154"/>
      </dsp:txXfrm>
    </dsp:sp>
    <dsp:sp modelId="{B10D4678-A861-294E-AEF1-305027D67D39}">
      <dsp:nvSpPr>
        <dsp:cNvPr id="0" name=""/>
        <dsp:cNvSpPr/>
      </dsp:nvSpPr>
      <dsp:spPr>
        <a:xfrm>
          <a:off x="0" y="4325440"/>
          <a:ext cx="6657148" cy="1033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5A2293-95E7-3B4A-AFDB-048E7C4DCCF5}">
      <dsp:nvSpPr>
        <dsp:cNvPr id="0" name=""/>
        <dsp:cNvSpPr/>
      </dsp:nvSpPr>
      <dsp:spPr>
        <a:xfrm>
          <a:off x="332857" y="3720280"/>
          <a:ext cx="6046913" cy="1210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137" tIns="0" rIns="176137"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rgbClr val="000090"/>
              </a:solidFill>
              <a:latin typeface="Heiti SC Light"/>
              <a:ea typeface="Heiti SC Light"/>
              <a:cs typeface="Heiti SC Light"/>
            </a:rPr>
            <a:t>社会投资人目标：盈利、技术和品牌</a:t>
          </a:r>
          <a:endParaRPr lang="zh-CN" altLang="en-US" sz="2400" b="1" kern="1200" dirty="0">
            <a:solidFill>
              <a:srgbClr val="000090"/>
            </a:solidFill>
            <a:latin typeface="Heiti SC Light"/>
            <a:ea typeface="Heiti SC Light"/>
            <a:cs typeface="Heiti SC Light"/>
          </a:endParaRPr>
        </a:p>
      </dsp:txBody>
      <dsp:txXfrm>
        <a:off x="391940" y="3779363"/>
        <a:ext cx="5928747" cy="1092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7C6B-2BE9-0E4F-A648-4FA9E3247085}">
      <dsp:nvSpPr>
        <dsp:cNvPr id="0" name=""/>
        <dsp:cNvSpPr/>
      </dsp:nvSpPr>
      <dsp:spPr>
        <a:xfrm>
          <a:off x="2564913" y="157343"/>
          <a:ext cx="2131441" cy="213144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0B578F90-855E-6344-9E1B-4DECE1FB42BA}">
      <dsp:nvSpPr>
        <dsp:cNvPr id="0" name=""/>
        <dsp:cNvSpPr/>
      </dsp:nvSpPr>
      <dsp:spPr>
        <a:xfrm>
          <a:off x="2649840" y="94423"/>
          <a:ext cx="383659" cy="383659"/>
        </a:xfrm>
        <a:prstGeom prst="ellipse">
          <a:avLst/>
        </a:prstGeom>
        <a:gradFill rotWithShape="0">
          <a:gsLst>
            <a:gs pos="0">
              <a:schemeClr val="accent4">
                <a:alpha val="50000"/>
                <a:hueOff val="2079139"/>
                <a:satOff val="-9594"/>
                <a:lumOff val="353"/>
                <a:alphaOff val="0"/>
                <a:satMod val="103000"/>
                <a:lumMod val="102000"/>
                <a:tint val="94000"/>
              </a:schemeClr>
            </a:gs>
            <a:gs pos="50000">
              <a:schemeClr val="accent4">
                <a:alpha val="50000"/>
                <a:hueOff val="2079139"/>
                <a:satOff val="-9594"/>
                <a:lumOff val="353"/>
                <a:alphaOff val="0"/>
                <a:satMod val="110000"/>
                <a:lumMod val="100000"/>
                <a:shade val="100000"/>
              </a:schemeClr>
            </a:gs>
            <a:gs pos="100000">
              <a:schemeClr val="accent4">
                <a:alpha val="50000"/>
                <a:hueOff val="2079139"/>
                <a:satOff val="-9594"/>
                <a:lumOff val="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7E8FEAC8-16FB-A24E-877B-D9EBDBC14956}">
      <dsp:nvSpPr>
        <dsp:cNvPr id="0" name=""/>
        <dsp:cNvSpPr/>
      </dsp:nvSpPr>
      <dsp:spPr>
        <a:xfrm>
          <a:off x="2822071" y="94423"/>
          <a:ext cx="2030861" cy="38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zh-CN" altLang="en-US" sz="2400" b="1" kern="1200" dirty="0" smtClean="0"/>
            <a:t>程序</a:t>
          </a:r>
          <a:endParaRPr lang="zh-CN" altLang="en-US" sz="2400" b="1" kern="1200" dirty="0"/>
        </a:p>
      </dsp:txBody>
      <dsp:txXfrm>
        <a:off x="2822071" y="94423"/>
        <a:ext cx="2030861" cy="383659"/>
      </dsp:txXfrm>
    </dsp:sp>
    <dsp:sp modelId="{6C69FE2A-D489-4C4D-902A-CAEE3CE629EC}">
      <dsp:nvSpPr>
        <dsp:cNvPr id="0" name=""/>
        <dsp:cNvSpPr/>
      </dsp:nvSpPr>
      <dsp:spPr>
        <a:xfrm>
          <a:off x="2810417" y="833696"/>
          <a:ext cx="2054169" cy="22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zh-CN" altLang="en-US" sz="2000" kern="1200" dirty="0" smtClean="0"/>
            <a:t>业务流程</a:t>
          </a:r>
          <a:endParaRPr lang="zh-CN" altLang="en-US" sz="2000" kern="1200" dirty="0"/>
        </a:p>
      </dsp:txBody>
      <dsp:txXfrm>
        <a:off x="2810417" y="833696"/>
        <a:ext cx="2054169" cy="225547"/>
      </dsp:txXfrm>
    </dsp:sp>
    <dsp:sp modelId="{A263F110-5CED-FA49-9822-395811B5F8F7}">
      <dsp:nvSpPr>
        <dsp:cNvPr id="0" name=""/>
        <dsp:cNvSpPr/>
      </dsp:nvSpPr>
      <dsp:spPr>
        <a:xfrm>
          <a:off x="2810417" y="703630"/>
          <a:ext cx="81203" cy="80965"/>
        </a:xfrm>
        <a:prstGeom prst="ellipse">
          <a:avLst/>
        </a:prstGeom>
        <a:gradFill rotWithShape="0">
          <a:gsLst>
            <a:gs pos="0">
              <a:schemeClr val="accent4">
                <a:alpha val="50000"/>
                <a:hueOff val="4158277"/>
                <a:satOff val="-19187"/>
                <a:lumOff val="706"/>
                <a:alphaOff val="0"/>
                <a:satMod val="103000"/>
                <a:lumMod val="102000"/>
                <a:tint val="94000"/>
              </a:schemeClr>
            </a:gs>
            <a:gs pos="50000">
              <a:schemeClr val="accent4">
                <a:alpha val="50000"/>
                <a:hueOff val="4158277"/>
                <a:satOff val="-19187"/>
                <a:lumOff val="706"/>
                <a:alphaOff val="0"/>
                <a:satMod val="110000"/>
                <a:lumMod val="100000"/>
                <a:shade val="100000"/>
              </a:schemeClr>
            </a:gs>
            <a:gs pos="100000">
              <a:schemeClr val="accent4">
                <a:alpha val="50000"/>
                <a:hueOff val="4158277"/>
                <a:satOff val="-19187"/>
                <a:lumOff val="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F2BCED6C-93D5-9B4E-A683-5D76008CE4B6}">
      <dsp:nvSpPr>
        <dsp:cNvPr id="0" name=""/>
        <dsp:cNvSpPr/>
      </dsp:nvSpPr>
      <dsp:spPr>
        <a:xfrm>
          <a:off x="2810417" y="1140210"/>
          <a:ext cx="2054169" cy="22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zh-CN" altLang="en-US" sz="2000" kern="1200" dirty="0" smtClean="0"/>
            <a:t>进度安排</a:t>
          </a:r>
          <a:endParaRPr lang="zh-CN" altLang="en-US" sz="2000" kern="1200" dirty="0"/>
        </a:p>
      </dsp:txBody>
      <dsp:txXfrm>
        <a:off x="2810417" y="1140210"/>
        <a:ext cx="2054169" cy="225547"/>
      </dsp:txXfrm>
    </dsp:sp>
    <dsp:sp modelId="{1B9D88AF-90D2-0C47-9074-480C41B5A987}">
      <dsp:nvSpPr>
        <dsp:cNvPr id="0" name=""/>
        <dsp:cNvSpPr/>
      </dsp:nvSpPr>
      <dsp:spPr>
        <a:xfrm>
          <a:off x="2554598" y="1932557"/>
          <a:ext cx="2130530" cy="2131441"/>
        </a:xfrm>
        <a:prstGeom prst="ellipse">
          <a:avLst/>
        </a:prstGeom>
        <a:gradFill rotWithShape="0">
          <a:gsLst>
            <a:gs pos="0">
              <a:schemeClr val="accent4">
                <a:alpha val="50000"/>
                <a:hueOff val="6237415"/>
                <a:satOff val="-28781"/>
                <a:lumOff val="1059"/>
                <a:alphaOff val="0"/>
                <a:satMod val="103000"/>
                <a:lumMod val="102000"/>
                <a:tint val="94000"/>
              </a:schemeClr>
            </a:gs>
            <a:gs pos="50000">
              <a:schemeClr val="accent4">
                <a:alpha val="50000"/>
                <a:hueOff val="6237415"/>
                <a:satOff val="-28781"/>
                <a:lumOff val="1059"/>
                <a:alphaOff val="0"/>
                <a:satMod val="110000"/>
                <a:lumMod val="100000"/>
                <a:shade val="100000"/>
              </a:schemeClr>
            </a:gs>
            <a:gs pos="100000">
              <a:schemeClr val="accent4">
                <a:alpha val="50000"/>
                <a:hueOff val="6237415"/>
                <a:satOff val="-28781"/>
                <a:lumOff val="105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E371FF4B-8F47-EC4C-9BAB-5F0D6718531B}">
      <dsp:nvSpPr>
        <dsp:cNvPr id="0" name=""/>
        <dsp:cNvSpPr/>
      </dsp:nvSpPr>
      <dsp:spPr>
        <a:xfrm>
          <a:off x="2642685" y="2017176"/>
          <a:ext cx="383495" cy="383659"/>
        </a:xfrm>
        <a:prstGeom prst="ellipse">
          <a:avLst/>
        </a:prstGeom>
        <a:gradFill rotWithShape="0">
          <a:gsLst>
            <a:gs pos="0">
              <a:schemeClr val="accent4">
                <a:alpha val="50000"/>
                <a:hueOff val="8316554"/>
                <a:satOff val="-38374"/>
                <a:lumOff val="1412"/>
                <a:alphaOff val="0"/>
                <a:satMod val="103000"/>
                <a:lumMod val="102000"/>
                <a:tint val="94000"/>
              </a:schemeClr>
            </a:gs>
            <a:gs pos="50000">
              <a:schemeClr val="accent4">
                <a:alpha val="50000"/>
                <a:hueOff val="8316554"/>
                <a:satOff val="-38374"/>
                <a:lumOff val="1412"/>
                <a:alphaOff val="0"/>
                <a:satMod val="110000"/>
                <a:lumMod val="100000"/>
                <a:shade val="100000"/>
              </a:schemeClr>
            </a:gs>
            <a:gs pos="100000">
              <a:schemeClr val="accent4">
                <a:alpha val="50000"/>
                <a:hueOff val="8316554"/>
                <a:satOff val="-38374"/>
                <a:lumOff val="141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2BE90C67-B85C-5843-8663-AE8A36BD3501}">
      <dsp:nvSpPr>
        <dsp:cNvPr id="0" name=""/>
        <dsp:cNvSpPr/>
      </dsp:nvSpPr>
      <dsp:spPr>
        <a:xfrm>
          <a:off x="2834432" y="2017176"/>
          <a:ext cx="2051285" cy="38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zh-CN" altLang="en-US" sz="2400" b="1" kern="1200" dirty="0" smtClean="0"/>
            <a:t>实体</a:t>
          </a:r>
          <a:endParaRPr lang="zh-CN" altLang="en-US" sz="2400" b="1" kern="1200" dirty="0"/>
        </a:p>
      </dsp:txBody>
      <dsp:txXfrm>
        <a:off x="2834432" y="2017176"/>
        <a:ext cx="2051285" cy="383659"/>
      </dsp:txXfrm>
    </dsp:sp>
    <dsp:sp modelId="{96A924B1-0C75-B24D-B41C-94C5BD265E02}">
      <dsp:nvSpPr>
        <dsp:cNvPr id="0" name=""/>
        <dsp:cNvSpPr/>
      </dsp:nvSpPr>
      <dsp:spPr>
        <a:xfrm>
          <a:off x="2846145" y="2730380"/>
          <a:ext cx="2054169" cy="22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zh-CN" altLang="en-US" sz="2000" kern="1200" dirty="0" smtClean="0"/>
            <a:t>具体权义</a:t>
          </a:r>
          <a:endParaRPr lang="zh-CN" altLang="en-US" sz="2000" kern="1200" dirty="0"/>
        </a:p>
      </dsp:txBody>
      <dsp:txXfrm>
        <a:off x="2846145" y="2730380"/>
        <a:ext cx="2054169" cy="225327"/>
      </dsp:txXfrm>
    </dsp:sp>
    <dsp:sp modelId="{97C61673-61F3-074A-957B-BA436E1CB333}">
      <dsp:nvSpPr>
        <dsp:cNvPr id="0" name=""/>
        <dsp:cNvSpPr/>
      </dsp:nvSpPr>
      <dsp:spPr>
        <a:xfrm>
          <a:off x="2833429" y="2626163"/>
          <a:ext cx="81203" cy="80886"/>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06810AFC-172A-C247-BF96-9C3BA969A5C0}">
      <dsp:nvSpPr>
        <dsp:cNvPr id="0" name=""/>
        <dsp:cNvSpPr/>
      </dsp:nvSpPr>
      <dsp:spPr>
        <a:xfrm>
          <a:off x="2846145" y="3036595"/>
          <a:ext cx="2054169" cy="22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zh-CN" altLang="en-US" sz="2000" kern="1200" dirty="0" smtClean="0"/>
            <a:t>违反规则</a:t>
          </a:r>
          <a:endParaRPr lang="zh-CN" altLang="en-US" sz="2000" kern="1200" dirty="0"/>
        </a:p>
      </dsp:txBody>
      <dsp:txXfrm>
        <a:off x="2846145" y="3036595"/>
        <a:ext cx="2054169" cy="2253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5ADA3-E839-4B21-9E23-329EA1F6B937}">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a:ea typeface="黑体"/>
              <a:cs typeface="黑体"/>
            </a:rPr>
            <a:t>收费权</a:t>
          </a:r>
          <a:endParaRPr lang="zh-CN" altLang="en-US" sz="3600" b="1" kern="1200" dirty="0">
            <a:latin typeface="黑体"/>
            <a:ea typeface="黑体"/>
            <a:cs typeface="黑体"/>
          </a:endParaRPr>
        </a:p>
      </dsp:txBody>
      <dsp:txXfrm rot="5400000">
        <a:off x="0" y="0"/>
        <a:ext cx="3048000" cy="1524000"/>
      </dsp:txXfrm>
    </dsp:sp>
    <dsp:sp modelId="{7BEBBD85-F04D-4E34-9875-531C3E9AD2D2}">
      <dsp:nvSpPr>
        <dsp:cNvPr id="0" name=""/>
        <dsp:cNvSpPr/>
      </dsp:nvSpPr>
      <dsp:spPr>
        <a:xfrm>
          <a:off x="3048000" y="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a:ea typeface="黑体"/>
              <a:cs typeface="黑体"/>
            </a:rPr>
            <a:t>土地</a:t>
          </a:r>
          <a:endParaRPr lang="zh-CN" altLang="en-US" sz="3600" b="1" kern="1200" dirty="0">
            <a:latin typeface="黑体"/>
            <a:ea typeface="黑体"/>
            <a:cs typeface="黑体"/>
          </a:endParaRPr>
        </a:p>
      </dsp:txBody>
      <dsp:txXfrm>
        <a:off x="3048000" y="0"/>
        <a:ext cx="3048000" cy="1524000"/>
      </dsp:txXfrm>
    </dsp:sp>
    <dsp:sp modelId="{31D52D41-202B-4142-AD52-D0C029D877A3}">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a:ea typeface="黑体"/>
              <a:cs typeface="黑体"/>
            </a:rPr>
            <a:t>物业</a:t>
          </a:r>
          <a:endParaRPr lang="zh-CN" altLang="en-US" sz="3600" b="1" kern="1200" dirty="0">
            <a:latin typeface="黑体"/>
            <a:ea typeface="黑体"/>
            <a:cs typeface="黑体"/>
          </a:endParaRPr>
        </a:p>
      </dsp:txBody>
      <dsp:txXfrm rot="10800000">
        <a:off x="0" y="2539999"/>
        <a:ext cx="3048000" cy="1524000"/>
      </dsp:txXfrm>
    </dsp:sp>
    <dsp:sp modelId="{5CE9C507-1894-4C4F-8875-732E30268261}">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a:ea typeface="黑体"/>
              <a:cs typeface="黑体"/>
            </a:rPr>
            <a:t>广告</a:t>
          </a:r>
          <a:endParaRPr lang="zh-CN" altLang="en-US" sz="3600" b="1" kern="1200" dirty="0">
            <a:latin typeface="黑体"/>
            <a:ea typeface="黑体"/>
            <a:cs typeface="黑体"/>
          </a:endParaRPr>
        </a:p>
      </dsp:txBody>
      <dsp:txXfrm rot="-5400000">
        <a:off x="3048000" y="2539999"/>
        <a:ext cx="3048000" cy="1524000"/>
      </dsp:txXfrm>
    </dsp:sp>
    <dsp:sp modelId="{B894FF13-00F9-41FF-804C-C95335604031}">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C00000"/>
              </a:solidFill>
              <a:latin typeface="黑体"/>
              <a:ea typeface="黑体"/>
              <a:cs typeface="黑体"/>
            </a:rPr>
            <a:t>可配置资源</a:t>
          </a:r>
          <a:endParaRPr lang="zh-CN" altLang="en-US" sz="3200" b="1" kern="1200" dirty="0">
            <a:solidFill>
              <a:srgbClr val="C00000"/>
            </a:solidFill>
            <a:latin typeface="黑体"/>
            <a:ea typeface="黑体"/>
            <a:cs typeface="黑体"/>
          </a:endParaRPr>
        </a:p>
      </dsp:txBody>
      <dsp:txXfrm>
        <a:off x="2183197" y="1573596"/>
        <a:ext cx="1729606" cy="916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5D069-16E5-2143-9D22-1C9E156588BF}">
      <dsp:nvSpPr>
        <dsp:cNvPr id="0" name=""/>
        <dsp:cNvSpPr/>
      </dsp:nvSpPr>
      <dsp:spPr>
        <a:xfrm>
          <a:off x="917143" y="0"/>
          <a:ext cx="1645919" cy="1234439"/>
        </a:xfrm>
        <a:prstGeom prst="up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E101C90-1BC2-0A48-B304-34B094901F7E}">
      <dsp:nvSpPr>
        <dsp:cNvPr id="0" name=""/>
        <dsp:cNvSpPr/>
      </dsp:nvSpPr>
      <dsp:spPr>
        <a:xfrm>
          <a:off x="2612440" y="0"/>
          <a:ext cx="5120640" cy="1234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0" rIns="398272" bIns="398272" numCol="1" spcCol="1270" anchor="ctr" anchorCtr="0">
          <a:noAutofit/>
        </a:bodyPr>
        <a:lstStyle/>
        <a:p>
          <a:pPr lvl="0" algn="l" defTabSz="2489200">
            <a:lnSpc>
              <a:spcPct val="90000"/>
            </a:lnSpc>
            <a:spcBef>
              <a:spcPct val="0"/>
            </a:spcBef>
            <a:spcAft>
              <a:spcPct val="35000"/>
            </a:spcAft>
          </a:pPr>
          <a:r>
            <a:rPr lang="zh-CN" altLang="en-US" sz="5600" kern="1200" dirty="0" smtClean="0"/>
            <a:t>唯有创新</a:t>
          </a:r>
          <a:endParaRPr lang="zh-CN" altLang="en-US" sz="5600" kern="1200" dirty="0"/>
        </a:p>
      </dsp:txBody>
      <dsp:txXfrm>
        <a:off x="2612440" y="0"/>
        <a:ext cx="5120640" cy="1234439"/>
      </dsp:txXfrm>
    </dsp:sp>
    <dsp:sp modelId="{AF3CC6F9-967E-DF4A-AE26-8877943A0E6F}">
      <dsp:nvSpPr>
        <dsp:cNvPr id="0" name=""/>
        <dsp:cNvSpPr/>
      </dsp:nvSpPr>
      <dsp:spPr>
        <a:xfrm>
          <a:off x="1410919" y="1337309"/>
          <a:ext cx="1645919" cy="1234439"/>
        </a:xfrm>
        <a:prstGeom prst="downArrow">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27C4D6-C224-5148-A3DA-84C500C0C69B}">
      <dsp:nvSpPr>
        <dsp:cNvPr id="0" name=""/>
        <dsp:cNvSpPr/>
      </dsp:nvSpPr>
      <dsp:spPr>
        <a:xfrm>
          <a:off x="3106216" y="1337309"/>
          <a:ext cx="5120640" cy="1234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0" rIns="398272" bIns="398272" numCol="1" spcCol="1270" anchor="ctr" anchorCtr="0">
          <a:noAutofit/>
        </a:bodyPr>
        <a:lstStyle/>
        <a:p>
          <a:pPr lvl="0" algn="l" defTabSz="2489200">
            <a:lnSpc>
              <a:spcPct val="90000"/>
            </a:lnSpc>
            <a:spcBef>
              <a:spcPct val="0"/>
            </a:spcBef>
            <a:spcAft>
              <a:spcPct val="35000"/>
            </a:spcAft>
          </a:pPr>
          <a:r>
            <a:rPr lang="zh-CN" altLang="en-US" sz="5600" kern="1200" dirty="0" smtClean="0"/>
            <a:t>   陌路与末路</a:t>
          </a:r>
          <a:endParaRPr lang="zh-CN" altLang="en-US" sz="5600" kern="1200" dirty="0"/>
        </a:p>
      </dsp:txBody>
      <dsp:txXfrm>
        <a:off x="3106216" y="1337309"/>
        <a:ext cx="5120640" cy="12344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9702C-6014-44DE-952B-069AFE19FF85}" type="datetimeFigureOut">
              <a:rPr lang="zh-CN" altLang="en-US" smtClean="0"/>
              <a:t>2016/6/8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55C4E-F257-44EB-8813-7990138FB8DA}" type="slidenum">
              <a:rPr lang="zh-CN" altLang="en-US" smtClean="0"/>
              <a:t>‹#›</a:t>
            </a:fld>
            <a:endParaRPr lang="zh-CN" altLang="en-US"/>
          </a:p>
        </p:txBody>
      </p:sp>
    </p:spTree>
    <p:extLst>
      <p:ext uri="{BB962C8B-B14F-4D97-AF65-F5344CB8AC3E}">
        <p14:creationId xmlns:p14="http://schemas.microsoft.com/office/powerpoint/2010/main" val="193010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55C4E-F257-44EB-8813-7990138FB8DA}" type="slidenum">
              <a:rPr lang="zh-CN" altLang="en-US" smtClean="0"/>
              <a:t>1</a:t>
            </a:fld>
            <a:endParaRPr lang="zh-CN" altLang="en-US"/>
          </a:p>
        </p:txBody>
      </p:sp>
    </p:spTree>
    <p:extLst>
      <p:ext uri="{BB962C8B-B14F-4D97-AF65-F5344CB8AC3E}">
        <p14:creationId xmlns:p14="http://schemas.microsoft.com/office/powerpoint/2010/main" val="39648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55C4E-F257-44EB-8813-7990138FB8DA}" type="slidenum">
              <a:rPr lang="zh-CN" altLang="en-US" smtClean="0"/>
              <a:t>25</a:t>
            </a:fld>
            <a:endParaRPr lang="zh-CN" altLang="en-US"/>
          </a:p>
        </p:txBody>
      </p:sp>
    </p:spTree>
    <p:extLst>
      <p:ext uri="{BB962C8B-B14F-4D97-AF65-F5344CB8AC3E}">
        <p14:creationId xmlns:p14="http://schemas.microsoft.com/office/powerpoint/2010/main" val="95990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26</a:t>
            </a:fld>
            <a:endParaRPr lang="zh-CN" altLang="en-US"/>
          </a:p>
        </p:txBody>
      </p:sp>
    </p:spTree>
    <p:extLst>
      <p:ext uri="{BB962C8B-B14F-4D97-AF65-F5344CB8AC3E}">
        <p14:creationId xmlns:p14="http://schemas.microsoft.com/office/powerpoint/2010/main" val="362033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27</a:t>
            </a:fld>
            <a:endParaRPr lang="zh-CN" altLang="en-US"/>
          </a:p>
        </p:txBody>
      </p:sp>
    </p:spTree>
    <p:extLst>
      <p:ext uri="{BB962C8B-B14F-4D97-AF65-F5344CB8AC3E}">
        <p14:creationId xmlns:p14="http://schemas.microsoft.com/office/powerpoint/2010/main" val="188527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28</a:t>
            </a:fld>
            <a:endParaRPr lang="zh-CN" altLang="en-US"/>
          </a:p>
        </p:txBody>
      </p:sp>
    </p:spTree>
    <p:extLst>
      <p:ext uri="{BB962C8B-B14F-4D97-AF65-F5344CB8AC3E}">
        <p14:creationId xmlns:p14="http://schemas.microsoft.com/office/powerpoint/2010/main" val="222892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40</a:t>
            </a:fld>
            <a:endParaRPr lang="zh-CN" altLang="en-US"/>
          </a:p>
        </p:txBody>
      </p:sp>
    </p:spTree>
    <p:extLst>
      <p:ext uri="{BB962C8B-B14F-4D97-AF65-F5344CB8AC3E}">
        <p14:creationId xmlns:p14="http://schemas.microsoft.com/office/powerpoint/2010/main" val="416211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47</a:t>
            </a:fld>
            <a:endParaRPr lang="zh-CN" altLang="en-US"/>
          </a:p>
        </p:txBody>
      </p:sp>
    </p:spTree>
    <p:extLst>
      <p:ext uri="{BB962C8B-B14F-4D97-AF65-F5344CB8AC3E}">
        <p14:creationId xmlns:p14="http://schemas.microsoft.com/office/powerpoint/2010/main" val="347854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55C4E-F257-44EB-8813-7990138FB8DA}" type="slidenum">
              <a:rPr lang="zh-CN" altLang="en-US" smtClean="0"/>
              <a:t>48</a:t>
            </a:fld>
            <a:endParaRPr lang="zh-CN" altLang="en-US"/>
          </a:p>
        </p:txBody>
      </p:sp>
    </p:spTree>
    <p:extLst>
      <p:ext uri="{BB962C8B-B14F-4D97-AF65-F5344CB8AC3E}">
        <p14:creationId xmlns:p14="http://schemas.microsoft.com/office/powerpoint/2010/main" val="400154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51</a:t>
            </a:fld>
            <a:endParaRPr lang="zh-CN" altLang="en-US"/>
          </a:p>
        </p:txBody>
      </p:sp>
    </p:spTree>
    <p:extLst>
      <p:ext uri="{BB962C8B-B14F-4D97-AF65-F5344CB8AC3E}">
        <p14:creationId xmlns:p14="http://schemas.microsoft.com/office/powerpoint/2010/main" val="176381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53</a:t>
            </a:fld>
            <a:endParaRPr lang="zh-CN" altLang="en-US"/>
          </a:p>
        </p:txBody>
      </p:sp>
    </p:spTree>
    <p:extLst>
      <p:ext uri="{BB962C8B-B14F-4D97-AF65-F5344CB8AC3E}">
        <p14:creationId xmlns:p14="http://schemas.microsoft.com/office/powerpoint/2010/main" val="176381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54</a:t>
            </a:fld>
            <a:endParaRPr lang="zh-CN" altLang="en-US"/>
          </a:p>
        </p:txBody>
      </p:sp>
    </p:spTree>
    <p:extLst>
      <p:ext uri="{BB962C8B-B14F-4D97-AF65-F5344CB8AC3E}">
        <p14:creationId xmlns:p14="http://schemas.microsoft.com/office/powerpoint/2010/main" val="176381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7</a:t>
            </a:fld>
            <a:endParaRPr lang="zh-CN" altLang="en-US"/>
          </a:p>
        </p:txBody>
      </p:sp>
    </p:spTree>
    <p:extLst>
      <p:ext uri="{BB962C8B-B14F-4D97-AF65-F5344CB8AC3E}">
        <p14:creationId xmlns:p14="http://schemas.microsoft.com/office/powerpoint/2010/main" val="2108761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57</a:t>
            </a:fld>
            <a:endParaRPr lang="zh-CN" altLang="en-US"/>
          </a:p>
        </p:txBody>
      </p:sp>
    </p:spTree>
    <p:extLst>
      <p:ext uri="{BB962C8B-B14F-4D97-AF65-F5344CB8AC3E}">
        <p14:creationId xmlns:p14="http://schemas.microsoft.com/office/powerpoint/2010/main" val="176381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55C4E-F257-44EB-8813-7990138FB8DA}" type="slidenum">
              <a:rPr lang="zh-CN" altLang="en-US" smtClean="0"/>
              <a:t>111</a:t>
            </a:fld>
            <a:endParaRPr lang="zh-CN" altLang="en-US"/>
          </a:p>
        </p:txBody>
      </p:sp>
    </p:spTree>
    <p:extLst>
      <p:ext uri="{BB962C8B-B14F-4D97-AF65-F5344CB8AC3E}">
        <p14:creationId xmlns:p14="http://schemas.microsoft.com/office/powerpoint/2010/main" val="268617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8</a:t>
            </a:fld>
            <a:endParaRPr lang="zh-CN" altLang="en-US"/>
          </a:p>
        </p:txBody>
      </p:sp>
    </p:spTree>
    <p:extLst>
      <p:ext uri="{BB962C8B-B14F-4D97-AF65-F5344CB8AC3E}">
        <p14:creationId xmlns:p14="http://schemas.microsoft.com/office/powerpoint/2010/main" val="286382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9</a:t>
            </a:fld>
            <a:endParaRPr lang="zh-CN" altLang="en-US"/>
          </a:p>
        </p:txBody>
      </p:sp>
    </p:spTree>
    <p:extLst>
      <p:ext uri="{BB962C8B-B14F-4D97-AF65-F5344CB8AC3E}">
        <p14:creationId xmlns:p14="http://schemas.microsoft.com/office/powerpoint/2010/main" val="176381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11</a:t>
            </a:fld>
            <a:endParaRPr lang="zh-CN" altLang="en-US"/>
          </a:p>
        </p:txBody>
      </p:sp>
    </p:spTree>
    <p:extLst>
      <p:ext uri="{BB962C8B-B14F-4D97-AF65-F5344CB8AC3E}">
        <p14:creationId xmlns:p14="http://schemas.microsoft.com/office/powerpoint/2010/main" val="338086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16</a:t>
            </a:fld>
            <a:endParaRPr lang="zh-CN" altLang="en-US"/>
          </a:p>
        </p:txBody>
      </p:sp>
    </p:spTree>
    <p:extLst>
      <p:ext uri="{BB962C8B-B14F-4D97-AF65-F5344CB8AC3E}">
        <p14:creationId xmlns:p14="http://schemas.microsoft.com/office/powerpoint/2010/main" val="282448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17</a:t>
            </a:fld>
            <a:endParaRPr lang="zh-CN" altLang="en-US"/>
          </a:p>
        </p:txBody>
      </p:sp>
    </p:spTree>
    <p:extLst>
      <p:ext uri="{BB962C8B-B14F-4D97-AF65-F5344CB8AC3E}">
        <p14:creationId xmlns:p14="http://schemas.microsoft.com/office/powerpoint/2010/main" val="17699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20</a:t>
            </a:fld>
            <a:endParaRPr lang="zh-CN" altLang="en-US"/>
          </a:p>
        </p:txBody>
      </p:sp>
    </p:spTree>
    <p:extLst>
      <p:ext uri="{BB962C8B-B14F-4D97-AF65-F5344CB8AC3E}">
        <p14:creationId xmlns:p14="http://schemas.microsoft.com/office/powerpoint/2010/main" val="33414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055C4E-F257-44EB-8813-7990138FB8DA}" type="slidenum">
              <a:rPr lang="zh-CN" altLang="en-US" smtClean="0"/>
              <a:t>21</a:t>
            </a:fld>
            <a:endParaRPr lang="zh-CN" altLang="en-US"/>
          </a:p>
        </p:txBody>
      </p:sp>
    </p:spTree>
    <p:extLst>
      <p:ext uri="{BB962C8B-B14F-4D97-AF65-F5344CB8AC3E}">
        <p14:creationId xmlns:p14="http://schemas.microsoft.com/office/powerpoint/2010/main" val="356834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E2519EC-80F0-4E1A-88C1-7DC5668039B4}" type="datetime1">
              <a:rPr lang="zh-CN" altLang="en-US" smtClean="0"/>
              <a:t>2016/6/8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232656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CDBDB20-12C4-44BB-B6A0-9608D9A16B7F}" type="datetime1">
              <a:rPr lang="zh-CN" altLang="en-US" smtClean="0"/>
              <a:t>2016/6/8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236677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A31D3E2-DAB1-4BBC-BE74-12DA47863B3B}" type="datetime1">
              <a:rPr lang="zh-CN" altLang="en-US" smtClean="0"/>
              <a:t>2016/6/8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61130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B4640ED5-C212-4E27-85CF-2864FA784755}" type="datetime1">
              <a:rPr lang="zh-CN" altLang="en-US"/>
              <a:pPr>
                <a:defRPr/>
              </a:pPr>
              <a:t>2016/6/8</a:t>
            </a:fld>
            <a:endParaRPr lang="zh-CN" altLang="en-US" sz="135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4A003129-D76E-4411-82D4-4D6AC1BBC545}" type="slidenum">
              <a:rPr lang="zh-CN" altLang="en-US"/>
              <a:pPr>
                <a:defRPr/>
              </a:pPr>
              <a:t>‹#›</a:t>
            </a:fld>
            <a:endParaRPr lang="zh-CN" altLang="en-US" sz="1350">
              <a:solidFill>
                <a:srgbClr val="000000"/>
              </a:solidFill>
            </a:endParaRPr>
          </a:p>
        </p:txBody>
      </p:sp>
    </p:spTree>
    <p:extLst>
      <p:ext uri="{BB962C8B-B14F-4D97-AF65-F5344CB8AC3E}">
        <p14:creationId xmlns:p14="http://schemas.microsoft.com/office/powerpoint/2010/main" val="208958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89A3ED6-EA30-444F-81A6-8EE6A30D7817}" type="datetime1">
              <a:rPr lang="zh-CN" altLang="en-US" smtClean="0"/>
              <a:t>2016/6/8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52927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F1E184-927A-4D41-B8F2-69FC65CA870F}" type="datetime1">
              <a:rPr lang="zh-CN" altLang="en-US" smtClean="0"/>
              <a:t>2016/6/8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161376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3B04B6A-6F2E-4F29-9997-5D30168FF116}" type="datetime1">
              <a:rPr lang="zh-CN" altLang="en-US" smtClean="0"/>
              <a:t>2016/6/8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224589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CB4745A-270C-4552-989A-0D08F3B6DE58}" type="datetime1">
              <a:rPr lang="zh-CN" altLang="en-US" smtClean="0"/>
              <a:t>2016/6/8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33738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B8DE48A-7400-476A-ACDF-036AF6C18C9A}" type="datetime1">
              <a:rPr lang="zh-CN" altLang="en-US" smtClean="0"/>
              <a:t>2016/6/8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69969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B83B8-1A47-4010-B988-A980CBD9F7E4}" type="datetime1">
              <a:rPr lang="zh-CN" altLang="en-US" smtClean="0"/>
              <a:t>2016/6/8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59356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E21D456-6593-4A7F-80B6-186ECC629EFF}" type="datetime1">
              <a:rPr lang="zh-CN" altLang="en-US" smtClean="0"/>
              <a:t>2016/6/8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344384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B85E9A3-D966-40BD-BA32-37B3ED891A7D}" type="datetime1">
              <a:rPr lang="zh-CN" altLang="en-US" smtClean="0"/>
              <a:t>2016/6/8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651E6F-E2DB-48ED-B6B4-C55209E72336}" type="slidenum">
              <a:rPr lang="zh-CN" altLang="en-US" smtClean="0"/>
              <a:t>‹#›</a:t>
            </a:fld>
            <a:endParaRPr lang="zh-CN" altLang="en-US"/>
          </a:p>
        </p:txBody>
      </p:sp>
    </p:spTree>
    <p:extLst>
      <p:ext uri="{BB962C8B-B14F-4D97-AF65-F5344CB8AC3E}">
        <p14:creationId xmlns:p14="http://schemas.microsoft.com/office/powerpoint/2010/main" val="50397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87944-2644-4F9A-980D-9AC2A3B3CC8C}" type="datetime1">
              <a:rPr lang="zh-CN" altLang="en-US" smtClean="0"/>
              <a:t>2016/6/8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51E6F-E2DB-48ED-B6B4-C55209E72336}" type="slidenum">
              <a:rPr lang="zh-CN" altLang="en-US" smtClean="0"/>
              <a:t>‹#›</a:t>
            </a:fld>
            <a:endParaRPr lang="zh-CN" altLang="en-US"/>
          </a:p>
        </p:txBody>
      </p:sp>
      <p:pic>
        <p:nvPicPr>
          <p:cNvPr id="7" name="图片 6"/>
          <p:cNvPicPr>
            <a:picLocks noChangeAspect="1"/>
          </p:cNvPicPr>
          <p:nvPr userDrawn="1"/>
        </p:nvPicPr>
        <p:blipFill>
          <a:blip r:embed="rId14"/>
          <a:stretch>
            <a:fillRect/>
          </a:stretch>
        </p:blipFill>
        <p:spPr>
          <a:xfrm>
            <a:off x="0" y="1"/>
            <a:ext cx="9144000" cy="6858000"/>
          </a:xfrm>
          <a:prstGeom prst="rect">
            <a:avLst/>
          </a:prstGeom>
        </p:spPr>
      </p:pic>
    </p:spTree>
    <p:extLst>
      <p:ext uri="{BB962C8B-B14F-4D97-AF65-F5344CB8AC3E}">
        <p14:creationId xmlns:p14="http://schemas.microsoft.com/office/powerpoint/2010/main" val="19961098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2.xml.rels><?xml version="1.0" encoding="UTF-8" standalone="yes"?>
<Relationships xmlns="http://schemas.openxmlformats.org/package/2006/relationships"><Relationship Id="rId2" Type="http://schemas.openxmlformats.org/officeDocument/2006/relationships/hyperlink" Target="mailto:tanjinghuilaw@163.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anjinghuilaw@163.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625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293707" y="1475446"/>
            <a:ext cx="2556584" cy="2556584"/>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3491878" y="1806526"/>
            <a:ext cx="2556584" cy="2556584"/>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84605" y="1875496"/>
            <a:ext cx="2556584" cy="2556584"/>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869101" y="1820570"/>
            <a:ext cx="7802136" cy="1234953"/>
          </a:xfrm>
          <a:prstGeom prst="rect">
            <a:avLst/>
          </a:prstGeom>
          <a:noFill/>
        </p:spPr>
        <p:txBody>
          <a:bodyPr wrap="none" rtlCol="0">
            <a:spAutoFit/>
          </a:bodyPr>
          <a:lstStyle/>
          <a:p>
            <a:pPr algn="ctr">
              <a:lnSpc>
                <a:spcPct val="150000"/>
              </a:lnSpc>
            </a:pPr>
            <a:r>
              <a:rPr lang="zh-CN" altLang="en-US" sz="4950" dirty="0" smtClean="0">
                <a:latin typeface="黑体" panose="02010609060101010101" pitchFamily="49" charset="-122"/>
                <a:ea typeface="黑体" panose="02010609060101010101" pitchFamily="49" charset="-122"/>
              </a:rPr>
              <a:t>地下综合管廊相关法律问题</a:t>
            </a:r>
            <a:endParaRPr lang="en-US" altLang="zh-CN" sz="4950" dirty="0">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endParaRPr lang="zh-CN" altLang="en-US" dirty="0"/>
          </a:p>
        </p:txBody>
      </p:sp>
      <p:sp>
        <p:nvSpPr>
          <p:cNvPr id="12" name="Text Box 6"/>
          <p:cNvSpPr>
            <a:spLocks noChangeArrowheads="1"/>
          </p:cNvSpPr>
          <p:nvPr/>
        </p:nvSpPr>
        <p:spPr bwMode="auto">
          <a:xfrm>
            <a:off x="2774831" y="4299466"/>
            <a:ext cx="3273028" cy="1145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hangingPunct="1">
              <a:lnSpc>
                <a:spcPct val="110000"/>
              </a:lnSpc>
              <a:spcBef>
                <a:spcPct val="50000"/>
              </a:spcBef>
              <a:buFont typeface="Arial" panose="020B0604020202020204" pitchFamily="34" charset="0"/>
              <a:buNone/>
            </a:pPr>
            <a:r>
              <a:rPr lang="zh-CN" altLang="en-US" sz="3200" dirty="0">
                <a:latin typeface="黑体" panose="02010609060101010101" pitchFamily="49" charset="-122"/>
                <a:ea typeface="黑体" panose="02010609060101010101" pitchFamily="49" charset="-122"/>
                <a:sym typeface="隶书" panose="02010509060101010101" pitchFamily="49" charset="-122"/>
              </a:rPr>
              <a:t>谭敬慧</a:t>
            </a:r>
            <a:endParaRPr lang="en-US" altLang="zh-CN" sz="3200" dirty="0">
              <a:latin typeface="黑体" panose="02010609060101010101" pitchFamily="49" charset="-122"/>
              <a:ea typeface="黑体" panose="02010609060101010101" pitchFamily="49" charset="-122"/>
              <a:sym typeface="隶书" panose="02010509060101010101" pitchFamily="49" charset="-122"/>
            </a:endParaRPr>
          </a:p>
          <a:p>
            <a:pPr algn="ctr" eaLnBrk="1" hangingPunct="1">
              <a:lnSpc>
                <a:spcPct val="110000"/>
              </a:lnSpc>
              <a:spcBef>
                <a:spcPct val="50000"/>
              </a:spcBef>
              <a:buFont typeface="Arial" panose="020B0604020202020204" pitchFamily="34" charset="0"/>
              <a:buNone/>
            </a:pPr>
            <a:r>
              <a:rPr lang="zh-CN" altLang="en-US" sz="2100" dirty="0" smtClean="0">
                <a:latin typeface="黑体" panose="02010609060101010101" pitchFamily="49" charset="-122"/>
                <a:ea typeface="黑体" panose="02010609060101010101" pitchFamily="49" charset="-122"/>
                <a:sym typeface="隶书" panose="02010509060101010101" pitchFamily="49" charset="-122"/>
              </a:rPr>
              <a:t>2</a:t>
            </a:r>
            <a:r>
              <a:rPr lang="en-US" altLang="zh-CN" sz="2100" dirty="0" smtClean="0">
                <a:latin typeface="黑体" panose="02010609060101010101" pitchFamily="49" charset="-122"/>
                <a:ea typeface="黑体" panose="02010609060101010101" pitchFamily="49" charset="-122"/>
                <a:sym typeface="隶书" panose="02010509060101010101" pitchFamily="49" charset="-122"/>
              </a:rPr>
              <a:t>016</a:t>
            </a:r>
            <a:r>
              <a:rPr lang="zh-CN" altLang="en-US" sz="2100" dirty="0" smtClean="0">
                <a:latin typeface="黑体" panose="02010609060101010101" pitchFamily="49" charset="-122"/>
                <a:ea typeface="黑体" panose="02010609060101010101" pitchFamily="49" charset="-122"/>
                <a:sym typeface="隶书" panose="02010509060101010101" pitchFamily="49" charset="-122"/>
              </a:rPr>
              <a:t>年</a:t>
            </a:r>
            <a:r>
              <a:rPr lang="en-US" altLang="zh-CN" sz="2100" dirty="0" smtClean="0">
                <a:latin typeface="黑体" panose="02010609060101010101" pitchFamily="49" charset="-122"/>
                <a:ea typeface="黑体" panose="02010609060101010101" pitchFamily="49" charset="-122"/>
                <a:sym typeface="隶书" panose="02010509060101010101" pitchFamily="49" charset="-122"/>
              </a:rPr>
              <a:t>6</a:t>
            </a:r>
            <a:r>
              <a:rPr lang="zh-CN" altLang="en-US" sz="2100" dirty="0" smtClean="0">
                <a:latin typeface="黑体" panose="02010609060101010101" pitchFamily="49" charset="-122"/>
                <a:ea typeface="黑体" panose="02010609060101010101" pitchFamily="49" charset="-122"/>
                <a:sym typeface="隶书" panose="02010509060101010101" pitchFamily="49" charset="-122"/>
              </a:rPr>
              <a:t>月</a:t>
            </a:r>
            <a:endParaRPr lang="en-US" altLang="zh-CN" sz="2100" dirty="0">
              <a:latin typeface="黑体" panose="02010609060101010101" pitchFamily="49" charset="-122"/>
              <a:ea typeface="黑体" panose="02010609060101010101" pitchFamily="49" charset="-122"/>
              <a:sym typeface="隶书" panose="02010509060101010101" pitchFamily="49" charset="-122"/>
            </a:endParaRPr>
          </a:p>
        </p:txBody>
      </p:sp>
    </p:spTree>
    <p:extLst>
      <p:ext uri="{BB962C8B-B14F-4D97-AF65-F5344CB8AC3E}">
        <p14:creationId xmlns:p14="http://schemas.microsoft.com/office/powerpoint/2010/main" val="4133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0-#ppt_w/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flipH="1">
            <a:off x="0" y="382905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圆角矩形 36"/>
          <p:cNvSpPr/>
          <p:nvPr/>
        </p:nvSpPr>
        <p:spPr>
          <a:xfrm>
            <a:off x="343487" y="732554"/>
            <a:ext cx="8443326" cy="598892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任意多边形 7"/>
          <p:cNvSpPr/>
          <p:nvPr/>
        </p:nvSpPr>
        <p:spPr>
          <a:xfrm>
            <a:off x="0" y="417159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99886"/>
            <a:ext cx="822751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地下综合管廊建设范围</a:t>
            </a:r>
            <a:endParaRPr lang="zh-CN" altLang="en-US" b="1" dirty="0">
              <a:solidFill>
                <a:srgbClr val="FF0000"/>
              </a:solidFill>
              <a:latin typeface="造字工房悦黑体验版纤细体" pitchFamily="50" charset="-122"/>
              <a:ea typeface="造字工房悦黑体验版纤细体" pitchFamily="50" charset="-122"/>
            </a:endParaRPr>
          </a:p>
        </p:txBody>
      </p:sp>
      <p:sp>
        <p:nvSpPr>
          <p:cNvPr id="4" name="灯片编号占位符 3"/>
          <p:cNvSpPr>
            <a:spLocks noGrp="1"/>
          </p:cNvSpPr>
          <p:nvPr>
            <p:ph type="sldNum" sz="quarter" idx="12"/>
          </p:nvPr>
        </p:nvSpPr>
        <p:spPr/>
        <p:txBody>
          <a:bodyPr/>
          <a:lstStyle/>
          <a:p>
            <a:fld id="{91651E6F-E2DB-48ED-B6B4-C55209E72336}" type="slidenum">
              <a:rPr lang="zh-CN" altLang="en-US" smtClean="0"/>
              <a:t>10</a:t>
            </a:fld>
            <a:endParaRPr lang="zh-CN" altLang="en-US"/>
          </a:p>
        </p:txBody>
      </p:sp>
      <p:sp>
        <p:nvSpPr>
          <p:cNvPr id="2" name="文本框 1"/>
          <p:cNvSpPr txBox="1"/>
          <p:nvPr/>
        </p:nvSpPr>
        <p:spPr>
          <a:xfrm>
            <a:off x="628649" y="2336605"/>
            <a:ext cx="7927606" cy="4062651"/>
          </a:xfrm>
          <a:prstGeom prst="rect">
            <a:avLst/>
          </a:prstGeom>
          <a:noFill/>
        </p:spPr>
        <p:txBody>
          <a:bodyPr wrap="square" rtlCol="0">
            <a:spAutoFit/>
          </a:bodyPr>
          <a:lstStyle/>
          <a:p>
            <a:r>
              <a:rPr lang="zh-CN" altLang="en-US" sz="2400" dirty="0" smtClean="0">
                <a:latin typeface="+mn-ea"/>
              </a:rPr>
              <a:t>（</a:t>
            </a:r>
            <a:r>
              <a:rPr lang="zh-CN" altLang="en-US" sz="2400" dirty="0">
                <a:latin typeface="+mn-ea"/>
              </a:rPr>
              <a:t>六）划定建设</a:t>
            </a:r>
            <a:r>
              <a:rPr lang="zh-CN" altLang="en-US" sz="2400" dirty="0" smtClean="0">
                <a:latin typeface="+mn-ea"/>
              </a:rPr>
              <a:t>区域。</a:t>
            </a:r>
            <a:r>
              <a:rPr lang="zh-CN" altLang="en-US" sz="2400" b="1" u="sng" dirty="0" smtClean="0">
                <a:solidFill>
                  <a:srgbClr val="FF0000"/>
                </a:solidFill>
                <a:latin typeface="+mn-ea"/>
              </a:rPr>
              <a:t>从</a:t>
            </a:r>
            <a:r>
              <a:rPr lang="en-US" altLang="zh-CN" sz="2400" b="1" u="sng" dirty="0">
                <a:solidFill>
                  <a:srgbClr val="FF0000"/>
                </a:solidFill>
                <a:latin typeface="+mn-ea"/>
              </a:rPr>
              <a:t>2015</a:t>
            </a:r>
            <a:r>
              <a:rPr lang="zh-CN" altLang="en-US" sz="2400" b="1" u="sng" dirty="0">
                <a:solidFill>
                  <a:srgbClr val="FF0000"/>
                </a:solidFill>
                <a:latin typeface="+mn-ea"/>
              </a:rPr>
              <a:t>年起，城市新区、各类园区、成片开发区域的新建道路要根据功能需求，同步建设地下综合管廊</a:t>
            </a:r>
            <a:r>
              <a:rPr lang="zh-CN" altLang="en-US" sz="2400" dirty="0">
                <a:latin typeface="+mn-ea"/>
              </a:rPr>
              <a:t>；老城区要结合旧城更新、道路改造、河道治理、地下空间开发等，因地制宜、统筹安排地下综合管廊建设。在交通流量较大、地下管线密集的城市道路、轨道交通、地下综合体等地段，城市高强度开发区、重要公共空间、主要道路交叉口、道路与铁路或河流的交叉处，以及道路宽度难以单独敷设多种管线的路段，</a:t>
            </a:r>
            <a:r>
              <a:rPr lang="zh-CN" altLang="en-US" sz="2400" b="1" u="sng" dirty="0">
                <a:solidFill>
                  <a:srgbClr val="FF0000"/>
                </a:solidFill>
                <a:latin typeface="+mn-ea"/>
              </a:rPr>
              <a:t>要优先建设地下综合管廊</a:t>
            </a:r>
            <a:r>
              <a:rPr lang="zh-CN" altLang="en-US" sz="2400" dirty="0">
                <a:latin typeface="+mn-ea"/>
              </a:rPr>
              <a:t>。加快既有地面城市电网、通信网络等架空线入地工程。</a:t>
            </a:r>
          </a:p>
          <a:p>
            <a:endParaRPr lang="zh-CN" altLang="en-US" dirty="0"/>
          </a:p>
        </p:txBody>
      </p:sp>
      <p:sp>
        <p:nvSpPr>
          <p:cNvPr id="22" name="矩形 21"/>
          <p:cNvSpPr/>
          <p:nvPr/>
        </p:nvSpPr>
        <p:spPr>
          <a:xfrm>
            <a:off x="587744" y="908178"/>
            <a:ext cx="7968511" cy="1084872"/>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mj-ea"/>
                <a:ea typeface="+mj-ea"/>
              </a:rPr>
              <a:t>国务院办公厅关于推进城市</a:t>
            </a:r>
            <a:r>
              <a:rPr lang="zh-CN" altLang="en-US" sz="2400" b="1" dirty="0" smtClean="0">
                <a:solidFill>
                  <a:schemeClr val="tx1"/>
                </a:solidFill>
                <a:latin typeface="+mj-ea"/>
                <a:ea typeface="+mj-ea"/>
              </a:rPr>
              <a:t>地下综合</a:t>
            </a:r>
            <a:r>
              <a:rPr lang="zh-CN" altLang="en-US" sz="2400" b="1" dirty="0">
                <a:solidFill>
                  <a:schemeClr val="tx1"/>
                </a:solidFill>
                <a:latin typeface="+mj-ea"/>
                <a:ea typeface="+mj-ea"/>
              </a:rPr>
              <a:t>管廊建设的指导意见</a:t>
            </a:r>
            <a:br>
              <a:rPr lang="zh-CN" altLang="en-US" sz="2400" b="1" dirty="0">
                <a:solidFill>
                  <a:schemeClr val="tx1"/>
                </a:solidFill>
                <a:latin typeface="+mj-ea"/>
                <a:ea typeface="+mj-ea"/>
              </a:rPr>
            </a:br>
            <a:r>
              <a:rPr lang="en-US" altLang="zh-CN" sz="2400" b="1" dirty="0" smtClean="0">
                <a:solidFill>
                  <a:schemeClr val="tx1"/>
                </a:solidFill>
                <a:latin typeface="+mj-ea"/>
                <a:ea typeface="+mj-ea"/>
              </a:rPr>
              <a:t>【</a:t>
            </a:r>
            <a:r>
              <a:rPr lang="zh-CN" altLang="en-US" sz="2400" b="1" dirty="0" smtClean="0">
                <a:solidFill>
                  <a:schemeClr val="tx1"/>
                </a:solidFill>
                <a:latin typeface="+mj-ea"/>
                <a:ea typeface="+mj-ea"/>
              </a:rPr>
              <a:t>国办</a:t>
            </a:r>
            <a:r>
              <a:rPr lang="zh-CN" altLang="en-US" sz="2400" b="1" dirty="0">
                <a:solidFill>
                  <a:schemeClr val="tx1"/>
                </a:solidFill>
                <a:latin typeface="+mj-ea"/>
                <a:ea typeface="+mj-ea"/>
              </a:rPr>
              <a:t>发</a:t>
            </a:r>
            <a:r>
              <a:rPr lang="en-US" altLang="zh-CN" sz="2400" b="1" dirty="0">
                <a:solidFill>
                  <a:schemeClr val="tx1"/>
                </a:solidFill>
                <a:latin typeface="+mj-ea"/>
                <a:ea typeface="+mj-ea"/>
              </a:rPr>
              <a:t>〔2015〕61</a:t>
            </a:r>
            <a:r>
              <a:rPr lang="zh-CN" altLang="en-US" sz="2400" b="1" dirty="0" smtClean="0">
                <a:solidFill>
                  <a:schemeClr val="tx1"/>
                </a:solidFill>
                <a:latin typeface="+mj-ea"/>
                <a:ea typeface="+mj-ea"/>
              </a:rPr>
              <a:t>号</a:t>
            </a:r>
            <a:r>
              <a:rPr lang="en-US" altLang="zh-CN" sz="2400" b="1" dirty="0" smtClean="0">
                <a:solidFill>
                  <a:schemeClr val="tx1"/>
                </a:solidFill>
                <a:latin typeface="+mj-ea"/>
                <a:ea typeface="+mj-ea"/>
              </a:rPr>
              <a:t>】</a:t>
            </a:r>
            <a:r>
              <a:rPr lang="zh-CN" altLang="en-US" sz="2400" b="1" dirty="0" smtClean="0">
                <a:solidFill>
                  <a:schemeClr val="tx1"/>
                </a:solidFill>
                <a:latin typeface="+mj-ea"/>
                <a:ea typeface="+mj-ea"/>
              </a:rPr>
              <a:t>（</a:t>
            </a:r>
            <a:r>
              <a:rPr lang="en-US" altLang="zh-CN" sz="2400" b="1" dirty="0" smtClean="0">
                <a:solidFill>
                  <a:schemeClr val="tx1"/>
                </a:solidFill>
                <a:latin typeface="+mj-ea"/>
                <a:ea typeface="+mj-ea"/>
              </a:rPr>
              <a:t>2015</a:t>
            </a:r>
            <a:r>
              <a:rPr lang="zh-CN" altLang="en-US" sz="2400" b="1" dirty="0" smtClean="0">
                <a:solidFill>
                  <a:schemeClr val="tx1"/>
                </a:solidFill>
                <a:latin typeface="+mj-ea"/>
                <a:ea typeface="+mj-ea"/>
              </a:rPr>
              <a:t>年</a:t>
            </a:r>
            <a:r>
              <a:rPr lang="en-US" altLang="zh-CN" sz="2400" b="1" dirty="0" smtClean="0">
                <a:solidFill>
                  <a:schemeClr val="tx1"/>
                </a:solidFill>
                <a:latin typeface="+mj-ea"/>
                <a:ea typeface="+mj-ea"/>
              </a:rPr>
              <a:t>8</a:t>
            </a:r>
            <a:r>
              <a:rPr lang="zh-CN" altLang="en-US" sz="2400" b="1" dirty="0" smtClean="0">
                <a:solidFill>
                  <a:schemeClr val="tx1"/>
                </a:solidFill>
                <a:latin typeface="+mj-ea"/>
                <a:ea typeface="+mj-ea"/>
              </a:rPr>
              <a:t>月</a:t>
            </a:r>
            <a:r>
              <a:rPr lang="en-US" altLang="zh-CN" sz="2400" b="1" dirty="0" smtClean="0">
                <a:solidFill>
                  <a:schemeClr val="tx1"/>
                </a:solidFill>
                <a:latin typeface="+mj-ea"/>
                <a:ea typeface="+mj-ea"/>
              </a:rPr>
              <a:t>10</a:t>
            </a:r>
            <a:r>
              <a:rPr lang="zh-CN" altLang="en-US" sz="2400" b="1" dirty="0" smtClean="0">
                <a:solidFill>
                  <a:schemeClr val="tx1"/>
                </a:solidFill>
                <a:latin typeface="+mj-ea"/>
                <a:ea typeface="+mj-ea"/>
              </a:rPr>
              <a:t>日）</a:t>
            </a:r>
            <a:endParaRPr lang="zh-CN" altLang="en-US" sz="2400" b="1" dirty="0">
              <a:solidFill>
                <a:schemeClr val="tx1"/>
              </a:solidFill>
              <a:latin typeface="+mj-ea"/>
              <a:ea typeface="+mj-ea"/>
            </a:endParaRPr>
          </a:p>
        </p:txBody>
      </p:sp>
    </p:spTree>
    <p:extLst>
      <p:ext uri="{BB962C8B-B14F-4D97-AF65-F5344CB8AC3E}">
        <p14:creationId xmlns:p14="http://schemas.microsoft.com/office/powerpoint/2010/main" val="30109714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574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009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72915"/>
            <a:ext cx="8443326" cy="522486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429000"/>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smtClean="0">
                <a:latin typeface="造字工房悦黑体验版纤细体" pitchFamily="50" charset="-122"/>
                <a:ea typeface="造字工房悦黑体验版纤细体" pitchFamily="50" charset="-122"/>
              </a:rPr>
              <a:t>——</a:t>
            </a:r>
            <a:r>
              <a:rPr lang="zh-CN" altLang="en-US" sz="3200" b="1" dirty="0" smtClean="0">
                <a:solidFill>
                  <a:srgbClr val="FF0000"/>
                </a:solidFill>
                <a:latin typeface="+mn-ea"/>
              </a:rPr>
              <a:t>不可抗力条款</a:t>
            </a:r>
            <a:endParaRPr lang="en-US" altLang="zh-CN" sz="3200" b="1" dirty="0">
              <a:solidFill>
                <a:srgbClr val="FF0000"/>
              </a:solidFill>
              <a:latin typeface="+mn-ea"/>
            </a:endParaRPr>
          </a:p>
        </p:txBody>
      </p:sp>
      <p:sp>
        <p:nvSpPr>
          <p:cNvPr id="22" name="文本框 21"/>
          <p:cNvSpPr txBox="1"/>
          <p:nvPr/>
        </p:nvSpPr>
        <p:spPr>
          <a:xfrm>
            <a:off x="753340" y="1649223"/>
            <a:ext cx="7762010" cy="4632037"/>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a:t>
            </a:r>
            <a:r>
              <a:rPr lang="zh-CN" altLang="en-US" sz="2400" b="1" dirty="0" smtClean="0">
                <a:latin typeface="+mn-ea"/>
              </a:rPr>
              <a:t>不可抗力条款</a:t>
            </a:r>
            <a:r>
              <a:rPr lang="zh-CN" altLang="en-US" sz="2400" b="1" dirty="0">
                <a:latin typeface="+mn-ea"/>
              </a:rPr>
              <a:t>：</a:t>
            </a:r>
            <a:endParaRPr lang="en-US" altLang="zh-CN" sz="2400" b="1" dirty="0">
              <a:latin typeface="+mn-ea"/>
            </a:endParaRPr>
          </a:p>
          <a:p>
            <a:pPr indent="342900" algn="just"/>
            <a:r>
              <a:rPr lang="en-US" altLang="zh-CN" sz="2400" b="1" dirty="0">
                <a:latin typeface="+mn-ea"/>
              </a:rPr>
              <a:t>【</a:t>
            </a:r>
            <a:r>
              <a:rPr lang="zh-CN" altLang="en-US" sz="2400" b="1" dirty="0">
                <a:latin typeface="+mn-ea"/>
              </a:rPr>
              <a:t>原条款</a:t>
            </a:r>
            <a:r>
              <a:rPr lang="en-US" altLang="zh-CN" sz="2400" b="1" dirty="0">
                <a:latin typeface="+mn-ea"/>
              </a:rPr>
              <a:t>】</a:t>
            </a:r>
          </a:p>
          <a:p>
            <a:pPr indent="342900" algn="just"/>
            <a:r>
              <a:rPr lang="zh-CN" altLang="en-US" sz="2400" dirty="0">
                <a:latin typeface="+mn-ea"/>
              </a:rPr>
              <a:t>“（</a:t>
            </a:r>
            <a:r>
              <a:rPr lang="en-US" altLang="zh-CN" sz="2400" dirty="0">
                <a:latin typeface="+mn-ea"/>
              </a:rPr>
              <a:t>2</a:t>
            </a:r>
            <a:r>
              <a:rPr lang="zh-CN" altLang="en-US" sz="2400" dirty="0">
                <a:latin typeface="+mn-ea"/>
              </a:rPr>
              <a:t>）</a:t>
            </a:r>
            <a:r>
              <a:rPr lang="zh-CN" altLang="en-US" sz="2400" b="1" u="sng" dirty="0">
                <a:solidFill>
                  <a:srgbClr val="7030A0"/>
                </a:solidFill>
                <a:latin typeface="+mn-ea"/>
              </a:rPr>
              <a:t>不可抗力期间</a:t>
            </a:r>
            <a:r>
              <a:rPr lang="zh-CN" altLang="en-US" sz="2400" dirty="0">
                <a:latin typeface="+mn-ea"/>
              </a:rPr>
              <a:t>的管廊可用性服务费 </a:t>
            </a:r>
          </a:p>
          <a:p>
            <a:pPr indent="342900" algn="just"/>
            <a:r>
              <a:rPr lang="en-US" altLang="zh-CN" sz="2400" dirty="0" smtClean="0">
                <a:latin typeface="+mn-ea"/>
              </a:rPr>
              <a:t> A</a:t>
            </a:r>
            <a:r>
              <a:rPr lang="en-US" altLang="zh-CN" sz="2400" dirty="0">
                <a:latin typeface="+mn-ea"/>
              </a:rPr>
              <a:t>.</a:t>
            </a:r>
            <a:r>
              <a:rPr lang="zh-CN" altLang="en-US" sz="2400" dirty="0">
                <a:latin typeface="+mn-ea"/>
              </a:rPr>
              <a:t>若发生不可抗力事件致使乙方无法提供综合管廊使用服务，则甲方应在乙方</a:t>
            </a:r>
            <a:r>
              <a:rPr lang="zh-CN" altLang="en-US" sz="2400" dirty="0" smtClean="0">
                <a:latin typeface="+mn-ea"/>
              </a:rPr>
              <a:t>运营</a:t>
            </a:r>
            <a:r>
              <a:rPr lang="zh-CN" altLang="en-US" sz="2400" dirty="0">
                <a:latin typeface="+mn-ea"/>
              </a:rPr>
              <a:t>受到不可抗力影响的限度内免除乙方的违约金。 </a:t>
            </a:r>
          </a:p>
          <a:p>
            <a:pPr indent="342900" algn="just"/>
            <a:r>
              <a:rPr lang="en-US" altLang="zh-CN" sz="2400" dirty="0" smtClean="0">
                <a:latin typeface="+mn-ea"/>
              </a:rPr>
              <a:t> </a:t>
            </a:r>
            <a:r>
              <a:rPr lang="en-US" altLang="zh-CN" sz="2400" b="1" u="sng" dirty="0" smtClean="0">
                <a:solidFill>
                  <a:srgbClr val="7030A0"/>
                </a:solidFill>
                <a:latin typeface="+mn-ea"/>
              </a:rPr>
              <a:t>B</a:t>
            </a:r>
            <a:r>
              <a:rPr lang="en-US" altLang="zh-CN" sz="2400" b="1" u="sng" dirty="0">
                <a:solidFill>
                  <a:srgbClr val="7030A0"/>
                </a:solidFill>
                <a:latin typeface="+mn-ea"/>
              </a:rPr>
              <a:t>.</a:t>
            </a:r>
            <a:r>
              <a:rPr lang="zh-CN" altLang="en-US" sz="2400" b="1" u="sng" dirty="0">
                <a:solidFill>
                  <a:srgbClr val="7030A0"/>
                </a:solidFill>
                <a:latin typeface="+mn-ea"/>
              </a:rPr>
              <a:t>甲方不支付该期间的管廊可用性服务费。 </a:t>
            </a:r>
          </a:p>
          <a:p>
            <a:pPr indent="342900" algn="just"/>
            <a:r>
              <a:rPr lang="en-US" altLang="zh-CN" sz="2400" dirty="0" smtClean="0">
                <a:latin typeface="+mn-ea"/>
              </a:rPr>
              <a:t> C</a:t>
            </a:r>
            <a:r>
              <a:rPr lang="en-US" altLang="zh-CN" sz="2400" dirty="0">
                <a:latin typeface="+mn-ea"/>
              </a:rPr>
              <a:t>.</a:t>
            </a:r>
            <a:r>
              <a:rPr lang="zh-CN" altLang="en-US" sz="2400" dirty="0">
                <a:latin typeface="+mn-ea"/>
              </a:rPr>
              <a:t>乙方的损失和风险通过保险来降低、弥补。 ”</a:t>
            </a:r>
            <a:endParaRPr lang="en-US" altLang="zh-CN" sz="2400" dirty="0">
              <a:latin typeface="+mn-ea"/>
            </a:endParaRPr>
          </a:p>
          <a:p>
            <a:pPr indent="342900" algn="just"/>
            <a:endParaRPr lang="en-US" altLang="zh-CN" sz="1100" b="1" u="sng" dirty="0">
              <a:latin typeface="+mn-ea"/>
            </a:endParaRPr>
          </a:p>
          <a:p>
            <a:pPr indent="342900" algn="just"/>
            <a:r>
              <a:rPr lang="en-US" altLang="zh-CN" sz="2400" b="1" u="sng" dirty="0">
                <a:latin typeface="+mn-ea"/>
              </a:rPr>
              <a:t>【</a:t>
            </a:r>
            <a:r>
              <a:rPr lang="zh-CN" altLang="en-US" sz="2400" b="1" u="sng" dirty="0">
                <a:latin typeface="+mn-ea"/>
              </a:rPr>
              <a:t>问题</a:t>
            </a:r>
            <a:r>
              <a:rPr lang="en-US" altLang="zh-CN" sz="2400" u="sng" dirty="0" smtClean="0">
                <a:latin typeface="+mn-ea"/>
              </a:rPr>
              <a:t>】</a:t>
            </a:r>
            <a:r>
              <a:rPr lang="zh-CN" altLang="en-US" sz="2400" b="1" u="sng" dirty="0" smtClean="0">
                <a:latin typeface="+mn-ea"/>
              </a:rPr>
              <a:t>不可抗力免责，是免于不可抗力本身导致的直接损失，因不可抗力产生的修复、恢复、抢工等费用，需要支付</a:t>
            </a:r>
            <a:endParaRPr lang="en-US" altLang="zh-CN" sz="2400" b="1" u="sng" dirty="0">
              <a:latin typeface="+mn-ea"/>
            </a:endParaRPr>
          </a:p>
          <a:p>
            <a:pPr indent="342900" algn="just"/>
            <a:endParaRPr lang="en-US" altLang="zh-CN" sz="2000" b="1" dirty="0" smtClean="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100</a:t>
            </a:fld>
            <a:endParaRPr lang="zh-CN" altLang="en-US"/>
          </a:p>
        </p:txBody>
      </p:sp>
    </p:spTree>
    <p:extLst>
      <p:ext uri="{BB962C8B-B14F-4D97-AF65-F5344CB8AC3E}">
        <p14:creationId xmlns:p14="http://schemas.microsoft.com/office/powerpoint/2010/main" val="40434442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576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011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965319"/>
            <a:ext cx="8443326" cy="5632311"/>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6796" y="280970"/>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造字工房悦黑体验版纤细体" pitchFamily="50" charset="-122"/>
                <a:ea typeface="造字工房悦黑体验版纤细体" pitchFamily="50" charset="-122"/>
              </a:rPr>
              <a:t>合同附件</a:t>
            </a:r>
          </a:p>
        </p:txBody>
      </p:sp>
      <p:sp>
        <p:nvSpPr>
          <p:cNvPr id="22" name="文本框 21"/>
          <p:cNvSpPr txBox="1"/>
          <p:nvPr/>
        </p:nvSpPr>
        <p:spPr>
          <a:xfrm>
            <a:off x="595745" y="1031813"/>
            <a:ext cx="7919605" cy="5324535"/>
          </a:xfrm>
          <a:prstGeom prst="rect">
            <a:avLst/>
          </a:prstGeom>
          <a:noFill/>
        </p:spPr>
        <p:txBody>
          <a:bodyPr wrap="square" rtlCol="0">
            <a:spAutoFit/>
          </a:bodyPr>
          <a:lstStyle/>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一</a:t>
            </a:r>
            <a:r>
              <a:rPr lang="en-US" altLang="zh-CN" sz="2000" b="1" kern="0" dirty="0">
                <a:latin typeface="+mn-ea"/>
              </a:rPr>
              <a:t>)</a:t>
            </a:r>
            <a:r>
              <a:rPr lang="zh-CN" altLang="en-US" sz="2000" b="1" kern="0" dirty="0">
                <a:latin typeface="+mn-ea"/>
              </a:rPr>
              <a:t>项目场地范围</a:t>
            </a:r>
            <a:endParaRPr lang="zh-CN" altLang="zh-CN" sz="2000" b="1" kern="0" dirty="0">
              <a:latin typeface="+mn-ea"/>
            </a:endParaRPr>
          </a:p>
          <a:p>
            <a:pPr algn="just" eaLnBrk="0" fontAlgn="base" hangingPunct="0">
              <a:spcBef>
                <a:spcPct val="0"/>
              </a:spcBef>
              <a:spcAft>
                <a:spcPct val="0"/>
              </a:spcAft>
              <a:buClr>
                <a:srgbClr val="2E2F31"/>
              </a:buClr>
              <a:buSzPct val="60000"/>
            </a:pPr>
            <a:r>
              <a:rPr lang="zh-CN" altLang="en-US" sz="2000" kern="0" dirty="0">
                <a:latin typeface="+mn-ea"/>
              </a:rPr>
              <a:t>该附件用于划定项目涉及的场地的地点、范围、面积等，有时会以平面图的形式列示。</a:t>
            </a:r>
            <a:endParaRPr lang="zh-CN" altLang="zh-CN" sz="2000" kern="0" dirty="0">
              <a:latin typeface="+mn-ea"/>
            </a:endParaRPr>
          </a:p>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二</a:t>
            </a:r>
            <a:r>
              <a:rPr lang="en-US" altLang="zh-CN" sz="2000" b="1" kern="0" dirty="0">
                <a:latin typeface="+mn-ea"/>
              </a:rPr>
              <a:t>)</a:t>
            </a:r>
            <a:r>
              <a:rPr lang="zh-CN" altLang="en-US" sz="2000" b="1" kern="0" dirty="0">
                <a:latin typeface="+mn-ea"/>
              </a:rPr>
              <a:t>项目所需审批</a:t>
            </a:r>
            <a:endParaRPr lang="zh-CN" altLang="zh-CN" sz="2000" b="1" kern="0" dirty="0">
              <a:latin typeface="+mn-ea"/>
            </a:endParaRPr>
          </a:p>
          <a:p>
            <a:pPr algn="just" eaLnBrk="0" fontAlgn="base" hangingPunct="0">
              <a:spcBef>
                <a:spcPct val="0"/>
              </a:spcBef>
              <a:spcAft>
                <a:spcPct val="0"/>
              </a:spcAft>
              <a:buClr>
                <a:srgbClr val="2E2F31"/>
              </a:buClr>
              <a:buSzPct val="60000"/>
            </a:pPr>
            <a:r>
              <a:rPr lang="zh-CN" altLang="en-US" sz="2000" kern="0" dirty="0">
                <a:latin typeface="+mn-ea"/>
              </a:rPr>
              <a:t>该附件用于列明项目实施所需获得的全部或主要审批，以及政府方和项目公司在获得上述审批上的责任分工。</a:t>
            </a:r>
            <a:endParaRPr lang="zh-CN" altLang="zh-CN" sz="2000" kern="0" dirty="0">
              <a:latin typeface="+mn-ea"/>
            </a:endParaRPr>
          </a:p>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三</a:t>
            </a:r>
            <a:r>
              <a:rPr lang="en-US" altLang="zh-CN" sz="2000" b="1" kern="0" dirty="0">
                <a:latin typeface="+mn-ea"/>
              </a:rPr>
              <a:t>)</a:t>
            </a:r>
            <a:r>
              <a:rPr lang="zh-CN" altLang="en-US" sz="2000" b="1" kern="0" dirty="0">
                <a:latin typeface="+mn-ea"/>
              </a:rPr>
              <a:t>技术附件</a:t>
            </a:r>
            <a:endParaRPr lang="zh-CN" altLang="zh-CN" sz="2000" b="1" kern="0" dirty="0">
              <a:latin typeface="+mn-ea"/>
            </a:endParaRPr>
          </a:p>
          <a:p>
            <a:pPr algn="just" eaLnBrk="0" fontAlgn="base" hangingPunct="0">
              <a:spcBef>
                <a:spcPct val="0"/>
              </a:spcBef>
              <a:spcAft>
                <a:spcPct val="0"/>
              </a:spcAft>
              <a:buClr>
                <a:srgbClr val="2E2F31"/>
              </a:buClr>
              <a:buSzPct val="60000"/>
            </a:pPr>
            <a:r>
              <a:rPr lang="zh-CN" altLang="en-US" sz="2000" kern="0" dirty="0">
                <a:latin typeface="+mn-ea"/>
              </a:rPr>
              <a:t>该附件用于详细阐述</a:t>
            </a:r>
            <a:r>
              <a:rPr lang="en-US" altLang="zh-CN" sz="2000" kern="0" dirty="0">
                <a:latin typeface="+mn-ea"/>
              </a:rPr>
              <a:t>PPP</a:t>
            </a:r>
            <a:r>
              <a:rPr lang="zh-CN" altLang="en-US" sz="2000" kern="0" dirty="0">
                <a:latin typeface="+mn-ea"/>
              </a:rPr>
              <a:t>项目设计、建设、运营、维护等所依据的具体技术标准和规范</a:t>
            </a:r>
            <a:endParaRPr lang="zh-CN" altLang="zh-CN" sz="2000" kern="0" dirty="0">
              <a:latin typeface="+mn-ea"/>
            </a:endParaRPr>
          </a:p>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四</a:t>
            </a:r>
            <a:r>
              <a:rPr lang="en-US" altLang="zh-CN" sz="2000" b="1" kern="0" dirty="0">
                <a:latin typeface="+mn-ea"/>
              </a:rPr>
              <a:t>)</a:t>
            </a:r>
            <a:r>
              <a:rPr lang="zh-CN" altLang="en-US" sz="2000" b="1" kern="0" dirty="0">
                <a:latin typeface="+mn-ea"/>
              </a:rPr>
              <a:t>商务附件</a:t>
            </a:r>
            <a:endParaRPr lang="en-US" altLang="zh-CN" sz="2000" b="1" kern="0" dirty="0">
              <a:latin typeface="+mn-ea"/>
            </a:endParaRPr>
          </a:p>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五</a:t>
            </a:r>
            <a:r>
              <a:rPr lang="en-US" altLang="zh-CN" sz="2000" b="1" kern="0" dirty="0">
                <a:latin typeface="+mn-ea"/>
              </a:rPr>
              <a:t>)</a:t>
            </a:r>
            <a:r>
              <a:rPr lang="zh-CN" altLang="en-US" sz="2000" b="1" kern="0" dirty="0">
                <a:latin typeface="+mn-ea"/>
              </a:rPr>
              <a:t>履约担保格式</a:t>
            </a:r>
            <a:endParaRPr lang="zh-CN" altLang="zh-CN" sz="2000" b="1" kern="0" dirty="0">
              <a:latin typeface="+mn-ea"/>
            </a:endParaRPr>
          </a:p>
          <a:p>
            <a:pPr algn="just" eaLnBrk="0" fontAlgn="base" hangingPunct="0">
              <a:spcBef>
                <a:spcPct val="0"/>
              </a:spcBef>
              <a:spcAft>
                <a:spcPct val="0"/>
              </a:spcAft>
              <a:buClr>
                <a:srgbClr val="2E2F31"/>
              </a:buClr>
              <a:buSzPct val="60000"/>
            </a:pPr>
            <a:r>
              <a:rPr lang="zh-CN" altLang="en-US" sz="2000" kern="0" dirty="0">
                <a:latin typeface="+mn-ea"/>
              </a:rPr>
              <a:t>为了确保项目公司在签订</a:t>
            </a:r>
            <a:r>
              <a:rPr lang="en-US" altLang="zh-CN" sz="2000" kern="0" dirty="0">
                <a:latin typeface="+mn-ea"/>
              </a:rPr>
              <a:t>PPP</a:t>
            </a:r>
            <a:r>
              <a:rPr lang="zh-CN" altLang="en-US" sz="2000" kern="0" dirty="0">
                <a:latin typeface="+mn-ea"/>
              </a:rPr>
              <a:t>项目合同后所提供的履约担保能够符合双方的约定，有时还会将履约担保的相关协议也作为合同附件，并约定项目公司将来按照该协议约定的内容和方式向政府方提供担保。</a:t>
            </a:r>
            <a:endParaRPr lang="zh-CN" altLang="zh-CN" sz="2000" kern="0" dirty="0">
              <a:latin typeface="+mn-ea"/>
            </a:endParaRPr>
          </a:p>
          <a:p>
            <a:pPr algn="just" eaLnBrk="0" fontAlgn="base" hangingPunct="0">
              <a:spcBef>
                <a:spcPct val="0"/>
              </a:spcBef>
              <a:spcAft>
                <a:spcPct val="0"/>
              </a:spcAft>
              <a:buClr>
                <a:srgbClr val="2E2F31"/>
              </a:buClr>
              <a:buSzPct val="60000"/>
            </a:pPr>
            <a:r>
              <a:rPr lang="en-US" altLang="zh-CN" sz="2000" b="1" kern="0" dirty="0">
                <a:latin typeface="+mn-ea"/>
              </a:rPr>
              <a:t>(</a:t>
            </a:r>
            <a:r>
              <a:rPr lang="zh-CN" altLang="en-US" sz="2000" b="1" kern="0" dirty="0">
                <a:latin typeface="+mn-ea"/>
              </a:rPr>
              <a:t>六</a:t>
            </a:r>
            <a:r>
              <a:rPr lang="en-US" altLang="zh-CN" sz="2000" b="1" kern="0" dirty="0">
                <a:latin typeface="+mn-ea"/>
              </a:rPr>
              <a:t>)</a:t>
            </a:r>
            <a:r>
              <a:rPr lang="zh-CN" altLang="en-US" sz="2000" b="1" kern="0" dirty="0">
                <a:latin typeface="+mn-ea"/>
              </a:rPr>
              <a:t>移交条件</a:t>
            </a:r>
            <a:endParaRPr lang="zh-CN" altLang="zh-CN" sz="2000" b="1" kern="0" dirty="0">
              <a:latin typeface="+mn-ea"/>
            </a:endParaRPr>
          </a:p>
          <a:p>
            <a:pPr algn="just" eaLnBrk="0" fontAlgn="base" hangingPunct="0">
              <a:spcBef>
                <a:spcPct val="0"/>
              </a:spcBef>
              <a:spcAft>
                <a:spcPct val="0"/>
              </a:spcAft>
              <a:buClr>
                <a:srgbClr val="2E2F31"/>
              </a:buClr>
              <a:buSzPct val="60000"/>
            </a:pPr>
            <a:r>
              <a:rPr lang="zh-CN" altLang="en-US" sz="2000" kern="0" dirty="0">
                <a:latin typeface="+mn-ea"/>
              </a:rPr>
              <a:t>为了确保项目移交后符合政府的预期，双方可能会将项目移交的具体条件和标准在</a:t>
            </a:r>
            <a:r>
              <a:rPr lang="en-US" altLang="zh-CN" sz="2000" kern="0" dirty="0">
                <a:latin typeface="+mn-ea"/>
              </a:rPr>
              <a:t>PPP</a:t>
            </a:r>
            <a:r>
              <a:rPr lang="zh-CN" altLang="en-US" sz="2000" kern="0" dirty="0">
                <a:latin typeface="+mn-ea"/>
              </a:rPr>
              <a:t>项目合同的附件中予以明确规定。</a:t>
            </a:r>
            <a:endParaRPr lang="en-US" altLang="zh-CN" sz="2000" kern="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101</a:t>
            </a:fld>
            <a:endParaRPr lang="zh-CN" altLang="en-US"/>
          </a:p>
        </p:txBody>
      </p:sp>
    </p:spTree>
    <p:extLst>
      <p:ext uri="{BB962C8B-B14F-4D97-AF65-F5344CB8AC3E}">
        <p14:creationId xmlns:p14="http://schemas.microsoft.com/office/powerpoint/2010/main" val="29111721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383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81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1049391"/>
            <a:ext cx="8443326" cy="5672085"/>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0337" y="255092"/>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造字工房悦黑体验版纤细体" pitchFamily="50" charset="-122"/>
                <a:ea typeface="造字工房悦黑体验版纤细体" pitchFamily="50" charset="-122"/>
              </a:rPr>
              <a:t>合同</a:t>
            </a:r>
            <a:r>
              <a:rPr lang="zh-CN" altLang="en-US" sz="3200" b="1" dirty="0">
                <a:solidFill>
                  <a:srgbClr val="FF0000"/>
                </a:solidFill>
                <a:latin typeface="+mn-ea"/>
              </a:rPr>
              <a:t>附件</a:t>
            </a:r>
            <a:endParaRPr lang="zh-CN" altLang="en-US" sz="3200" b="1" dirty="0">
              <a:solidFill>
                <a:srgbClr val="FF0000"/>
              </a:solidFill>
              <a:latin typeface="造字工房悦黑体验版纤细体" pitchFamily="50" charset="-122"/>
              <a:ea typeface="造字工房悦黑体验版纤细体" pitchFamily="50" charset="-122"/>
            </a:endParaRPr>
          </a:p>
        </p:txBody>
      </p:sp>
      <p:sp>
        <p:nvSpPr>
          <p:cNvPr id="22" name="文本框 21"/>
          <p:cNvSpPr txBox="1"/>
          <p:nvPr/>
        </p:nvSpPr>
        <p:spPr>
          <a:xfrm>
            <a:off x="512618" y="1119869"/>
            <a:ext cx="8120573" cy="5424562"/>
          </a:xfrm>
          <a:prstGeom prst="rect">
            <a:avLst/>
          </a:prstGeom>
          <a:noFill/>
        </p:spPr>
        <p:txBody>
          <a:bodyPr wrap="square" rtlCol="0">
            <a:spAutoFit/>
          </a:bodyPr>
          <a:lstStyle/>
          <a:p>
            <a:pPr marL="257175" indent="-257175" algn="just">
              <a:spcBef>
                <a:spcPts val="450"/>
              </a:spcBef>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附件：</a:t>
            </a:r>
            <a:endParaRPr lang="en-US" altLang="zh-CN" sz="2400" b="1" dirty="0">
              <a:latin typeface="+mn-ea"/>
            </a:endParaRPr>
          </a:p>
          <a:p>
            <a:pPr indent="342900" algn="just">
              <a:spcBef>
                <a:spcPts val="450"/>
              </a:spcBef>
            </a:pPr>
            <a:r>
              <a:rPr lang="en-US" altLang="zh-CN" sz="1900" b="1" dirty="0">
                <a:latin typeface="+mn-ea"/>
              </a:rPr>
              <a:t>【</a:t>
            </a:r>
            <a:r>
              <a:rPr lang="zh-CN" altLang="en-US" sz="1900" b="1" dirty="0">
                <a:latin typeface="+mn-ea"/>
              </a:rPr>
              <a:t>原条款</a:t>
            </a:r>
            <a:r>
              <a:rPr lang="en-US" altLang="zh-CN" sz="1900" b="1" dirty="0">
                <a:latin typeface="+mn-ea"/>
              </a:rPr>
              <a:t>】</a:t>
            </a:r>
          </a:p>
          <a:p>
            <a:pPr indent="342900" algn="just">
              <a:spcBef>
                <a:spcPts val="450"/>
              </a:spcBef>
            </a:pPr>
            <a:r>
              <a:rPr lang="zh-CN" altLang="en-US" sz="1900" b="1" dirty="0">
                <a:latin typeface="+mn-ea"/>
              </a:rPr>
              <a:t>附件二 项目保险</a:t>
            </a:r>
            <a:r>
              <a:rPr lang="zh-CN" altLang="en-US" sz="1900" dirty="0">
                <a:latin typeface="+mn-ea"/>
              </a:rPr>
              <a:t>“</a:t>
            </a:r>
            <a:r>
              <a:rPr lang="zh-CN" altLang="en-US" sz="1900" b="1" u="sng" dirty="0">
                <a:solidFill>
                  <a:srgbClr val="7030A0"/>
                </a:solidFill>
                <a:latin typeface="+mn-ea"/>
              </a:rPr>
              <a:t>建筑安装工程一切险</a:t>
            </a:r>
          </a:p>
          <a:p>
            <a:pPr indent="342900" algn="just">
              <a:spcBef>
                <a:spcPts val="450"/>
              </a:spcBef>
            </a:pPr>
            <a:r>
              <a:rPr lang="zh-CN" altLang="en-US" sz="1900" b="1" u="sng" dirty="0">
                <a:latin typeface="+mn-ea"/>
              </a:rPr>
              <a:t>责任范围：在综合管廊建设、安装及运行期间</a:t>
            </a:r>
            <a:r>
              <a:rPr lang="zh-CN" altLang="en-US" sz="1900" b="1" u="sng" dirty="0">
                <a:solidFill>
                  <a:srgbClr val="7030A0"/>
                </a:solidFill>
                <a:latin typeface="+mn-ea"/>
              </a:rPr>
              <a:t>及其后的十二（</a:t>
            </a:r>
            <a:r>
              <a:rPr lang="en-US" altLang="zh-CN" sz="1900" b="1" u="sng" dirty="0">
                <a:solidFill>
                  <a:srgbClr val="7030A0"/>
                </a:solidFill>
                <a:latin typeface="+mn-ea"/>
              </a:rPr>
              <a:t>12</a:t>
            </a:r>
            <a:r>
              <a:rPr lang="zh-CN" altLang="en-US" sz="1900" b="1" u="sng" dirty="0">
                <a:solidFill>
                  <a:srgbClr val="7030A0"/>
                </a:solidFill>
                <a:latin typeface="+mn-ea"/>
              </a:rPr>
              <a:t>）个月期间，</a:t>
            </a:r>
            <a:r>
              <a:rPr lang="zh-CN" altLang="en-US" sz="1900" dirty="0">
                <a:latin typeface="+mn-ea"/>
              </a:rPr>
              <a:t>就工程、临时工程、材料及其他将包括在项目设施内的物品的灭失或损坏的所有一般及惯常的可保风险，（包括但不限于火灾、雷电、爆炸、暴雨、风暴、台风、水害、水灾、旱灾、倒塌、滑坡、地震、其他事故损失、故意破坏、设计缺陷、工艺缺陷及材料缺陷）。</a:t>
            </a:r>
            <a:endParaRPr lang="en-US" altLang="zh-CN" sz="1900" dirty="0">
              <a:latin typeface="+mn-ea"/>
            </a:endParaRPr>
          </a:p>
          <a:p>
            <a:pPr indent="342900" algn="just">
              <a:spcBef>
                <a:spcPts val="450"/>
              </a:spcBef>
            </a:pPr>
            <a:r>
              <a:rPr lang="zh-CN" altLang="en-US" sz="1900" b="1" u="sng" dirty="0">
                <a:latin typeface="+mn-ea"/>
              </a:rPr>
              <a:t>保险期间：从建设开始之日至最终完工日</a:t>
            </a:r>
            <a:r>
              <a:rPr lang="zh-CN" altLang="en-US" sz="1900" b="1" u="sng" dirty="0">
                <a:solidFill>
                  <a:srgbClr val="7030A0"/>
                </a:solidFill>
                <a:latin typeface="+mn-ea"/>
              </a:rPr>
              <a:t>及其后的十二（</a:t>
            </a:r>
            <a:r>
              <a:rPr lang="en-US" altLang="zh-CN" sz="1900" b="1" u="sng" dirty="0">
                <a:solidFill>
                  <a:srgbClr val="7030A0"/>
                </a:solidFill>
                <a:latin typeface="+mn-ea"/>
              </a:rPr>
              <a:t>12</a:t>
            </a:r>
            <a:r>
              <a:rPr lang="zh-CN" altLang="en-US" sz="1900" b="1" u="sng" dirty="0">
                <a:solidFill>
                  <a:srgbClr val="7030A0"/>
                </a:solidFill>
                <a:latin typeface="+mn-ea"/>
              </a:rPr>
              <a:t>）个月。</a:t>
            </a:r>
            <a:endParaRPr lang="en-US" altLang="zh-CN" sz="1900" b="1" u="sng" dirty="0">
              <a:latin typeface="+mn-ea"/>
            </a:endParaRPr>
          </a:p>
          <a:p>
            <a:pPr indent="342900" algn="just">
              <a:spcBef>
                <a:spcPts val="450"/>
              </a:spcBef>
            </a:pPr>
            <a:r>
              <a:rPr lang="en-US" altLang="zh-CN" sz="1900" b="1" u="sng" dirty="0">
                <a:latin typeface="+mn-ea"/>
              </a:rPr>
              <a:t>【</a:t>
            </a:r>
            <a:r>
              <a:rPr lang="zh-CN" altLang="en-US" sz="1900" b="1" u="sng" dirty="0">
                <a:latin typeface="+mn-ea"/>
              </a:rPr>
              <a:t>问题</a:t>
            </a:r>
            <a:r>
              <a:rPr lang="en-US" altLang="zh-CN" sz="1900" b="1" u="sng" dirty="0">
                <a:latin typeface="+mn-ea"/>
              </a:rPr>
              <a:t>】</a:t>
            </a:r>
            <a:r>
              <a:rPr lang="zh-CN" altLang="en-US" sz="1900" b="1" u="sng" dirty="0">
                <a:latin typeface="+mn-ea"/>
              </a:rPr>
              <a:t>合同附件是否齐备？保险承保期间是否合理？</a:t>
            </a:r>
            <a:endParaRPr lang="en-US" altLang="zh-CN" sz="1900" b="1" dirty="0">
              <a:latin typeface="+mn-ea"/>
            </a:endParaRPr>
          </a:p>
          <a:p>
            <a:pPr indent="342900" algn="just">
              <a:spcBef>
                <a:spcPts val="450"/>
              </a:spcBef>
            </a:pPr>
            <a:endParaRPr lang="en-US" altLang="zh-CN" sz="1900" b="1" dirty="0" smtClean="0">
              <a:latin typeface="+mn-ea"/>
            </a:endParaRPr>
          </a:p>
          <a:p>
            <a:pPr indent="342900" algn="just">
              <a:spcBef>
                <a:spcPts val="450"/>
              </a:spcBef>
            </a:pPr>
            <a:r>
              <a:rPr lang="en-US" altLang="zh-CN" sz="1900" b="1" dirty="0" smtClean="0">
                <a:latin typeface="+mn-ea"/>
              </a:rPr>
              <a:t>【</a:t>
            </a:r>
            <a:r>
              <a:rPr lang="zh-CN" altLang="en-US" sz="1900" b="1" dirty="0">
                <a:latin typeface="+mn-ea"/>
              </a:rPr>
              <a:t>修改建议</a:t>
            </a:r>
            <a:r>
              <a:rPr lang="en-US" altLang="zh-CN" sz="1900" b="1" dirty="0">
                <a:latin typeface="+mn-ea"/>
              </a:rPr>
              <a:t>】</a:t>
            </a:r>
            <a:r>
              <a:rPr lang="zh-CN" altLang="en-US" sz="1900" dirty="0">
                <a:latin typeface="+mn-ea"/>
              </a:rPr>
              <a:t> </a:t>
            </a:r>
            <a:endParaRPr lang="en-US" altLang="zh-CN" sz="1900" dirty="0">
              <a:latin typeface="+mn-ea"/>
            </a:endParaRPr>
          </a:p>
          <a:p>
            <a:pPr indent="342900" algn="just">
              <a:spcBef>
                <a:spcPts val="450"/>
              </a:spcBef>
            </a:pPr>
            <a:r>
              <a:rPr lang="zh-CN" altLang="en-US" sz="1900" dirty="0">
                <a:latin typeface="+mn-ea"/>
              </a:rPr>
              <a:t>增加</a:t>
            </a:r>
            <a:r>
              <a:rPr lang="zh-CN" altLang="en-US" sz="1900" b="1" u="sng" dirty="0">
                <a:solidFill>
                  <a:srgbClr val="FF0000"/>
                </a:solidFill>
                <a:latin typeface="+mn-ea"/>
              </a:rPr>
              <a:t>政府对项目实施机构的授权文件</a:t>
            </a:r>
            <a:r>
              <a:rPr lang="zh-CN" altLang="en-US" sz="1900" dirty="0">
                <a:latin typeface="+mn-ea"/>
              </a:rPr>
              <a:t>作为合同附件；</a:t>
            </a:r>
            <a:endParaRPr lang="en-US" altLang="zh-CN" sz="1900" dirty="0">
              <a:latin typeface="+mn-ea"/>
            </a:endParaRPr>
          </a:p>
          <a:p>
            <a:pPr indent="342900" algn="just">
              <a:spcBef>
                <a:spcPts val="450"/>
              </a:spcBef>
            </a:pPr>
            <a:r>
              <a:rPr lang="zh-CN" altLang="en-US" sz="1900" dirty="0">
                <a:latin typeface="+mn-ea"/>
              </a:rPr>
              <a:t>鉴于保险公司对建安工程一切险的承保范围仅到竣工验收之日，建议修改为</a:t>
            </a:r>
            <a:r>
              <a:rPr lang="zh-CN" altLang="en-US" sz="1900" b="1" dirty="0">
                <a:solidFill>
                  <a:srgbClr val="FF0000"/>
                </a:solidFill>
                <a:latin typeface="+mn-ea"/>
              </a:rPr>
              <a:t>“</a:t>
            </a:r>
            <a:r>
              <a:rPr lang="zh-CN" altLang="en-US" sz="1900" b="1" u="sng" dirty="0">
                <a:solidFill>
                  <a:srgbClr val="FF0000"/>
                </a:solidFill>
                <a:latin typeface="+mn-ea"/>
              </a:rPr>
              <a:t>建安安装工程一切险责任范围：在综合管廊建设、安装期间”</a:t>
            </a:r>
            <a:r>
              <a:rPr lang="zh-CN" altLang="en-US" sz="1900" dirty="0">
                <a:latin typeface="+mn-ea"/>
              </a:rPr>
              <a:t>，</a:t>
            </a:r>
            <a:r>
              <a:rPr lang="zh-CN" altLang="en-US" sz="1900" b="1" dirty="0">
                <a:latin typeface="+mn-ea"/>
              </a:rPr>
              <a:t>“</a:t>
            </a:r>
            <a:r>
              <a:rPr lang="zh-CN" altLang="en-US" sz="1900" b="1" u="sng" dirty="0">
                <a:latin typeface="+mn-ea"/>
              </a:rPr>
              <a:t>保险期间：从建设开始之日至竣工验收之日止。”</a:t>
            </a:r>
            <a:endParaRPr lang="en-US" altLang="zh-CN" sz="19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102</a:t>
            </a:fld>
            <a:endParaRPr lang="zh-CN" altLang="en-US"/>
          </a:p>
        </p:txBody>
      </p:sp>
    </p:spTree>
    <p:extLst>
      <p:ext uri="{BB962C8B-B14F-4D97-AF65-F5344CB8AC3E}">
        <p14:creationId xmlns:p14="http://schemas.microsoft.com/office/powerpoint/2010/main" val="41031409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900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43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1453932"/>
            <a:ext cx="8443326" cy="4902416"/>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545705"/>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造字工房悦黑体验版纤细体" pitchFamily="50" charset="-122"/>
                <a:ea typeface="造字工房悦黑体验版纤细体" pitchFamily="50" charset="-122"/>
              </a:rPr>
              <a:t>合同附件</a:t>
            </a:r>
          </a:p>
        </p:txBody>
      </p:sp>
      <p:sp>
        <p:nvSpPr>
          <p:cNvPr id="22" name="文本框 21"/>
          <p:cNvSpPr txBox="1"/>
          <p:nvPr/>
        </p:nvSpPr>
        <p:spPr>
          <a:xfrm>
            <a:off x="824692" y="1641275"/>
            <a:ext cx="7494616" cy="4693593"/>
          </a:xfrm>
          <a:prstGeom prst="rect">
            <a:avLst/>
          </a:prstGeom>
          <a:noFill/>
        </p:spPr>
        <p:txBody>
          <a:bodyPr wrap="square" rtlCol="0">
            <a:spAutoFit/>
          </a:bodyPr>
          <a:lstStyle/>
          <a:p>
            <a:pPr algn="just" eaLnBrk="0" fontAlgn="base" hangingPunct="0">
              <a:lnSpc>
                <a:spcPct val="110000"/>
              </a:lnSpc>
              <a:spcBef>
                <a:spcPts val="1350"/>
              </a:spcBef>
              <a:spcAft>
                <a:spcPct val="0"/>
              </a:spcAft>
              <a:buClr>
                <a:srgbClr val="2E2F31"/>
              </a:buClr>
              <a:buSzPct val="64000"/>
            </a:pPr>
            <a:r>
              <a:rPr lang="zh-CN" altLang="en-US" sz="2400" b="1" kern="0" dirty="0">
                <a:latin typeface="+mn-ea"/>
              </a:rPr>
              <a:t>轨道交通项目：</a:t>
            </a:r>
            <a:endParaRPr lang="zh-CN" altLang="zh-CN" sz="2400" b="1" kern="0" dirty="0">
              <a:latin typeface="+mn-ea"/>
            </a:endParaRPr>
          </a:p>
          <a:p>
            <a:pPr marL="257175" indent="-257175" algn="just" eaLnBrk="0" fontAlgn="base" hangingPunct="0">
              <a:lnSpc>
                <a:spcPct val="110000"/>
              </a:lnSpc>
              <a:spcBef>
                <a:spcPts val="1350"/>
              </a:spcBef>
              <a:spcAft>
                <a:spcPct val="0"/>
              </a:spcAft>
              <a:buClr>
                <a:srgbClr val="2E2F31"/>
              </a:buClr>
              <a:buSzPct val="60000"/>
              <a:buFont typeface="Wingdings" panose="05000000000000000000" pitchFamily="2" charset="2"/>
              <a:buChar char="u"/>
            </a:pPr>
            <a:r>
              <a:rPr lang="zh-CN" altLang="en-US" sz="2400" kern="0" dirty="0">
                <a:latin typeface="+mn-ea"/>
              </a:rPr>
              <a:t>授权文件，各方内部决议件，股东承诺函，设计标准，运营操作和维护标准，融资协议，融资计划，融资替代解决方案，客运服务标准，客流量预测，工程价目表，融资方案，文字，公司章程，保险方案，施工合同，工程进度计划表，施工时间安排，地铁区域图，网站，操作和维修合同，前期工程进度，排他性承诺，履约担保，移交方案等。</a:t>
            </a:r>
            <a:endParaRPr lang="en-US" altLang="zh-CN" sz="2400" kern="0" dirty="0">
              <a:latin typeface="+mn-ea"/>
            </a:endParaRPr>
          </a:p>
          <a:p>
            <a:pPr indent="-342900" algn="just" eaLnBrk="0" fontAlgn="base" hangingPunct="0">
              <a:lnSpc>
                <a:spcPct val="110000"/>
              </a:lnSpc>
              <a:spcBef>
                <a:spcPts val="1350"/>
              </a:spcBef>
              <a:spcAft>
                <a:spcPct val="0"/>
              </a:spcAft>
              <a:buClr>
                <a:srgbClr val="2E2F31"/>
              </a:buClr>
              <a:buSzPct val="60000"/>
              <a:buFont typeface="Wingdings" panose="05000000000000000000" pitchFamily="2" charset="2"/>
              <a:buChar char="u"/>
            </a:pPr>
            <a:r>
              <a:rPr lang="zh-CN" altLang="en-US" sz="2400" kern="0" dirty="0">
                <a:latin typeface="+mn-ea"/>
              </a:rPr>
              <a:t>如涉及综合开发的，还需增加相应附件。</a:t>
            </a:r>
            <a:endParaRPr lang="en-US" altLang="zh-CN" sz="2400" kern="0" dirty="0">
              <a:latin typeface="+mn-ea"/>
            </a:endParaRPr>
          </a:p>
          <a:p>
            <a:pPr indent="-342900" algn="just" eaLnBrk="0" fontAlgn="base" hangingPunct="0">
              <a:lnSpc>
                <a:spcPct val="110000"/>
              </a:lnSpc>
              <a:spcBef>
                <a:spcPts val="1350"/>
              </a:spcBef>
              <a:spcAft>
                <a:spcPct val="0"/>
              </a:spcAft>
              <a:buClr>
                <a:srgbClr val="2E2F31"/>
              </a:buClr>
              <a:buSzPct val="60000"/>
              <a:buFont typeface="Wingdings" panose="05000000000000000000" pitchFamily="2" charset="2"/>
              <a:buChar char="u"/>
            </a:pPr>
            <a:r>
              <a:rPr lang="en-US" altLang="zh-CN" sz="2400" kern="0" dirty="0">
                <a:latin typeface="+mn-ea"/>
              </a:rPr>
              <a:t>23</a:t>
            </a:r>
            <a:r>
              <a:rPr lang="zh-CN" altLang="en-US" sz="2400" kern="0" dirty="0">
                <a:latin typeface="+mn-ea"/>
              </a:rPr>
              <a:t>份附件。</a:t>
            </a:r>
            <a:endParaRPr lang="zh-CN" altLang="zh-CN" sz="3200" kern="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103</a:t>
            </a:fld>
            <a:endParaRPr lang="zh-CN" altLang="en-US"/>
          </a:p>
        </p:txBody>
      </p:sp>
    </p:spTree>
    <p:extLst>
      <p:ext uri="{BB962C8B-B14F-4D97-AF65-F5344CB8AC3E}">
        <p14:creationId xmlns:p14="http://schemas.microsoft.com/office/powerpoint/2010/main" val="2653524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900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43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1398428"/>
            <a:ext cx="8443326" cy="480332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88829"/>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造字工房悦黑体验版纤细体" pitchFamily="50" charset="-122"/>
                <a:ea typeface="造字工房悦黑体验版纤细体" pitchFamily="50" charset="-122"/>
              </a:rPr>
              <a:t>合同附件</a:t>
            </a:r>
          </a:p>
        </p:txBody>
      </p:sp>
      <p:sp>
        <p:nvSpPr>
          <p:cNvPr id="22" name="文本框 21"/>
          <p:cNvSpPr txBox="1"/>
          <p:nvPr/>
        </p:nvSpPr>
        <p:spPr>
          <a:xfrm>
            <a:off x="665018" y="1722229"/>
            <a:ext cx="7557863" cy="4818755"/>
          </a:xfrm>
          <a:prstGeom prst="rect">
            <a:avLst/>
          </a:prstGeom>
          <a:noFill/>
        </p:spPr>
        <p:txBody>
          <a:bodyPr wrap="square" rtlCol="0">
            <a:spAutoFit/>
          </a:bodyPr>
          <a:lstStyle/>
          <a:p>
            <a:pPr algn="just" eaLnBrk="0" fontAlgn="base" hangingPunct="0">
              <a:lnSpc>
                <a:spcPct val="110000"/>
              </a:lnSpc>
              <a:spcBef>
                <a:spcPts val="1350"/>
              </a:spcBef>
              <a:spcAft>
                <a:spcPct val="0"/>
              </a:spcAft>
              <a:buClr>
                <a:srgbClr val="2E2F31"/>
              </a:buClr>
              <a:buSzPct val="60000"/>
            </a:pPr>
            <a:r>
              <a:rPr lang="zh-CN" altLang="en-US" sz="2400" b="1" kern="0" dirty="0">
                <a:latin typeface="+mn-ea"/>
              </a:rPr>
              <a:t>城市</a:t>
            </a:r>
            <a:r>
              <a:rPr lang="en-US" altLang="zh-CN" sz="2400" b="1" kern="0" dirty="0">
                <a:latin typeface="+mn-ea"/>
              </a:rPr>
              <a:t>(</a:t>
            </a:r>
            <a:r>
              <a:rPr lang="zh-CN" altLang="en-US" sz="2400" b="1" kern="0" dirty="0">
                <a:latin typeface="+mn-ea"/>
              </a:rPr>
              <a:t>集中</a:t>
            </a:r>
            <a:r>
              <a:rPr lang="en-US" altLang="zh-CN" sz="2400" b="1" kern="0" dirty="0">
                <a:latin typeface="+mn-ea"/>
              </a:rPr>
              <a:t>)</a:t>
            </a:r>
            <a:r>
              <a:rPr lang="zh-CN" altLang="en-US" sz="2400" b="1" kern="0" dirty="0">
                <a:latin typeface="+mn-ea"/>
              </a:rPr>
              <a:t>供水项目：</a:t>
            </a:r>
            <a:endParaRPr lang="zh-CN" altLang="zh-CN" sz="2400" b="1" kern="0" dirty="0">
              <a:latin typeface="+mn-ea"/>
            </a:endParaRPr>
          </a:p>
          <a:p>
            <a:pPr marL="257175" indent="-257175" algn="just" eaLnBrk="0" fontAlgn="base" hangingPunct="0">
              <a:lnSpc>
                <a:spcPct val="110000"/>
              </a:lnSpc>
              <a:spcBef>
                <a:spcPts val="1350"/>
              </a:spcBef>
              <a:spcAft>
                <a:spcPct val="0"/>
              </a:spcAft>
              <a:buClr>
                <a:srgbClr val="2E2F31"/>
              </a:buClr>
              <a:buSzPct val="60000"/>
              <a:buFont typeface="Wingdings" panose="05000000000000000000" pitchFamily="2" charset="2"/>
              <a:buChar char="u"/>
            </a:pPr>
            <a:r>
              <a:rPr lang="zh-CN" altLang="en-US" sz="2400" kern="0" dirty="0">
                <a:latin typeface="+mn-ea"/>
              </a:rPr>
              <a:t>各方内部决议件，股东承诺函，集中式公共供水定义，授权文件，建设期履约保函，项目特许经营范围，普遍服务承诺，供水技术标准、规范和要求，项目资产维护方案，融资方案，初步性能测试，最终性能测试，维护保函，应急预案，保险方案</a:t>
            </a:r>
            <a:r>
              <a:rPr lang="en-US" altLang="zh-CN" sz="2400" kern="0" dirty="0">
                <a:latin typeface="+mn-ea"/>
              </a:rPr>
              <a:t>(</a:t>
            </a:r>
            <a:r>
              <a:rPr lang="zh-CN" altLang="en-US" sz="2400" kern="0" dirty="0">
                <a:latin typeface="+mn-ea"/>
              </a:rPr>
              <a:t>含投保险种与保险金额</a:t>
            </a:r>
            <a:r>
              <a:rPr lang="en-US" altLang="zh-CN" sz="2400" kern="0" dirty="0">
                <a:latin typeface="+mn-ea"/>
              </a:rPr>
              <a:t>)</a:t>
            </a:r>
            <a:r>
              <a:rPr lang="zh-CN" altLang="en-US" sz="2400" kern="0" dirty="0">
                <a:latin typeface="+mn-ea"/>
              </a:rPr>
              <a:t>，前期工作和永久性市政设施，技术方案，定期报告及临时报告</a:t>
            </a:r>
            <a:r>
              <a:rPr lang="en-US" altLang="zh-CN" sz="2400" kern="0" dirty="0">
                <a:latin typeface="+mn-ea"/>
              </a:rPr>
              <a:t>(</a:t>
            </a:r>
            <a:r>
              <a:rPr lang="zh-CN" altLang="en-US" sz="2400" kern="0" dirty="0">
                <a:latin typeface="+mn-ea"/>
              </a:rPr>
              <a:t>事项、周期及信息格式要求</a:t>
            </a:r>
            <a:r>
              <a:rPr lang="en-US" altLang="zh-CN" sz="2400" kern="0" dirty="0">
                <a:latin typeface="+mn-ea"/>
              </a:rPr>
              <a:t>)</a:t>
            </a:r>
            <a:r>
              <a:rPr lang="zh-CN" altLang="en-US" sz="2400" kern="0" dirty="0">
                <a:latin typeface="+mn-ea"/>
              </a:rPr>
              <a:t>，成本申报及监审，资本投资计划及调整，排他性承诺，移交方案。</a:t>
            </a:r>
            <a:endParaRPr lang="en-US" altLang="zh-CN" sz="2400" kern="0" dirty="0">
              <a:latin typeface="+mn-ea"/>
            </a:endParaRPr>
          </a:p>
          <a:p>
            <a:pPr marL="257175" indent="-257175" algn="just" eaLnBrk="0" fontAlgn="base" hangingPunct="0">
              <a:lnSpc>
                <a:spcPct val="110000"/>
              </a:lnSpc>
              <a:spcBef>
                <a:spcPts val="1350"/>
              </a:spcBef>
              <a:spcAft>
                <a:spcPct val="0"/>
              </a:spcAft>
              <a:buClr>
                <a:srgbClr val="2E2F31"/>
              </a:buClr>
              <a:buSzPct val="60000"/>
              <a:buFont typeface="Wingdings" panose="05000000000000000000" pitchFamily="2" charset="2"/>
              <a:buChar char="u"/>
            </a:pPr>
            <a:endParaRPr lang="en-US" altLang="zh-CN" kern="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104</a:t>
            </a:fld>
            <a:endParaRPr lang="zh-CN" altLang="en-US"/>
          </a:p>
        </p:txBody>
      </p:sp>
    </p:spTree>
    <p:extLst>
      <p:ext uri="{BB962C8B-B14F-4D97-AF65-F5344CB8AC3E}">
        <p14:creationId xmlns:p14="http://schemas.microsoft.com/office/powerpoint/2010/main" val="3874546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0287"/>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463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849815"/>
            <a:ext cx="8443326" cy="575880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0337" y="213579"/>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造字工房悦黑体验版纤细体" pitchFamily="50" charset="-122"/>
                <a:ea typeface="造字工房悦黑体验版纤细体" pitchFamily="50" charset="-122"/>
              </a:rPr>
              <a:t>合同附件</a:t>
            </a:r>
          </a:p>
        </p:txBody>
      </p:sp>
      <p:sp>
        <p:nvSpPr>
          <p:cNvPr id="22" name="文本框 21"/>
          <p:cNvSpPr txBox="1"/>
          <p:nvPr/>
        </p:nvSpPr>
        <p:spPr>
          <a:xfrm>
            <a:off x="724923" y="1403220"/>
            <a:ext cx="7694154" cy="5078313"/>
          </a:xfrm>
          <a:prstGeom prst="rect">
            <a:avLst/>
          </a:prstGeom>
          <a:noFill/>
        </p:spPr>
        <p:txBody>
          <a:bodyPr wrap="square" rtlCol="0">
            <a:spAutoFit/>
          </a:bodyPr>
          <a:lstStyle/>
          <a:p>
            <a:pPr eaLnBrk="0" fontAlgn="base" hangingPunct="0">
              <a:spcBef>
                <a:spcPct val="0"/>
              </a:spcBef>
              <a:spcAft>
                <a:spcPct val="0"/>
              </a:spcAft>
              <a:buClr>
                <a:srgbClr val="2E2F31"/>
              </a:buClr>
              <a:buSzPct val="60000"/>
            </a:pPr>
            <a:r>
              <a:rPr lang="en-US" altLang="zh-CN" kern="0" dirty="0">
                <a:latin typeface="+mn-ea"/>
              </a:rPr>
              <a:t>《</a:t>
            </a:r>
            <a:r>
              <a:rPr lang="zh-CN" altLang="en-US" kern="0" dirty="0">
                <a:latin typeface="+mn-ea"/>
              </a:rPr>
              <a:t>洽商函</a:t>
            </a:r>
            <a:r>
              <a:rPr lang="en-US" altLang="zh-CN" kern="0" dirty="0">
                <a:latin typeface="+mn-ea"/>
              </a:rPr>
              <a:t>》《</a:t>
            </a:r>
            <a:r>
              <a:rPr lang="zh-CN" altLang="en-US" kern="0" dirty="0">
                <a:latin typeface="+mn-ea"/>
              </a:rPr>
              <a:t>终止合同协议书</a:t>
            </a:r>
            <a:r>
              <a:rPr lang="en-US" altLang="zh-CN" kern="0" dirty="0">
                <a:latin typeface="+mn-ea"/>
              </a:rPr>
              <a:t>》《</a:t>
            </a:r>
            <a:r>
              <a:rPr lang="zh-CN" altLang="en-US" kern="0" dirty="0">
                <a:latin typeface="+mn-ea"/>
              </a:rPr>
              <a:t>解约函</a:t>
            </a:r>
            <a:r>
              <a:rPr lang="en-US" altLang="zh-CN" kern="0" dirty="0">
                <a:latin typeface="+mn-ea"/>
              </a:rPr>
              <a:t>》《</a:t>
            </a:r>
            <a:r>
              <a:rPr lang="zh-CN" altLang="en-US" kern="0" dirty="0">
                <a:latin typeface="+mn-ea"/>
              </a:rPr>
              <a:t>会议纪要</a:t>
            </a:r>
            <a:r>
              <a:rPr lang="en-US" altLang="zh-CN" kern="0" dirty="0">
                <a:latin typeface="+mn-ea"/>
              </a:rPr>
              <a:t>》《</a:t>
            </a:r>
            <a:r>
              <a:rPr lang="zh-CN" altLang="en-US" kern="0" dirty="0">
                <a:latin typeface="+mn-ea"/>
              </a:rPr>
              <a:t>结算函</a:t>
            </a:r>
            <a:r>
              <a:rPr lang="en-US" altLang="zh-CN" kern="0" dirty="0">
                <a:latin typeface="+mn-ea"/>
              </a:rPr>
              <a:t>》</a:t>
            </a:r>
            <a:r>
              <a:rPr lang="zh-CN" altLang="en-US" kern="0" dirty="0">
                <a:latin typeface="+mn-ea"/>
              </a:rPr>
              <a:t>房建等二期（</a:t>
            </a:r>
            <a:r>
              <a:rPr lang="en-US" altLang="zh-CN" kern="0" dirty="0">
                <a:latin typeface="+mn-ea"/>
              </a:rPr>
              <a:t>12</a:t>
            </a:r>
            <a:r>
              <a:rPr lang="zh-CN" altLang="en-US" kern="0" dirty="0">
                <a:latin typeface="+mn-ea"/>
              </a:rPr>
              <a:t>个施工单位）的</a:t>
            </a:r>
            <a:r>
              <a:rPr lang="en-US" altLang="zh-CN" kern="0" dirty="0">
                <a:latin typeface="+mn-ea"/>
              </a:rPr>
              <a:t>《</a:t>
            </a:r>
            <a:r>
              <a:rPr lang="zh-CN" altLang="en-US" kern="0" dirty="0">
                <a:latin typeface="+mn-ea"/>
              </a:rPr>
              <a:t>洽商函</a:t>
            </a:r>
            <a:r>
              <a:rPr lang="en-US" altLang="zh-CN" kern="0" dirty="0">
                <a:latin typeface="+mn-ea"/>
              </a:rPr>
              <a:t>》《</a:t>
            </a:r>
            <a:r>
              <a:rPr lang="zh-CN" altLang="en-US" kern="0" dirty="0">
                <a:latin typeface="+mn-ea"/>
              </a:rPr>
              <a:t>复工会议纪要</a:t>
            </a:r>
            <a:r>
              <a:rPr lang="en-US" altLang="zh-CN" kern="0" dirty="0">
                <a:latin typeface="+mn-ea"/>
              </a:rPr>
              <a:t>》《</a:t>
            </a:r>
            <a:r>
              <a:rPr lang="zh-CN" altLang="en-US" kern="0" dirty="0">
                <a:latin typeface="+mn-ea"/>
              </a:rPr>
              <a:t>终止合同协议书</a:t>
            </a:r>
            <a:r>
              <a:rPr lang="en-US" altLang="zh-CN" kern="0" dirty="0">
                <a:latin typeface="+mn-ea"/>
              </a:rPr>
              <a:t>》《</a:t>
            </a:r>
            <a:r>
              <a:rPr lang="zh-CN" altLang="en-US" kern="0" dirty="0">
                <a:latin typeface="+mn-ea"/>
              </a:rPr>
              <a:t>解约函</a:t>
            </a:r>
            <a:r>
              <a:rPr lang="en-US" altLang="zh-CN" kern="0" dirty="0">
                <a:latin typeface="+mn-ea"/>
              </a:rPr>
              <a:t>》《</a:t>
            </a:r>
            <a:r>
              <a:rPr lang="zh-CN" altLang="en-US" kern="0" dirty="0">
                <a:latin typeface="+mn-ea"/>
              </a:rPr>
              <a:t>结算函</a:t>
            </a:r>
            <a:r>
              <a:rPr lang="en-US" altLang="zh-CN" kern="0" dirty="0">
                <a:latin typeface="+mn-ea"/>
              </a:rPr>
              <a:t>》《</a:t>
            </a:r>
            <a:r>
              <a:rPr lang="zh-CN" altLang="en-US" kern="0" dirty="0">
                <a:latin typeface="+mn-ea"/>
              </a:rPr>
              <a:t>监理洽商函</a:t>
            </a:r>
            <a:r>
              <a:rPr lang="en-US" altLang="zh-CN" kern="0" dirty="0">
                <a:latin typeface="+mn-ea"/>
              </a:rPr>
              <a:t>》</a:t>
            </a:r>
            <a:r>
              <a:rPr lang="zh-CN" altLang="en-US" kern="0" dirty="0">
                <a:latin typeface="+mn-ea"/>
              </a:rPr>
              <a:t>（共</a:t>
            </a:r>
            <a:r>
              <a:rPr lang="en-US" altLang="zh-CN" kern="0" dirty="0">
                <a:latin typeface="+mn-ea"/>
              </a:rPr>
              <a:t>2</a:t>
            </a:r>
            <a:r>
              <a:rPr lang="zh-CN" altLang="en-US" kern="0" dirty="0">
                <a:latin typeface="+mn-ea"/>
              </a:rPr>
              <a:t>份）绿化（共</a:t>
            </a:r>
            <a:r>
              <a:rPr lang="en-US" altLang="zh-CN" kern="0" dirty="0">
                <a:latin typeface="+mn-ea"/>
              </a:rPr>
              <a:t>9</a:t>
            </a:r>
            <a:r>
              <a:rPr lang="zh-CN" altLang="en-US" kern="0" dirty="0">
                <a:latin typeface="+mn-ea"/>
              </a:rPr>
              <a:t>个施工单位）</a:t>
            </a:r>
            <a:r>
              <a:rPr lang="en-US" altLang="zh-CN" kern="0" dirty="0">
                <a:latin typeface="+mn-ea"/>
              </a:rPr>
              <a:t>《</a:t>
            </a:r>
            <a:r>
              <a:rPr lang="zh-CN" altLang="en-US" kern="0" dirty="0">
                <a:latin typeface="+mn-ea"/>
              </a:rPr>
              <a:t>洽商函</a:t>
            </a:r>
            <a:r>
              <a:rPr lang="en-US" altLang="zh-CN" kern="0" dirty="0">
                <a:latin typeface="+mn-ea"/>
              </a:rPr>
              <a:t>》</a:t>
            </a:r>
            <a:r>
              <a:rPr lang="zh-CN" altLang="en-US" kern="0" dirty="0">
                <a:latin typeface="+mn-ea"/>
              </a:rPr>
              <a:t>、开工</a:t>
            </a:r>
            <a:r>
              <a:rPr lang="en-US" altLang="zh-CN" kern="0" dirty="0">
                <a:latin typeface="+mn-ea"/>
              </a:rPr>
              <a:t>《</a:t>
            </a:r>
            <a:r>
              <a:rPr lang="zh-CN" altLang="en-US" kern="0" dirty="0">
                <a:latin typeface="+mn-ea"/>
              </a:rPr>
              <a:t>会议纪要</a:t>
            </a:r>
            <a:r>
              <a:rPr lang="en-US" altLang="zh-CN" kern="0" dirty="0">
                <a:latin typeface="+mn-ea"/>
              </a:rPr>
              <a:t>》《</a:t>
            </a:r>
            <a:r>
              <a:rPr lang="zh-CN" altLang="en-US" kern="0" dirty="0">
                <a:latin typeface="+mn-ea"/>
              </a:rPr>
              <a:t>终止合同协议书</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已完工程量和剩余工程量鉴定委托协议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工程修复方案及修复造价咨询协议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工程质量检测委托协议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剩余工程造价委托协议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托管前工程质量问题解决办法的协议</a:t>
            </a:r>
            <a:r>
              <a:rPr lang="en-US" altLang="zh-CN" kern="0" dirty="0">
                <a:latin typeface="+mn-ea"/>
              </a:rPr>
              <a:t>》</a:t>
            </a:r>
            <a:r>
              <a:rPr lang="zh-CN" altLang="en-US" kern="0" dirty="0">
                <a:latin typeface="+mn-ea"/>
              </a:rPr>
              <a:t>、土建施工单位</a:t>
            </a:r>
            <a:r>
              <a:rPr lang="en-US" altLang="zh-CN" kern="0" dirty="0">
                <a:latin typeface="+mn-ea"/>
              </a:rPr>
              <a:t>《</a:t>
            </a:r>
            <a:r>
              <a:rPr lang="zh-CN" altLang="en-US" kern="0" dirty="0">
                <a:latin typeface="+mn-ea"/>
              </a:rPr>
              <a:t>承诺函</a:t>
            </a:r>
            <a:r>
              <a:rPr lang="en-US" altLang="zh-CN" kern="0" dirty="0">
                <a:latin typeface="+mn-ea"/>
              </a:rPr>
              <a:t>》《</a:t>
            </a:r>
            <a:r>
              <a:rPr lang="zh-CN" altLang="en-US" kern="0" dirty="0">
                <a:latin typeface="+mn-ea"/>
              </a:rPr>
              <a:t>银行贷款本息偿还协议</a:t>
            </a:r>
            <a:r>
              <a:rPr lang="en-US" altLang="zh-CN" kern="0" dirty="0">
                <a:latin typeface="+mn-ea"/>
              </a:rPr>
              <a:t>》《</a:t>
            </a:r>
            <a:r>
              <a:rPr lang="zh-CN" altLang="en-US" kern="0" dirty="0">
                <a:latin typeface="+mn-ea"/>
              </a:rPr>
              <a:t>公路项资金支持及还款计划总体方案</a:t>
            </a:r>
            <a:r>
              <a:rPr lang="en-US" altLang="zh-CN" kern="0" dirty="0">
                <a:latin typeface="+mn-ea"/>
              </a:rPr>
              <a:t>》《</a:t>
            </a:r>
            <a:r>
              <a:rPr lang="zh-CN" altLang="en-US" kern="0" dirty="0">
                <a:latin typeface="+mn-ea"/>
              </a:rPr>
              <a:t>资金支持及还款计划备忘录</a:t>
            </a:r>
            <a:r>
              <a:rPr lang="en-US" altLang="zh-CN" kern="0" dirty="0">
                <a:latin typeface="+mn-ea"/>
              </a:rPr>
              <a:t>》《</a:t>
            </a:r>
            <a:r>
              <a:rPr lang="zh-CN" altLang="en-US" kern="0" dirty="0">
                <a:latin typeface="+mn-ea"/>
              </a:rPr>
              <a:t>后续施工单位、监理单位确定的选择程序</a:t>
            </a:r>
            <a:r>
              <a:rPr lang="en-US" altLang="zh-CN" kern="0" dirty="0">
                <a:latin typeface="+mn-ea"/>
              </a:rPr>
              <a:t>》</a:t>
            </a:r>
            <a:r>
              <a:rPr lang="zh-CN" altLang="en-US" kern="0" dirty="0">
                <a:latin typeface="+mn-ea"/>
              </a:rPr>
              <a:t>、与原施工单位解除合同的</a:t>
            </a:r>
            <a:r>
              <a:rPr lang="en-US" altLang="zh-CN" kern="0" dirty="0">
                <a:latin typeface="+mn-ea"/>
              </a:rPr>
              <a:t>《</a:t>
            </a:r>
            <a:r>
              <a:rPr lang="zh-CN" altLang="en-US" kern="0" dirty="0">
                <a:latin typeface="+mn-ea"/>
              </a:rPr>
              <a:t>备忘录</a:t>
            </a:r>
            <a:r>
              <a:rPr lang="en-US" altLang="zh-CN" kern="0" dirty="0">
                <a:latin typeface="+mn-ea"/>
              </a:rPr>
              <a:t>》</a:t>
            </a:r>
            <a:r>
              <a:rPr lang="zh-CN" altLang="en-US" kern="0" dirty="0">
                <a:latin typeface="+mn-ea"/>
              </a:rPr>
              <a:t>（共</a:t>
            </a:r>
            <a:r>
              <a:rPr lang="en-US" altLang="zh-CN" kern="0" dirty="0">
                <a:latin typeface="+mn-ea"/>
              </a:rPr>
              <a:t>4</a:t>
            </a:r>
            <a:r>
              <a:rPr lang="zh-CN" altLang="en-US" kern="0" dirty="0">
                <a:latin typeface="+mn-ea"/>
              </a:rPr>
              <a:t>份）、与监理单位的</a:t>
            </a:r>
            <a:r>
              <a:rPr lang="en-US" altLang="zh-CN" kern="0" dirty="0">
                <a:latin typeface="+mn-ea"/>
              </a:rPr>
              <a:t>《</a:t>
            </a:r>
            <a:r>
              <a:rPr lang="zh-CN" altLang="en-US" kern="0" dirty="0">
                <a:latin typeface="+mn-ea"/>
              </a:rPr>
              <a:t>终止合同协议书</a:t>
            </a:r>
            <a:r>
              <a:rPr lang="en-US" altLang="zh-CN" kern="0" dirty="0">
                <a:latin typeface="+mn-ea"/>
              </a:rPr>
              <a:t>》</a:t>
            </a:r>
            <a:r>
              <a:rPr lang="zh-CN" altLang="en-US" kern="0" dirty="0">
                <a:latin typeface="+mn-ea"/>
              </a:rPr>
              <a:t>（共</a:t>
            </a:r>
            <a:r>
              <a:rPr lang="en-US" altLang="zh-CN" kern="0" dirty="0">
                <a:latin typeface="+mn-ea"/>
              </a:rPr>
              <a:t>2</a:t>
            </a:r>
            <a:r>
              <a:rPr lang="zh-CN" altLang="en-US" kern="0" dirty="0">
                <a:latin typeface="+mn-ea"/>
              </a:rPr>
              <a:t>份）、房建等二期的</a:t>
            </a:r>
            <a:r>
              <a:rPr lang="en-US" altLang="zh-CN" kern="0" dirty="0">
                <a:latin typeface="+mn-ea"/>
              </a:rPr>
              <a:t>《</a:t>
            </a:r>
            <a:r>
              <a:rPr lang="zh-CN" altLang="en-US" kern="0" dirty="0">
                <a:latin typeface="+mn-ea"/>
              </a:rPr>
              <a:t>专项协议</a:t>
            </a:r>
            <a:r>
              <a:rPr lang="en-US" altLang="zh-CN" kern="0" dirty="0">
                <a:latin typeface="+mn-ea"/>
              </a:rPr>
              <a:t>》</a:t>
            </a:r>
            <a:r>
              <a:rPr lang="zh-CN" altLang="en-US" kern="0" dirty="0">
                <a:latin typeface="+mn-ea"/>
              </a:rPr>
              <a:t>（如后续签订</a:t>
            </a:r>
            <a:r>
              <a:rPr lang="en-US" altLang="zh-CN" kern="0" dirty="0">
                <a:latin typeface="+mn-ea"/>
              </a:rPr>
              <a:t>《</a:t>
            </a:r>
            <a:r>
              <a:rPr lang="zh-CN" altLang="en-US" kern="0" dirty="0">
                <a:latin typeface="+mn-ea"/>
              </a:rPr>
              <a:t>三方协议</a:t>
            </a:r>
            <a:r>
              <a:rPr lang="en-US" altLang="zh-CN" kern="0" dirty="0">
                <a:latin typeface="+mn-ea"/>
              </a:rPr>
              <a:t>》</a:t>
            </a:r>
            <a:r>
              <a:rPr lang="zh-CN" altLang="en-US" kern="0" dirty="0">
                <a:latin typeface="+mn-ea"/>
              </a:rPr>
              <a:t>，则没个房建、交安、机电、供配电施工单位都需签订</a:t>
            </a:r>
            <a:r>
              <a:rPr lang="en-US" altLang="zh-CN" kern="0" dirty="0">
                <a:latin typeface="+mn-ea"/>
              </a:rPr>
              <a:t>《</a:t>
            </a:r>
            <a:r>
              <a:rPr lang="zh-CN" altLang="en-US" kern="0" dirty="0">
                <a:latin typeface="+mn-ea"/>
              </a:rPr>
              <a:t>三方协议</a:t>
            </a:r>
            <a:r>
              <a:rPr lang="en-US" altLang="zh-CN" kern="0" dirty="0">
                <a:latin typeface="+mn-ea"/>
              </a:rPr>
              <a:t>》</a:t>
            </a:r>
            <a:r>
              <a:rPr lang="zh-CN" altLang="en-US" kern="0" dirty="0">
                <a:latin typeface="+mn-ea"/>
              </a:rPr>
              <a:t>）、绿化</a:t>
            </a:r>
            <a:r>
              <a:rPr lang="en-US" altLang="zh-CN" kern="0" dirty="0">
                <a:latin typeface="+mn-ea"/>
              </a:rPr>
              <a:t>《</a:t>
            </a:r>
            <a:r>
              <a:rPr lang="zh-CN" altLang="en-US" kern="0" dirty="0">
                <a:latin typeface="+mn-ea"/>
              </a:rPr>
              <a:t>专项协议</a:t>
            </a:r>
            <a:r>
              <a:rPr lang="en-US" altLang="zh-CN" kern="0" dirty="0">
                <a:latin typeface="+mn-ea"/>
              </a:rPr>
              <a:t>》</a:t>
            </a:r>
            <a:r>
              <a:rPr lang="zh-CN" altLang="en-US" kern="0" dirty="0">
                <a:latin typeface="+mn-ea"/>
              </a:rPr>
              <a:t>（后续可能需要签订</a:t>
            </a:r>
            <a:r>
              <a:rPr lang="en-US" altLang="zh-CN" kern="0" dirty="0">
                <a:latin typeface="+mn-ea"/>
              </a:rPr>
              <a:t>《</a:t>
            </a:r>
            <a:r>
              <a:rPr lang="zh-CN" altLang="en-US" kern="0" dirty="0">
                <a:latin typeface="+mn-ea"/>
              </a:rPr>
              <a:t>三方协议</a:t>
            </a:r>
            <a:r>
              <a:rPr lang="en-US" altLang="zh-CN" kern="0" dirty="0">
                <a:latin typeface="+mn-ea"/>
              </a:rPr>
              <a:t>》</a:t>
            </a:r>
            <a:r>
              <a:rPr lang="zh-CN" altLang="en-US" kern="0" dirty="0">
                <a:latin typeface="+mn-ea"/>
              </a:rPr>
              <a:t>）、三改</a:t>
            </a:r>
            <a:r>
              <a:rPr lang="en-US" altLang="zh-CN" kern="0" dirty="0">
                <a:latin typeface="+mn-ea"/>
              </a:rPr>
              <a:t>《</a:t>
            </a:r>
            <a:r>
              <a:rPr lang="zh-CN" altLang="en-US" kern="0" dirty="0">
                <a:latin typeface="+mn-ea"/>
              </a:rPr>
              <a:t>专项协议</a:t>
            </a:r>
            <a:r>
              <a:rPr lang="en-US" altLang="zh-CN" kern="0" dirty="0">
                <a:latin typeface="+mn-ea"/>
              </a:rPr>
              <a:t>》</a:t>
            </a:r>
            <a:r>
              <a:rPr lang="zh-CN" altLang="en-US" kern="0" dirty="0">
                <a:latin typeface="+mn-ea"/>
              </a:rPr>
              <a:t>（后续可能需要签订</a:t>
            </a:r>
            <a:r>
              <a:rPr lang="en-US" altLang="zh-CN" kern="0" dirty="0">
                <a:latin typeface="+mn-ea"/>
              </a:rPr>
              <a:t>《</a:t>
            </a:r>
            <a:r>
              <a:rPr lang="zh-CN" altLang="en-US" kern="0" dirty="0">
                <a:latin typeface="+mn-ea"/>
              </a:rPr>
              <a:t>三方协议</a:t>
            </a:r>
            <a:r>
              <a:rPr lang="en-US" altLang="zh-CN" kern="0" dirty="0">
                <a:latin typeface="+mn-ea"/>
              </a:rPr>
              <a:t>》</a:t>
            </a:r>
            <a:r>
              <a:rPr lang="zh-CN" altLang="en-US" kern="0" dirty="0">
                <a:latin typeface="+mn-ea"/>
              </a:rPr>
              <a:t>）、关于委托办理收费权证的：</a:t>
            </a:r>
            <a:r>
              <a:rPr lang="en-US" altLang="zh-CN" kern="0" dirty="0">
                <a:latin typeface="+mn-ea"/>
              </a:rPr>
              <a:t>《</a:t>
            </a:r>
            <a:r>
              <a:rPr lang="zh-CN" altLang="en-US" kern="0" dirty="0">
                <a:latin typeface="+mn-ea"/>
              </a:rPr>
              <a:t>委托协议</a:t>
            </a:r>
            <a:r>
              <a:rPr lang="en-US" altLang="zh-CN" kern="0" dirty="0">
                <a:latin typeface="+mn-ea"/>
              </a:rPr>
              <a:t>》</a:t>
            </a:r>
            <a:r>
              <a:rPr lang="zh-CN" altLang="en-US" kern="0" dirty="0">
                <a:latin typeface="+mn-ea"/>
              </a:rPr>
              <a:t>以及</a:t>
            </a:r>
            <a:r>
              <a:rPr lang="en-US" altLang="zh-CN" kern="0" dirty="0">
                <a:latin typeface="+mn-ea"/>
              </a:rPr>
              <a:t>《</a:t>
            </a:r>
            <a:r>
              <a:rPr lang="zh-CN" altLang="en-US" kern="0" dirty="0">
                <a:latin typeface="+mn-ea"/>
              </a:rPr>
              <a:t>授权委托书</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委托建设管理协议</a:t>
            </a:r>
            <a:r>
              <a:rPr lang="en-US" altLang="zh-CN" kern="0" dirty="0">
                <a:latin typeface="+mn-ea"/>
              </a:rPr>
              <a:t>》</a:t>
            </a:r>
            <a:r>
              <a:rPr lang="zh-CN" altLang="en-US" kern="0" dirty="0">
                <a:latin typeface="+mn-ea"/>
              </a:rPr>
              <a:t>、</a:t>
            </a:r>
            <a:endParaRPr lang="en-US" altLang="zh-CN" kern="0" dirty="0">
              <a:latin typeface="+mn-ea"/>
            </a:endParaRPr>
          </a:p>
          <a:p>
            <a:pPr eaLnBrk="0" fontAlgn="base" hangingPunct="0">
              <a:spcBef>
                <a:spcPct val="0"/>
              </a:spcBef>
              <a:spcAft>
                <a:spcPct val="0"/>
              </a:spcAft>
              <a:buClr>
                <a:srgbClr val="2E2F31"/>
              </a:buClr>
              <a:buSzPct val="60000"/>
            </a:pPr>
            <a:r>
              <a:rPr lang="en-US" altLang="zh-CN" kern="0" dirty="0">
                <a:latin typeface="+mn-ea"/>
              </a:rPr>
              <a:t>《</a:t>
            </a:r>
            <a:r>
              <a:rPr lang="zh-CN" altLang="en-US" kern="0" dirty="0">
                <a:latin typeface="+mn-ea"/>
              </a:rPr>
              <a:t>委托运营协议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项目移交协议</a:t>
            </a:r>
            <a:r>
              <a:rPr lang="en-US" altLang="zh-CN" kern="0" dirty="0">
                <a:latin typeface="+mn-ea"/>
              </a:rPr>
              <a:t>》</a:t>
            </a:r>
            <a:r>
              <a:rPr lang="zh-CN" altLang="en-US" kern="0" dirty="0">
                <a:latin typeface="+mn-ea"/>
              </a:rPr>
              <a:t>、</a:t>
            </a:r>
            <a:r>
              <a:rPr lang="en-US" altLang="zh-CN" kern="0" dirty="0">
                <a:latin typeface="+mn-ea"/>
              </a:rPr>
              <a:t>《</a:t>
            </a:r>
            <a:r>
              <a:rPr lang="zh-CN" altLang="en-US" kern="0" dirty="0">
                <a:latin typeface="+mn-ea"/>
              </a:rPr>
              <a:t>托管协议</a:t>
            </a:r>
            <a:r>
              <a:rPr lang="en-US" altLang="zh-CN" kern="0" dirty="0">
                <a:latin typeface="+mn-ea"/>
              </a:rPr>
              <a:t>》</a:t>
            </a:r>
            <a:r>
              <a:rPr lang="zh-CN" altLang="en-US" kern="0" dirty="0">
                <a:latin typeface="+mn-ea"/>
              </a:rPr>
              <a:t>。</a:t>
            </a:r>
          </a:p>
          <a:p>
            <a:pPr eaLnBrk="0" fontAlgn="base" hangingPunct="0">
              <a:spcBef>
                <a:spcPct val="0"/>
              </a:spcBef>
              <a:spcAft>
                <a:spcPct val="0"/>
              </a:spcAft>
              <a:buClr>
                <a:srgbClr val="2E2F31"/>
              </a:buClr>
              <a:buSzPct val="60000"/>
            </a:pPr>
            <a:endParaRPr lang="en-US" altLang="zh-CN" kern="0" dirty="0">
              <a:latin typeface="+mn-ea"/>
            </a:endParaRPr>
          </a:p>
          <a:p>
            <a:pPr eaLnBrk="0" fontAlgn="base" hangingPunct="0">
              <a:spcBef>
                <a:spcPct val="0"/>
              </a:spcBef>
              <a:spcAft>
                <a:spcPct val="0"/>
              </a:spcAft>
              <a:buClr>
                <a:srgbClr val="2E2F31"/>
              </a:buClr>
              <a:buSzPct val="60000"/>
            </a:pPr>
            <a:r>
              <a:rPr lang="en-US" altLang="zh-CN" kern="0" dirty="0">
                <a:latin typeface="+mn-ea"/>
              </a:rPr>
              <a:t>------</a:t>
            </a:r>
            <a:r>
              <a:rPr lang="zh-CN" altLang="en-US" kern="0" dirty="0">
                <a:latin typeface="+mn-ea"/>
              </a:rPr>
              <a:t>合计：</a:t>
            </a:r>
            <a:r>
              <a:rPr lang="en-US" altLang="zh-CN" kern="0" dirty="0">
                <a:latin typeface="+mn-ea"/>
              </a:rPr>
              <a:t>127</a:t>
            </a:r>
            <a:r>
              <a:rPr lang="zh-CN" altLang="en-US" kern="0" dirty="0">
                <a:latin typeface="+mn-ea"/>
              </a:rPr>
              <a:t>份文件</a:t>
            </a:r>
            <a:endParaRPr lang="zh-CN" altLang="en-US" sz="2800" kern="0" dirty="0">
              <a:latin typeface="+mn-ea"/>
            </a:endParaRPr>
          </a:p>
        </p:txBody>
      </p:sp>
      <p:sp>
        <p:nvSpPr>
          <p:cNvPr id="2" name="文本框 1"/>
          <p:cNvSpPr txBox="1"/>
          <p:nvPr/>
        </p:nvSpPr>
        <p:spPr>
          <a:xfrm>
            <a:off x="490532" y="945990"/>
            <a:ext cx="3721660" cy="400110"/>
          </a:xfrm>
          <a:prstGeom prst="rect">
            <a:avLst/>
          </a:prstGeom>
          <a:noFill/>
        </p:spPr>
        <p:txBody>
          <a:bodyPr wrap="none" rtlCol="0">
            <a:spAutoFit/>
          </a:bodyPr>
          <a:lstStyle/>
          <a:p>
            <a:pPr marL="257175" indent="-257175">
              <a:buFont typeface="Arial" panose="020B0604020202020204" pitchFamily="34" charset="0"/>
              <a:buChar char="•"/>
            </a:pPr>
            <a:r>
              <a:rPr lang="zh-CN" altLang="en-US" sz="2000" b="1" dirty="0"/>
              <a:t>某公路</a:t>
            </a:r>
            <a:r>
              <a:rPr lang="en-US" altLang="zh-CN" sz="2000" b="1" dirty="0"/>
              <a:t>BOT</a:t>
            </a:r>
            <a:r>
              <a:rPr lang="zh-CN" altLang="en-US" sz="2000" b="1" dirty="0"/>
              <a:t>重整项目合同附件</a:t>
            </a:r>
          </a:p>
        </p:txBody>
      </p:sp>
      <p:sp>
        <p:nvSpPr>
          <p:cNvPr id="4" name="灯片编号占位符 3"/>
          <p:cNvSpPr>
            <a:spLocks noGrp="1"/>
          </p:cNvSpPr>
          <p:nvPr>
            <p:ph type="sldNum" sz="quarter" idx="12"/>
          </p:nvPr>
        </p:nvSpPr>
        <p:spPr/>
        <p:txBody>
          <a:bodyPr/>
          <a:lstStyle/>
          <a:p>
            <a:fld id="{91651E6F-E2DB-48ED-B6B4-C55209E72336}" type="slidenum">
              <a:rPr lang="zh-CN" altLang="en-US" smtClean="0"/>
              <a:t>105</a:t>
            </a:fld>
            <a:endParaRPr lang="zh-CN" altLang="en-US"/>
          </a:p>
        </p:txBody>
      </p:sp>
    </p:spTree>
    <p:extLst>
      <p:ext uri="{BB962C8B-B14F-4D97-AF65-F5344CB8AC3E}">
        <p14:creationId xmlns:p14="http://schemas.microsoft.com/office/powerpoint/2010/main" val="36644963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006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441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09592" y="1206584"/>
            <a:ext cx="8443326" cy="514976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509896"/>
            <a:ext cx="8176355" cy="584775"/>
          </a:xfrm>
          <a:prstGeom prst="rect">
            <a:avLst/>
          </a:prstGeom>
          <a:noFill/>
        </p:spPr>
        <p:txBody>
          <a:bodyPr wrap="square" rtlCol="0">
            <a:spAutoFit/>
          </a:bodyPr>
          <a:lstStyle/>
          <a:p>
            <a:pPr lvl="0" eaLnBrk="0" fontAlgn="base" hangingPunct="0">
              <a:spcBef>
                <a:spcPct val="0"/>
              </a:spcBef>
              <a:spcAft>
                <a:spcPct val="0"/>
              </a:spcAft>
              <a:buClr>
                <a:srgbClr val="2E2F31"/>
              </a:buClr>
              <a:buSzPct val="60000"/>
            </a:pPr>
            <a:r>
              <a:rPr lang="en-US" altLang="zh-CN" sz="3200" b="1" kern="0" dirty="0">
                <a:latin typeface="+mn-ea"/>
              </a:rPr>
              <a:t>PPP</a:t>
            </a:r>
            <a:r>
              <a:rPr lang="zh-CN" altLang="en-US" sz="3200" b="1" kern="0" dirty="0">
                <a:latin typeface="+mn-ea"/>
              </a:rPr>
              <a:t>项目主要法律文件一览</a:t>
            </a:r>
            <a:endParaRPr lang="en-US" altLang="zh-CN" sz="3200" b="1" kern="0" dirty="0">
              <a:latin typeface="+mn-ea"/>
            </a:endParaRPr>
          </a:p>
        </p:txBody>
      </p:sp>
      <p:sp>
        <p:nvSpPr>
          <p:cNvPr id="22" name="文本框 21"/>
          <p:cNvSpPr txBox="1"/>
          <p:nvPr/>
        </p:nvSpPr>
        <p:spPr>
          <a:xfrm>
            <a:off x="663884" y="1426975"/>
            <a:ext cx="7734741" cy="4708981"/>
          </a:xfrm>
          <a:prstGeom prst="rect">
            <a:avLst/>
          </a:prstGeom>
          <a:noFill/>
        </p:spPr>
        <p:txBody>
          <a:bodyPr wrap="square" rtlCol="0">
            <a:spAutoFit/>
          </a:bodyPr>
          <a:lstStyle/>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项目可行性研究报告</a:t>
            </a:r>
            <a:r>
              <a:rPr lang="en-US" altLang="zh-CN" sz="2000" b="1" kern="0" dirty="0">
                <a:latin typeface="+mn-ea"/>
              </a:rPr>
              <a:t>》</a:t>
            </a:r>
            <a:r>
              <a:rPr lang="zh-CN" altLang="en-US" sz="2000" b="1" kern="0" dirty="0">
                <a:latin typeface="+mn-ea"/>
              </a:rPr>
              <a:t>、</a:t>
            </a:r>
            <a:r>
              <a:rPr lang="en-US" altLang="zh-CN" sz="2000" b="1" kern="0" dirty="0">
                <a:latin typeface="+mn-ea"/>
              </a:rPr>
              <a:t>《</a:t>
            </a:r>
            <a:r>
              <a:rPr lang="zh-CN" altLang="en-US" sz="2000" b="1" kern="0" dirty="0">
                <a:latin typeface="+mn-ea"/>
              </a:rPr>
              <a:t>项目实施方案</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物有所值评估报告</a:t>
            </a:r>
            <a:r>
              <a:rPr lang="en-US" altLang="zh-CN" sz="2000" b="1" kern="0" dirty="0">
                <a:latin typeface="+mn-ea"/>
              </a:rPr>
              <a:t>》</a:t>
            </a:r>
            <a:r>
              <a:rPr lang="zh-CN" altLang="en-US" sz="2000" b="1" kern="0" dirty="0">
                <a:latin typeface="+mn-ea"/>
              </a:rPr>
              <a:t>、</a:t>
            </a:r>
            <a:r>
              <a:rPr lang="en-US" altLang="zh-CN" sz="2000" b="1" kern="0" dirty="0">
                <a:latin typeface="+mn-ea"/>
              </a:rPr>
              <a:t>《</a:t>
            </a:r>
            <a:r>
              <a:rPr lang="zh-CN" altLang="en-US" sz="2000" b="1" kern="0" dirty="0">
                <a:latin typeface="+mn-ea"/>
              </a:rPr>
              <a:t>财政承受能力论证报告</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项目合作协议</a:t>
            </a:r>
            <a:r>
              <a:rPr lang="en-US" altLang="zh-CN" sz="2000" b="1" kern="0" dirty="0">
                <a:latin typeface="+mn-ea"/>
              </a:rPr>
              <a:t>》</a:t>
            </a:r>
            <a:r>
              <a:rPr lang="zh-CN" altLang="en-US" sz="2000" b="1" kern="0" dirty="0">
                <a:latin typeface="+mn-ea"/>
              </a:rPr>
              <a:t>（或</a:t>
            </a:r>
            <a:r>
              <a:rPr lang="en-US" altLang="zh-CN" sz="2000" b="1" kern="0" dirty="0">
                <a:latin typeface="+mn-ea"/>
              </a:rPr>
              <a:t>《</a:t>
            </a:r>
            <a:r>
              <a:rPr lang="zh-CN" altLang="en-US" sz="2000" b="1" kern="0" dirty="0">
                <a:latin typeface="+mn-ea"/>
              </a:rPr>
              <a:t>战略合作协议</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《PPP</a:t>
            </a:r>
            <a:r>
              <a:rPr lang="zh-CN" altLang="en-US" sz="2000" b="1" kern="0" dirty="0">
                <a:latin typeface="+mn-ea"/>
              </a:rPr>
              <a:t>合同</a:t>
            </a:r>
            <a:r>
              <a:rPr lang="en-US" altLang="zh-CN" sz="2000" b="1" kern="0" dirty="0">
                <a:latin typeface="+mn-ea"/>
              </a:rPr>
              <a:t>》</a:t>
            </a:r>
            <a:r>
              <a:rPr lang="zh-CN" altLang="en-US" sz="2000" b="1" kern="0" dirty="0">
                <a:latin typeface="+mn-ea"/>
              </a:rPr>
              <a:t>或</a:t>
            </a:r>
            <a:r>
              <a:rPr lang="en-US" altLang="zh-CN" sz="2000" b="1" kern="0" dirty="0">
                <a:latin typeface="+mn-ea"/>
              </a:rPr>
              <a:t>《</a:t>
            </a:r>
            <a:r>
              <a:rPr lang="zh-CN" altLang="en-US" sz="2000" b="1" kern="0" dirty="0">
                <a:latin typeface="+mn-ea"/>
              </a:rPr>
              <a:t>特许经营协议</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股东协议</a:t>
            </a:r>
            <a:r>
              <a:rPr lang="en-US" altLang="zh-CN" sz="2000" b="1" kern="0" dirty="0">
                <a:latin typeface="+mn-ea"/>
              </a:rPr>
              <a:t>》</a:t>
            </a:r>
            <a:r>
              <a:rPr lang="zh-CN" altLang="en-US" sz="2000" b="1" kern="0" dirty="0">
                <a:latin typeface="+mn-ea"/>
              </a:rPr>
              <a:t>、</a:t>
            </a:r>
            <a:r>
              <a:rPr lang="en-US" altLang="zh-CN" sz="2000" b="1" kern="0" dirty="0">
                <a:latin typeface="+mn-ea"/>
              </a:rPr>
              <a:t>《</a:t>
            </a:r>
            <a:r>
              <a:rPr lang="zh-CN" altLang="en-US" sz="2000" b="1" kern="0" dirty="0">
                <a:latin typeface="+mn-ea"/>
              </a:rPr>
              <a:t>项目公司章程</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股权远期转让协议</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贷款合同</a:t>
            </a:r>
            <a:r>
              <a:rPr lang="en-US" altLang="zh-CN" sz="2000" b="1" kern="0" dirty="0">
                <a:latin typeface="+mn-ea"/>
              </a:rPr>
              <a:t>》</a:t>
            </a:r>
            <a:r>
              <a:rPr lang="zh-CN" altLang="en-US" sz="2000" b="1" kern="0" dirty="0">
                <a:latin typeface="+mn-ea"/>
              </a:rPr>
              <a:t>（或其他融资合同）、</a:t>
            </a:r>
            <a:r>
              <a:rPr lang="en-US" altLang="zh-CN" sz="2000" b="1" kern="0" dirty="0">
                <a:latin typeface="+mn-ea"/>
              </a:rPr>
              <a:t>《</a:t>
            </a:r>
            <a:r>
              <a:rPr lang="zh-CN" altLang="en-US" sz="2000" b="1" kern="0" dirty="0">
                <a:latin typeface="+mn-ea"/>
              </a:rPr>
              <a:t>担保合同</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采购合同</a:t>
            </a:r>
            <a:r>
              <a:rPr lang="en-US" altLang="zh-CN" sz="2000" b="1" kern="0" dirty="0">
                <a:latin typeface="+mn-ea"/>
              </a:rPr>
              <a:t>》</a:t>
            </a:r>
            <a:r>
              <a:rPr lang="zh-CN" altLang="en-US" sz="2000" b="1" kern="0" dirty="0">
                <a:latin typeface="+mn-ea"/>
              </a:rPr>
              <a:t>、</a:t>
            </a:r>
            <a:r>
              <a:rPr lang="en-US" altLang="zh-CN" sz="2000" b="1" kern="0" dirty="0">
                <a:latin typeface="+mn-ea"/>
              </a:rPr>
              <a:t>《</a:t>
            </a:r>
            <a:r>
              <a:rPr lang="zh-CN" altLang="en-US" sz="2000" b="1" kern="0" dirty="0">
                <a:latin typeface="+mn-ea"/>
              </a:rPr>
              <a:t>建设工程承包合同</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保险合同</a:t>
            </a:r>
            <a:r>
              <a:rPr lang="en-US" altLang="zh-CN" sz="2000" b="1" kern="0" dirty="0">
                <a:latin typeface="+mn-ea"/>
              </a:rPr>
              <a:t>》</a:t>
            </a:r>
            <a:r>
              <a:rPr lang="zh-CN" altLang="en-US" sz="2000" b="1" kern="0" dirty="0">
                <a:latin typeface="+mn-ea"/>
              </a:rPr>
              <a:t>；</a:t>
            </a:r>
            <a:endParaRPr lang="en-US" altLang="zh-CN" sz="2000" b="1" kern="0" dirty="0">
              <a:latin typeface="+mn-ea"/>
            </a:endParaRPr>
          </a:p>
          <a:p>
            <a:pPr marL="342900" indent="-342900" eaLnBrk="0" fontAlgn="base" hangingPunct="0">
              <a:lnSpc>
                <a:spcPct val="150000"/>
              </a:lnSpc>
              <a:spcBef>
                <a:spcPct val="0"/>
              </a:spcBef>
              <a:spcAft>
                <a:spcPct val="0"/>
              </a:spcAft>
              <a:buClr>
                <a:srgbClr val="2E2F31"/>
              </a:buClr>
              <a:buSzPct val="60000"/>
              <a:buFont typeface="Wingdings" panose="05000000000000000000" pitchFamily="2" charset="2"/>
              <a:buChar char="u"/>
            </a:pPr>
            <a:r>
              <a:rPr lang="en-US" altLang="zh-CN" sz="2000" b="1" kern="0" dirty="0">
                <a:latin typeface="+mn-ea"/>
              </a:rPr>
              <a:t>《</a:t>
            </a:r>
            <a:r>
              <a:rPr lang="zh-CN" altLang="en-US" sz="2000" b="1" kern="0" dirty="0">
                <a:latin typeface="+mn-ea"/>
              </a:rPr>
              <a:t>中介服务合同</a:t>
            </a:r>
            <a:r>
              <a:rPr lang="en-US" altLang="zh-CN" sz="2000" b="1" kern="0" dirty="0">
                <a:latin typeface="+mn-ea"/>
              </a:rPr>
              <a:t>》</a:t>
            </a:r>
            <a:r>
              <a:rPr lang="zh-CN" altLang="en-US" sz="2000" b="1" kern="0" dirty="0">
                <a:latin typeface="+mn-ea"/>
              </a:rPr>
              <a:t>（法律、财务等）。</a:t>
            </a:r>
            <a:endParaRPr lang="en-US" altLang="zh-CN" sz="2000" b="1" kern="0" dirty="0">
              <a:latin typeface="+mn-ea"/>
            </a:endParaRPr>
          </a:p>
        </p:txBody>
      </p:sp>
      <p:sp>
        <p:nvSpPr>
          <p:cNvPr id="4" name="灯片编号占位符 3"/>
          <p:cNvSpPr>
            <a:spLocks noGrp="1"/>
          </p:cNvSpPr>
          <p:nvPr>
            <p:ph type="sldNum" sz="quarter" idx="12"/>
          </p:nvPr>
        </p:nvSpPr>
        <p:spPr/>
        <p:txBody>
          <a:bodyPr/>
          <a:lstStyle/>
          <a:p>
            <a:fld id="{91651E6F-E2DB-48ED-B6B4-C55209E72336}" type="slidenum">
              <a:rPr lang="zh-CN" altLang="en-US" smtClean="0"/>
              <a:t>106</a:t>
            </a:fld>
            <a:endParaRPr lang="zh-CN" altLang="en-US"/>
          </a:p>
        </p:txBody>
      </p:sp>
    </p:spTree>
    <p:extLst>
      <p:ext uri="{BB962C8B-B14F-4D97-AF65-F5344CB8AC3E}">
        <p14:creationId xmlns:p14="http://schemas.microsoft.com/office/powerpoint/2010/main" val="12693773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0" y="4314363"/>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flipH="1">
            <a:off x="0" y="471441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p:nvSpPr>
        <p:spPr>
          <a:xfrm>
            <a:off x="368587" y="1115022"/>
            <a:ext cx="8390950" cy="560645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sp>
        <p:nvSpPr>
          <p:cNvPr id="206850" name="标题 1"/>
          <p:cNvSpPr>
            <a:spLocks noGrp="1"/>
          </p:cNvSpPr>
          <p:nvPr>
            <p:ph type="title"/>
          </p:nvPr>
        </p:nvSpPr>
        <p:spPr>
          <a:xfrm>
            <a:off x="368587" y="311280"/>
            <a:ext cx="5250656" cy="601266"/>
          </a:xfrm>
        </p:spPr>
        <p:txBody>
          <a:bodyPr>
            <a:normAutofit/>
          </a:bodyPr>
          <a:lstStyle/>
          <a:p>
            <a:r>
              <a:rPr lang="en-US" altLang="zh-CN" sz="3200" b="1" dirty="0">
                <a:latin typeface="造字工房悦黑体验版纤细体" pitchFamily="50" charset="-122"/>
                <a:ea typeface="造字工房悦黑体验版纤细体" pitchFamily="50" charset="-122"/>
                <a:cs typeface="+mn-cs"/>
              </a:rPr>
              <a:t>PPP</a:t>
            </a:r>
            <a:r>
              <a:rPr lang="zh-CN" altLang="en-US" sz="3200" b="1" dirty="0">
                <a:latin typeface="造字工房悦黑体验版纤细体" pitchFamily="50" charset="-122"/>
                <a:ea typeface="造字工房悦黑体验版纤细体" pitchFamily="50" charset="-122"/>
                <a:cs typeface="+mn-cs"/>
              </a:rPr>
              <a:t>项目合同签订注意事项</a:t>
            </a:r>
          </a:p>
        </p:txBody>
      </p:sp>
      <p:pic>
        <p:nvPicPr>
          <p:cNvPr id="206854" name="内容占位符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587" y="1252088"/>
            <a:ext cx="8188037" cy="5410140"/>
          </a:xfrm>
        </p:spPr>
      </p:pic>
      <p:sp>
        <p:nvSpPr>
          <p:cNvPr id="206852" name="页脚占位符 1"/>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just">
              <a:lnSpc>
                <a:spcPct val="110000"/>
              </a:lnSpc>
              <a:spcBef>
                <a:spcPts val="1350"/>
              </a:spcBef>
              <a:buClr>
                <a:srgbClr val="2E2F31"/>
              </a:buClr>
              <a:buSzPct val="60000"/>
              <a:buFont typeface="Arial" panose="020B0604020202020204" pitchFamily="34" charset="0"/>
              <a:buChar char="▐"/>
              <a:defRPr sz="1500">
                <a:solidFill>
                  <a:srgbClr val="2E2F31"/>
                </a:solidFill>
                <a:latin typeface="Arial" panose="020B0604020202020204" pitchFamily="34" charset="0"/>
                <a:ea typeface="微软雅黑" panose="020B0503020204020204" pitchFamily="34" charset="-122"/>
              </a:defRPr>
            </a:lvl1pPr>
            <a:lvl2pPr marL="557213" indent="-214313" algn="just">
              <a:lnSpc>
                <a:spcPct val="130000"/>
              </a:lnSpc>
              <a:spcAft>
                <a:spcPts val="450"/>
              </a:spcAft>
              <a:buClr>
                <a:srgbClr val="BDA499"/>
              </a:buClr>
              <a:buFont typeface="幼圆" panose="02010509060101010101" pitchFamily="49" charset="-122"/>
              <a:buChar char=" "/>
              <a:defRPr sz="1200">
                <a:solidFill>
                  <a:srgbClr val="7D7D7D"/>
                </a:solidFill>
                <a:latin typeface="幼圆" panose="02010509060101010101" pitchFamily="49" charset="-122"/>
                <a:ea typeface="幼圆" panose="02010509060101010101" pitchFamily="49"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9pPr>
          </a:lstStyle>
          <a:p>
            <a:pPr algn="ctr">
              <a:lnSpc>
                <a:spcPct val="100000"/>
              </a:lnSpc>
              <a:spcBef>
                <a:spcPct val="0"/>
              </a:spcBef>
              <a:buClrTx/>
              <a:buSzTx/>
              <a:buFont typeface="Arial" panose="020B0604020202020204" pitchFamily="34" charset="0"/>
              <a:buNone/>
            </a:pPr>
            <a:endParaRPr lang="zh-CN" altLang="en-US" sz="900">
              <a:solidFill>
                <a:srgbClr val="919293"/>
              </a:solidFill>
              <a:ea typeface="宋体" panose="02010600030101010101" pitchFamily="2" charset="-122"/>
              <a:cs typeface="Calibri" panose="020F0502020204030204" pitchFamily="34" charset="0"/>
            </a:endParaRPr>
          </a:p>
        </p:txBody>
      </p:sp>
      <p:sp>
        <p:nvSpPr>
          <p:cNvPr id="206853" name="灯片编号占位符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just">
              <a:lnSpc>
                <a:spcPct val="110000"/>
              </a:lnSpc>
              <a:spcBef>
                <a:spcPts val="1350"/>
              </a:spcBef>
              <a:buClr>
                <a:srgbClr val="2E2F31"/>
              </a:buClr>
              <a:buSzPct val="60000"/>
              <a:buFont typeface="Arial" panose="020B0604020202020204" pitchFamily="34" charset="0"/>
              <a:buChar char="▐"/>
              <a:defRPr sz="1500">
                <a:solidFill>
                  <a:srgbClr val="2E2F31"/>
                </a:solidFill>
                <a:latin typeface="Arial" panose="020B0604020202020204" pitchFamily="34" charset="0"/>
                <a:ea typeface="微软雅黑" panose="020B0503020204020204" pitchFamily="34" charset="-122"/>
              </a:defRPr>
            </a:lvl1pPr>
            <a:lvl2pPr marL="557213" indent="-214313" algn="just">
              <a:lnSpc>
                <a:spcPct val="130000"/>
              </a:lnSpc>
              <a:spcAft>
                <a:spcPts val="450"/>
              </a:spcAft>
              <a:buClr>
                <a:srgbClr val="BDA499"/>
              </a:buClr>
              <a:buFont typeface="幼圆" panose="02010509060101010101" pitchFamily="49" charset="-122"/>
              <a:buChar char=" "/>
              <a:defRPr sz="1200">
                <a:solidFill>
                  <a:srgbClr val="7D7D7D"/>
                </a:solidFill>
                <a:latin typeface="幼圆" panose="02010509060101010101" pitchFamily="49" charset="-122"/>
                <a:ea typeface="幼圆" panose="02010509060101010101" pitchFamily="49"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9pPr>
          </a:lstStyle>
          <a:p>
            <a:pPr algn="r">
              <a:lnSpc>
                <a:spcPct val="100000"/>
              </a:lnSpc>
              <a:spcBef>
                <a:spcPct val="0"/>
              </a:spcBef>
              <a:buClrTx/>
              <a:buSzTx/>
              <a:buFont typeface="Arial" panose="020B0604020202020204" pitchFamily="34" charset="0"/>
              <a:buNone/>
            </a:pPr>
            <a:fld id="{72959697-B744-484A-90E3-9C6BE9A3D144}" type="slidenum">
              <a:rPr lang="zh-CN" altLang="en-US" sz="900">
                <a:solidFill>
                  <a:srgbClr val="919293"/>
                </a:solidFill>
                <a:ea typeface="宋体" panose="02010600030101010101" pitchFamily="2" charset="-122"/>
                <a:cs typeface="Calibri" panose="020F0502020204030204" pitchFamily="34" charset="0"/>
              </a:rPr>
              <a:pPr algn="r">
                <a:lnSpc>
                  <a:spcPct val="100000"/>
                </a:lnSpc>
                <a:spcBef>
                  <a:spcPct val="0"/>
                </a:spcBef>
                <a:buClrTx/>
                <a:buSzTx/>
                <a:buFont typeface="Arial" panose="020B0604020202020204" pitchFamily="34" charset="0"/>
                <a:buNone/>
              </a:pPr>
              <a:t>107</a:t>
            </a:fld>
            <a:endParaRPr lang="en-US" altLang="zh-CN" sz="900">
              <a:solidFill>
                <a:srgbClr val="919293"/>
              </a:solidFill>
              <a:ea typeface="宋体" panose="02010600030101010101" pitchFamily="2" charset="-122"/>
              <a:cs typeface="Calibri" panose="020F0502020204030204" pitchFamily="34" charset="0"/>
            </a:endParaRPr>
          </a:p>
        </p:txBody>
      </p:sp>
      <p:grpSp>
        <p:nvGrpSpPr>
          <p:cNvPr id="8" name="组合 7"/>
          <p:cNvGrpSpPr/>
          <p:nvPr/>
        </p:nvGrpSpPr>
        <p:grpSpPr>
          <a:xfrm>
            <a:off x="5791056" y="-1722267"/>
            <a:ext cx="3406067" cy="3286869"/>
            <a:chOff x="3979473" y="824260"/>
            <a:chExt cx="4085143" cy="3942179"/>
          </a:xfrm>
        </p:grpSpPr>
        <p:sp>
          <p:nvSpPr>
            <p:cNvPr id="9" name="椭圆 8"/>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Tree>
    <p:extLst>
      <p:ext uri="{BB962C8B-B14F-4D97-AF65-F5344CB8AC3E}">
        <p14:creationId xmlns:p14="http://schemas.microsoft.com/office/powerpoint/2010/main" val="15538204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4484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flipH="1">
            <a:off x="0" y="4679972"/>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443413" y="1343891"/>
            <a:ext cx="8359487" cy="472440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sp>
        <p:nvSpPr>
          <p:cNvPr id="3" name="内容占位符 2"/>
          <p:cNvSpPr>
            <a:spLocks noGrp="1"/>
          </p:cNvSpPr>
          <p:nvPr>
            <p:ph idx="1"/>
          </p:nvPr>
        </p:nvSpPr>
        <p:spPr>
          <a:xfrm>
            <a:off x="735867" y="2544432"/>
            <a:ext cx="7886700" cy="2969677"/>
          </a:xfrm>
        </p:spPr>
        <p:txBody>
          <a:bodyPr>
            <a:noAutofit/>
          </a:bodyPr>
          <a:lstStyle/>
          <a:p>
            <a:pPr marL="0" indent="0">
              <a:buNone/>
            </a:pPr>
            <a:r>
              <a:rPr lang="en-US" altLang="zh-CN" sz="2000" dirty="0">
                <a:latin typeface="+mn-ea"/>
              </a:rPr>
              <a:t>    2016</a:t>
            </a:r>
            <a:r>
              <a:rPr lang="zh-CN" altLang="en-US" sz="2000" dirty="0">
                <a:latin typeface="+mn-ea"/>
              </a:rPr>
              <a:t>年</a:t>
            </a:r>
            <a:r>
              <a:rPr lang="en-US" altLang="zh-CN" sz="2000" dirty="0">
                <a:latin typeface="+mn-ea"/>
              </a:rPr>
              <a:t>3</a:t>
            </a:r>
            <a:r>
              <a:rPr lang="zh-CN" altLang="en-US" sz="2000" dirty="0">
                <a:latin typeface="+mn-ea"/>
              </a:rPr>
              <a:t>月</a:t>
            </a:r>
            <a:r>
              <a:rPr lang="en-US" altLang="zh-CN" sz="2000" dirty="0">
                <a:latin typeface="+mn-ea"/>
              </a:rPr>
              <a:t>5</a:t>
            </a:r>
            <a:r>
              <a:rPr lang="zh-CN" altLang="en-US" sz="2000" dirty="0">
                <a:latin typeface="+mn-ea"/>
              </a:rPr>
              <a:t>日，</a:t>
            </a:r>
            <a:r>
              <a:rPr lang="zh-CN" altLang="en-US" sz="2000" b="1" dirty="0">
                <a:solidFill>
                  <a:srgbClr val="FF0000"/>
                </a:solidFill>
                <a:latin typeface="+mn-ea"/>
              </a:rPr>
              <a:t>第十二届全国人民代表大会第四次会议</a:t>
            </a:r>
            <a:r>
              <a:rPr lang="zh-CN" altLang="en-US" sz="2000" dirty="0">
                <a:latin typeface="+mn-ea"/>
              </a:rPr>
              <a:t>开幕，国务院总理李克强在政府工作报告中谈及</a:t>
            </a:r>
            <a:r>
              <a:rPr lang="en-US" altLang="zh-CN" sz="2000" dirty="0">
                <a:latin typeface="+mn-ea"/>
              </a:rPr>
              <a:t>PPP</a:t>
            </a:r>
            <a:r>
              <a:rPr lang="zh-CN" altLang="en-US" sz="2000" dirty="0">
                <a:latin typeface="+mn-ea"/>
              </a:rPr>
              <a:t>项目时提出，“发挥有效投资对稳增长调结构的关键作用。深化投融资体制改革，继续</a:t>
            </a:r>
            <a:r>
              <a:rPr lang="zh-CN" altLang="en-US" sz="2000" b="1" dirty="0">
                <a:solidFill>
                  <a:srgbClr val="FF0000"/>
                </a:solidFill>
                <a:latin typeface="+mn-ea"/>
              </a:rPr>
              <a:t>以市场化方式筹集专项建设基金</a:t>
            </a:r>
            <a:r>
              <a:rPr lang="zh-CN" altLang="en-US" sz="2000" dirty="0">
                <a:latin typeface="+mn-ea"/>
              </a:rPr>
              <a:t>，推动地方融资平台转型改制进行市场化融资，</a:t>
            </a:r>
            <a:r>
              <a:rPr lang="zh-CN" altLang="en-US" sz="2000" b="1" u="sng" dirty="0">
                <a:solidFill>
                  <a:srgbClr val="FF0000"/>
                </a:solidFill>
                <a:latin typeface="+mn-ea"/>
              </a:rPr>
              <a:t>探索基础设施等资产证券化</a:t>
            </a:r>
            <a:r>
              <a:rPr lang="zh-CN" altLang="en-US" sz="2000" dirty="0">
                <a:latin typeface="+mn-ea"/>
              </a:rPr>
              <a:t>，扩大债券融资规模。完善政府和社会资本合作模式，</a:t>
            </a:r>
            <a:r>
              <a:rPr lang="zh-CN" altLang="en-US" sz="2000" b="1" u="sng" dirty="0">
                <a:solidFill>
                  <a:srgbClr val="FF0000"/>
                </a:solidFill>
                <a:latin typeface="+mn-ea"/>
              </a:rPr>
              <a:t>用好</a:t>
            </a:r>
            <a:r>
              <a:rPr lang="en-US" altLang="zh-CN" sz="2000" b="1" u="sng" dirty="0">
                <a:solidFill>
                  <a:srgbClr val="FF0000"/>
                </a:solidFill>
                <a:latin typeface="+mn-ea"/>
              </a:rPr>
              <a:t>1800</a:t>
            </a:r>
            <a:r>
              <a:rPr lang="zh-CN" altLang="en-US" sz="2000" b="1" u="sng" dirty="0">
                <a:solidFill>
                  <a:srgbClr val="FF0000"/>
                </a:solidFill>
                <a:latin typeface="+mn-ea"/>
              </a:rPr>
              <a:t>亿元引导基金，依法严格履行合同，充分激发社会资本参与热情</a:t>
            </a:r>
            <a:r>
              <a:rPr lang="zh-CN" altLang="en-US" sz="2000" dirty="0">
                <a:latin typeface="+mn-ea"/>
              </a:rPr>
              <a:t>。”</a:t>
            </a:r>
            <a:endParaRPr lang="en-US" altLang="zh-CN" sz="2000" dirty="0">
              <a:latin typeface="+mn-ea"/>
            </a:endParaRPr>
          </a:p>
          <a:p>
            <a:pPr marL="0" indent="0">
              <a:buNone/>
            </a:pPr>
            <a:endParaRPr lang="en-US" altLang="zh-CN" sz="2000" dirty="0">
              <a:latin typeface="+mn-ea"/>
            </a:endParaRPr>
          </a:p>
          <a:p>
            <a:pPr marL="0" indent="0" algn="r">
              <a:buNone/>
            </a:pPr>
            <a:r>
              <a:rPr lang="zh-CN" altLang="en-US" sz="2000" i="1" dirty="0">
                <a:latin typeface="+mn-ea"/>
              </a:rPr>
              <a:t> </a:t>
            </a:r>
            <a:r>
              <a:rPr lang="zh-CN" altLang="en-US" sz="1800" i="1" dirty="0">
                <a:latin typeface="+mn-ea"/>
              </a:rPr>
              <a:t>（来源：华夏时报，发布时间：</a:t>
            </a:r>
            <a:r>
              <a:rPr lang="en-US" altLang="zh-CN" sz="1800" i="1" dirty="0">
                <a:latin typeface="+mn-ea"/>
              </a:rPr>
              <a:t>20160306</a:t>
            </a:r>
            <a:r>
              <a:rPr lang="zh-CN" altLang="en-US" sz="1800" i="1" dirty="0">
                <a:latin typeface="+mn-ea"/>
              </a:rPr>
              <a:t>）</a:t>
            </a:r>
            <a:endParaRPr lang="en-US" altLang="zh-CN" sz="1800" i="1" dirty="0">
              <a:latin typeface="+mn-ea"/>
            </a:endParaRPr>
          </a:p>
        </p:txBody>
      </p:sp>
      <p:sp>
        <p:nvSpPr>
          <p:cNvPr id="4" name="灯片编号占位符 3"/>
          <p:cNvSpPr>
            <a:spLocks noGrp="1"/>
          </p:cNvSpPr>
          <p:nvPr>
            <p:ph type="sldNum" sz="quarter" idx="12"/>
          </p:nvPr>
        </p:nvSpPr>
        <p:spPr/>
        <p:txBody>
          <a:bodyPr/>
          <a:lstStyle/>
          <a:p>
            <a:fld id="{91651E6F-E2DB-48ED-B6B4-C55209E72336}" type="slidenum">
              <a:rPr lang="zh-CN" altLang="en-US" smtClean="0"/>
              <a:t>108</a:t>
            </a:fld>
            <a:endParaRPr lang="zh-CN" altLang="en-US"/>
          </a:p>
        </p:txBody>
      </p:sp>
      <p:sp>
        <p:nvSpPr>
          <p:cNvPr id="6" name="文本框 5"/>
          <p:cNvSpPr txBox="1"/>
          <p:nvPr/>
        </p:nvSpPr>
        <p:spPr>
          <a:xfrm>
            <a:off x="443413" y="569004"/>
            <a:ext cx="8227511" cy="584775"/>
          </a:xfrm>
          <a:prstGeom prst="rect">
            <a:avLst/>
          </a:prstGeom>
          <a:noFill/>
        </p:spPr>
        <p:txBody>
          <a:bodyPr wrap="square" rtlCol="0">
            <a:spAutoFit/>
          </a:bodyPr>
          <a:lstStyle/>
          <a:p>
            <a:r>
              <a:rPr lang="en-US" altLang="zh-CN" sz="3200" b="1" dirty="0" smtClean="0">
                <a:latin typeface="造字工房悦黑体验版纤细体" pitchFamily="50" charset="-122"/>
                <a:ea typeface="造字工房悦黑体验版纤细体" pitchFamily="50" charset="-122"/>
              </a:rPr>
              <a:t>PPP</a:t>
            </a:r>
            <a:r>
              <a:rPr lang="zh-CN" altLang="en-US" sz="3200" b="1" dirty="0" smtClean="0">
                <a:latin typeface="造字工房悦黑体验版纤细体" pitchFamily="50" charset="-122"/>
                <a:ea typeface="造字工房悦黑体验版纤细体" pitchFamily="50" charset="-122"/>
              </a:rPr>
              <a:t>项目资产</a:t>
            </a:r>
            <a:r>
              <a:rPr lang="zh-CN" altLang="en-US" sz="3200" b="1" dirty="0" smtClean="0">
                <a:latin typeface="造字工房悦黑体验版纤细体" pitchFamily="50" charset="-122"/>
                <a:ea typeface="造字工房悦黑体验版纤细体" pitchFamily="50" charset="-122"/>
              </a:rPr>
              <a:t>证券化</a:t>
            </a:r>
            <a:endParaRPr lang="zh-CN" altLang="en-US" sz="3200" b="1" dirty="0">
              <a:solidFill>
                <a:srgbClr val="FF0000"/>
              </a:solidFill>
              <a:latin typeface="造字工房悦黑体验版纤细体" pitchFamily="50" charset="-122"/>
              <a:ea typeface="造字工房悦黑体验版纤细体" pitchFamily="50" charset="-122"/>
            </a:endParaRPr>
          </a:p>
        </p:txBody>
      </p:sp>
      <p:sp>
        <p:nvSpPr>
          <p:cNvPr id="7" name="矩形 6"/>
          <p:cNvSpPr/>
          <p:nvPr/>
        </p:nvSpPr>
        <p:spPr>
          <a:xfrm>
            <a:off x="735867" y="1626917"/>
            <a:ext cx="7779483" cy="646406"/>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tx1"/>
                </a:solidFill>
                <a:latin typeface="+mj-ea"/>
                <a:ea typeface="+mj-ea"/>
              </a:rPr>
              <a:t>完善</a:t>
            </a:r>
            <a:r>
              <a:rPr lang="en-US" altLang="zh-CN" sz="2100" b="1" dirty="0">
                <a:solidFill>
                  <a:schemeClr val="tx1"/>
                </a:solidFill>
                <a:latin typeface="+mj-ea"/>
                <a:ea typeface="+mj-ea"/>
              </a:rPr>
              <a:t>PPP</a:t>
            </a:r>
            <a:r>
              <a:rPr lang="zh-CN" altLang="en-US" sz="2100" b="1" dirty="0">
                <a:solidFill>
                  <a:schemeClr val="tx1"/>
                </a:solidFill>
                <a:latin typeface="+mj-ea"/>
                <a:ea typeface="+mj-ea"/>
              </a:rPr>
              <a:t>模式 基础设施资产证券化成新风口</a:t>
            </a:r>
            <a:endParaRPr lang="en-US" altLang="zh-CN" sz="2100" b="1" dirty="0">
              <a:solidFill>
                <a:schemeClr val="tx1"/>
              </a:solidFill>
              <a:latin typeface="+mj-ea"/>
              <a:ea typeface="+mj-ea"/>
            </a:endParaRPr>
          </a:p>
        </p:txBody>
      </p:sp>
    </p:spTree>
    <p:extLst>
      <p:ext uri="{BB962C8B-B14F-4D97-AF65-F5344CB8AC3E}">
        <p14:creationId xmlns:p14="http://schemas.microsoft.com/office/powerpoint/2010/main" val="11588233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3867" y="1207465"/>
            <a:ext cx="7391400" cy="4893647"/>
          </a:xfrm>
          <a:prstGeom prst="rect">
            <a:avLst/>
          </a:prstGeom>
          <a:noFill/>
        </p:spPr>
        <p:txBody>
          <a:bodyPr wrap="square" rtlCol="0">
            <a:spAutoFit/>
          </a:bodyPr>
          <a:lstStyle/>
          <a:p>
            <a:endParaRPr lang="en-US" altLang="zh-CN" sz="2400" b="1" dirty="0">
              <a:latin typeface="Times New Roman" charset="0"/>
              <a:ea typeface="黑体" charset="0"/>
              <a:cs typeface="黑体" charset="0"/>
            </a:endParaRPr>
          </a:p>
          <a:p>
            <a:r>
              <a:rPr lang="en-US" altLang="zh-CN" sz="3200" b="1" dirty="0" err="1" smtClean="0">
                <a:latin typeface="Times New Roman" charset="0"/>
                <a:ea typeface="黑体" charset="0"/>
                <a:cs typeface="黑体" charset="0"/>
              </a:rPr>
              <a:t>PPP</a:t>
            </a:r>
            <a:r>
              <a:rPr lang="en-US" altLang="en-US" sz="3200" b="1" dirty="0" err="1" smtClean="0">
                <a:latin typeface="Times New Roman" charset="0"/>
                <a:ea typeface="黑体" charset="0"/>
                <a:cs typeface="黑体" charset="0"/>
              </a:rPr>
              <a:t>合同的核心要义</a:t>
            </a:r>
            <a:r>
              <a:rPr lang="zh-CN" altLang="en-US" sz="3200" b="1" dirty="0" smtClean="0">
                <a:latin typeface="Times New Roman" charset="0"/>
                <a:ea typeface="黑体" charset="0"/>
                <a:cs typeface="黑体" charset="0"/>
              </a:rPr>
              <a:t>：</a:t>
            </a:r>
            <a:endParaRPr lang="en-US" altLang="zh-CN" sz="3200" b="1" dirty="0" smtClean="0">
              <a:latin typeface="Times New Roman" charset="0"/>
              <a:ea typeface="黑体" charset="0"/>
              <a:cs typeface="黑体" charset="0"/>
            </a:endParaRPr>
          </a:p>
          <a:p>
            <a:endParaRPr lang="en-US" altLang="zh-CN" sz="3200" b="1" dirty="0">
              <a:latin typeface="Times New Roman" charset="0"/>
              <a:ea typeface="黑体" charset="0"/>
              <a:cs typeface="黑体" charset="0"/>
            </a:endParaRPr>
          </a:p>
          <a:p>
            <a:r>
              <a:rPr lang="zh-CN" altLang="en-US" sz="3200" b="1" dirty="0" smtClean="0">
                <a:latin typeface="Times New Roman" charset="0"/>
                <a:ea typeface="黑体" charset="0"/>
                <a:cs typeface="黑体" charset="0"/>
              </a:rPr>
              <a:t>研究</a:t>
            </a:r>
            <a:r>
              <a:rPr lang="zh-CN" altLang="en-US" sz="3200" b="1" dirty="0" smtClean="0">
                <a:latin typeface="Times New Roman" charset="0"/>
                <a:ea typeface="黑体" charset="0"/>
                <a:cs typeface="黑体" charset="0"/>
              </a:rPr>
              <a:t>特点、分析流程和程序</a:t>
            </a:r>
            <a:endParaRPr lang="en-US" altLang="zh-CN" sz="3200" b="1" dirty="0" smtClean="0">
              <a:latin typeface="Times New Roman" charset="0"/>
              <a:ea typeface="黑体" charset="0"/>
              <a:cs typeface="黑体" charset="0"/>
            </a:endParaRPr>
          </a:p>
          <a:p>
            <a:endParaRPr lang="en-US" altLang="zh-CN" sz="3200" b="1" dirty="0">
              <a:latin typeface="Times New Roman" charset="0"/>
              <a:ea typeface="黑体" charset="0"/>
              <a:cs typeface="黑体" charset="0"/>
            </a:endParaRPr>
          </a:p>
          <a:p>
            <a:r>
              <a:rPr lang="zh-CN" altLang="en-US" sz="3200" b="1" dirty="0" smtClean="0">
                <a:latin typeface="Times New Roman" charset="0"/>
                <a:ea typeface="黑体" charset="0"/>
                <a:cs typeface="黑体" charset="0"/>
              </a:rPr>
              <a:t>把握</a:t>
            </a:r>
            <a:r>
              <a:rPr lang="zh-CN" altLang="en-US" sz="3200" b="1" dirty="0" smtClean="0">
                <a:latin typeface="Times New Roman" charset="0"/>
                <a:ea typeface="黑体" charset="0"/>
                <a:cs typeface="黑体" charset="0"/>
              </a:rPr>
              <a:t>交易实质，创新合同履行能力！</a:t>
            </a:r>
            <a:endParaRPr lang="en-US" altLang="zh-CN" sz="3200" b="1" dirty="0" smtClean="0">
              <a:latin typeface="Times New Roman" charset="0"/>
              <a:ea typeface="黑体" charset="0"/>
              <a:cs typeface="黑体" charset="0"/>
            </a:endParaRPr>
          </a:p>
          <a:p>
            <a:endParaRPr lang="en-US" altLang="zh-CN" sz="3200" b="1" dirty="0">
              <a:latin typeface="Times New Roman" charset="0"/>
              <a:ea typeface="黑体" charset="0"/>
              <a:cs typeface="黑体" charset="0"/>
            </a:endParaRPr>
          </a:p>
          <a:p>
            <a:r>
              <a:rPr lang="zh-CN" altLang="en-US" sz="2400" b="1" dirty="0" smtClean="0">
                <a:latin typeface="Times New Roman" charset="0"/>
                <a:ea typeface="黑体" charset="0"/>
                <a:cs typeface="黑体" charset="0"/>
              </a:rPr>
              <a:t>          </a:t>
            </a:r>
            <a:endParaRPr lang="en-US" altLang="zh-CN" sz="2400" b="1" dirty="0" smtClean="0">
              <a:latin typeface="Times New Roman" charset="0"/>
              <a:ea typeface="黑体" charset="0"/>
              <a:cs typeface="黑体" charset="0"/>
            </a:endParaRPr>
          </a:p>
          <a:p>
            <a:r>
              <a:rPr lang="zh-CN" altLang="zh-CN" sz="2400" b="1" dirty="0">
                <a:latin typeface="Times New Roman" charset="0"/>
                <a:ea typeface="黑体" charset="0"/>
                <a:cs typeface="黑体" charset="0"/>
              </a:rPr>
              <a:t> </a:t>
            </a:r>
            <a:r>
              <a:rPr lang="zh-CN" altLang="en-US" sz="2400" b="1" dirty="0" smtClean="0">
                <a:latin typeface="Times New Roman" charset="0"/>
                <a:ea typeface="黑体" charset="0"/>
                <a:cs typeface="黑体" charset="0"/>
              </a:rPr>
              <a:t>  </a:t>
            </a:r>
            <a:endParaRPr lang="en-US" altLang="zh-CN" sz="2400" b="1" dirty="0">
              <a:latin typeface="Times New Roman" charset="0"/>
              <a:ea typeface="黑体" charset="0"/>
              <a:cs typeface="黑体" charset="0"/>
            </a:endParaRPr>
          </a:p>
          <a:p>
            <a:endParaRPr lang="zh-CN" altLang="en-US" sz="2400" b="1" dirty="0">
              <a:latin typeface="Times New Roman" charset="0"/>
              <a:ea typeface="黑体" charset="0"/>
              <a:cs typeface="黑体" charset="0"/>
            </a:endParaRPr>
          </a:p>
          <a:p>
            <a:endParaRPr kumimoji="1" lang="zh-CN" altLang="en-US" sz="2400" dirty="0"/>
          </a:p>
        </p:txBody>
      </p:sp>
    </p:spTree>
    <p:extLst>
      <p:ext uri="{BB962C8B-B14F-4D97-AF65-F5344CB8AC3E}">
        <p14:creationId xmlns:p14="http://schemas.microsoft.com/office/powerpoint/2010/main" val="322710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80108" y="1119869"/>
            <a:ext cx="8306705" cy="523647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49410" y="288834"/>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a:t>
            </a:r>
            <a:r>
              <a:rPr lang="zh-CN" altLang="en-US" sz="3600" b="1" dirty="0">
                <a:latin typeface="造字工房悦黑体验版纤细体" pitchFamily="50" charset="-122"/>
                <a:ea typeface="造字工房悦黑体验版纤细体" pitchFamily="50" charset="-122"/>
              </a:rPr>
              <a:t>建设</a:t>
            </a:r>
            <a:r>
              <a:rPr lang="zh-CN" altLang="en-US" sz="3600" b="1" dirty="0" smtClean="0">
                <a:latin typeface="造字工房悦黑体验版纤细体" pitchFamily="50" charset="-122"/>
                <a:ea typeface="造字工房悦黑体验版纤细体" pitchFamily="50" charset="-122"/>
              </a:rPr>
              <a:t>目标</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11</a:t>
            </a:fld>
            <a:endParaRPr lang="zh-CN" altLang="en-US"/>
          </a:p>
        </p:txBody>
      </p:sp>
      <p:sp>
        <p:nvSpPr>
          <p:cNvPr id="2" name="文本框 1"/>
          <p:cNvSpPr txBox="1"/>
          <p:nvPr/>
        </p:nvSpPr>
        <p:spPr>
          <a:xfrm>
            <a:off x="890412" y="2839978"/>
            <a:ext cx="7486095" cy="3385542"/>
          </a:xfrm>
          <a:prstGeom prst="rect">
            <a:avLst/>
          </a:prstGeom>
          <a:noFill/>
        </p:spPr>
        <p:txBody>
          <a:bodyPr wrap="square" rtlCol="0">
            <a:spAutoFit/>
          </a:bodyPr>
          <a:lstStyle/>
          <a:p>
            <a:pPr algn="just"/>
            <a:r>
              <a:rPr lang="zh-CN" altLang="zh-CN" sz="2800" b="1" dirty="0" smtClean="0">
                <a:solidFill>
                  <a:srgbClr val="FF0000"/>
                </a:solidFill>
                <a:latin typeface="+mn-ea"/>
              </a:rPr>
              <a:t>到</a:t>
            </a:r>
            <a:r>
              <a:rPr lang="en-US" altLang="zh-CN" sz="2800" b="1" dirty="0">
                <a:solidFill>
                  <a:srgbClr val="FF0000"/>
                </a:solidFill>
                <a:latin typeface="+mn-ea"/>
              </a:rPr>
              <a:t>2020</a:t>
            </a:r>
            <a:r>
              <a:rPr lang="zh-CN" altLang="zh-CN" sz="2800" b="1" dirty="0" smtClean="0">
                <a:solidFill>
                  <a:srgbClr val="FF0000"/>
                </a:solidFill>
                <a:latin typeface="+mn-ea"/>
              </a:rPr>
              <a:t>年</a:t>
            </a:r>
            <a:r>
              <a:rPr lang="zh-CN" altLang="en-US" sz="2800" b="1" dirty="0" smtClean="0">
                <a:solidFill>
                  <a:srgbClr val="FF0000"/>
                </a:solidFill>
                <a:latin typeface="+mn-ea"/>
              </a:rPr>
              <a:t>：</a:t>
            </a:r>
            <a:endParaRPr lang="en-US" altLang="zh-CN" sz="2800" b="1" dirty="0" smtClean="0">
              <a:solidFill>
                <a:srgbClr val="FF0000"/>
              </a:solidFill>
              <a:latin typeface="+mn-ea"/>
            </a:endParaRPr>
          </a:p>
          <a:p>
            <a:pPr algn="just"/>
            <a:endParaRPr lang="en-US" altLang="zh-CN" sz="1600" b="1" dirty="0" smtClean="0">
              <a:solidFill>
                <a:srgbClr val="FF0000"/>
              </a:solidFill>
              <a:latin typeface="+mn-ea"/>
            </a:endParaRPr>
          </a:p>
          <a:p>
            <a:pPr algn="just"/>
            <a:r>
              <a:rPr lang="en-US" altLang="zh-CN" sz="2400" b="1" dirty="0" smtClean="0">
                <a:latin typeface="+mn-ea"/>
              </a:rPr>
              <a:t>1</a:t>
            </a:r>
            <a:r>
              <a:rPr lang="zh-CN" altLang="en-US" sz="2400" b="1" dirty="0" smtClean="0">
                <a:latin typeface="+mn-ea"/>
              </a:rPr>
              <a:t>、</a:t>
            </a:r>
            <a:r>
              <a:rPr lang="zh-CN" altLang="zh-CN" sz="2400" b="1" dirty="0" smtClean="0">
                <a:latin typeface="+mn-ea"/>
              </a:rPr>
              <a:t>建成</a:t>
            </a:r>
            <a:r>
              <a:rPr lang="zh-CN" altLang="zh-CN" sz="2400" b="1" dirty="0">
                <a:latin typeface="+mn-ea"/>
              </a:rPr>
              <a:t>一批具有国际先进水平的地下综合管廊并投入</a:t>
            </a:r>
            <a:r>
              <a:rPr lang="zh-CN" altLang="zh-CN" sz="2400" b="1" dirty="0" smtClean="0">
                <a:latin typeface="+mn-ea"/>
              </a:rPr>
              <a:t>运营</a:t>
            </a:r>
            <a:r>
              <a:rPr lang="zh-CN" altLang="en-US" sz="2400" b="1" dirty="0" smtClean="0">
                <a:latin typeface="+mn-ea"/>
              </a:rPr>
              <a:t>；</a:t>
            </a:r>
            <a:endParaRPr lang="en-US" altLang="zh-CN" sz="2400" b="1" dirty="0" smtClean="0">
              <a:latin typeface="+mn-ea"/>
            </a:endParaRPr>
          </a:p>
          <a:p>
            <a:pPr algn="just"/>
            <a:r>
              <a:rPr lang="en-US" altLang="zh-CN" sz="2400" b="1" dirty="0" smtClean="0">
                <a:latin typeface="+mn-ea"/>
              </a:rPr>
              <a:t>2</a:t>
            </a:r>
            <a:r>
              <a:rPr lang="zh-CN" altLang="en-US" sz="2400" b="1" dirty="0" smtClean="0">
                <a:latin typeface="+mn-ea"/>
              </a:rPr>
              <a:t>、</a:t>
            </a:r>
            <a:r>
              <a:rPr lang="zh-CN" altLang="zh-CN" sz="2400" b="1" dirty="0" smtClean="0">
                <a:latin typeface="+mn-ea"/>
              </a:rPr>
              <a:t>反复</a:t>
            </a:r>
            <a:r>
              <a:rPr lang="zh-CN" altLang="zh-CN" sz="2400" b="1" dirty="0">
                <a:latin typeface="+mn-ea"/>
              </a:rPr>
              <a:t>开挖地面的</a:t>
            </a:r>
            <a:r>
              <a:rPr lang="en-US" altLang="zh-CN" sz="2400" b="1" dirty="0">
                <a:latin typeface="+mn-ea"/>
              </a:rPr>
              <a:t>“</a:t>
            </a:r>
            <a:r>
              <a:rPr lang="zh-CN" altLang="zh-CN" sz="2400" b="1" dirty="0">
                <a:latin typeface="+mn-ea"/>
              </a:rPr>
              <a:t>马路拉链</a:t>
            </a:r>
            <a:r>
              <a:rPr lang="en-US" altLang="zh-CN" sz="2400" b="1" dirty="0">
                <a:latin typeface="+mn-ea"/>
              </a:rPr>
              <a:t>”</a:t>
            </a:r>
            <a:r>
              <a:rPr lang="zh-CN" altLang="zh-CN" sz="2400" b="1" dirty="0">
                <a:latin typeface="+mn-ea"/>
              </a:rPr>
              <a:t>问题明显</a:t>
            </a:r>
            <a:r>
              <a:rPr lang="zh-CN" altLang="zh-CN" sz="2400" b="1" dirty="0" smtClean="0">
                <a:latin typeface="+mn-ea"/>
              </a:rPr>
              <a:t>改善</a:t>
            </a:r>
            <a:r>
              <a:rPr lang="zh-CN" altLang="en-US" sz="2400" b="1" dirty="0" smtClean="0">
                <a:latin typeface="+mn-ea"/>
              </a:rPr>
              <a:t>；</a:t>
            </a:r>
            <a:endParaRPr lang="en-US" altLang="zh-CN" sz="2400" b="1" dirty="0" smtClean="0">
              <a:latin typeface="+mn-ea"/>
            </a:endParaRPr>
          </a:p>
          <a:p>
            <a:pPr algn="just"/>
            <a:r>
              <a:rPr lang="en-US" altLang="zh-CN" sz="2400" b="1" dirty="0" smtClean="0">
                <a:latin typeface="+mn-ea"/>
              </a:rPr>
              <a:t>3</a:t>
            </a:r>
            <a:r>
              <a:rPr lang="zh-CN" altLang="en-US" sz="2400" b="1" dirty="0" smtClean="0">
                <a:latin typeface="+mn-ea"/>
              </a:rPr>
              <a:t>、</a:t>
            </a:r>
            <a:r>
              <a:rPr lang="zh-CN" altLang="zh-CN" sz="2400" b="1" dirty="0" smtClean="0">
                <a:latin typeface="+mn-ea"/>
              </a:rPr>
              <a:t>管线</a:t>
            </a:r>
            <a:r>
              <a:rPr lang="zh-CN" altLang="zh-CN" sz="2400" b="1" dirty="0">
                <a:latin typeface="+mn-ea"/>
              </a:rPr>
              <a:t>安全水平和防灾抗灾能力明显</a:t>
            </a:r>
            <a:r>
              <a:rPr lang="zh-CN" altLang="zh-CN" sz="2400" b="1" dirty="0" smtClean="0">
                <a:latin typeface="+mn-ea"/>
              </a:rPr>
              <a:t>提升</a:t>
            </a:r>
            <a:r>
              <a:rPr lang="zh-CN" altLang="en-US" sz="2400" b="1" dirty="0" smtClean="0">
                <a:latin typeface="+mn-ea"/>
              </a:rPr>
              <a:t>；</a:t>
            </a:r>
            <a:endParaRPr lang="en-US" altLang="zh-CN" sz="2400" b="1" dirty="0" smtClean="0">
              <a:latin typeface="+mn-ea"/>
            </a:endParaRPr>
          </a:p>
          <a:p>
            <a:pPr algn="just"/>
            <a:r>
              <a:rPr lang="en-US" altLang="zh-CN" sz="2400" b="1" dirty="0" smtClean="0">
                <a:latin typeface="+mn-ea"/>
              </a:rPr>
              <a:t>4</a:t>
            </a:r>
            <a:r>
              <a:rPr lang="zh-CN" altLang="en-US" sz="2400" b="1" dirty="0" smtClean="0">
                <a:latin typeface="+mn-ea"/>
              </a:rPr>
              <a:t>、</a:t>
            </a:r>
            <a:r>
              <a:rPr lang="zh-CN" altLang="zh-CN" sz="2400" b="1" dirty="0" smtClean="0">
                <a:latin typeface="+mn-ea"/>
              </a:rPr>
              <a:t>逐步</a:t>
            </a:r>
            <a:r>
              <a:rPr lang="zh-CN" altLang="zh-CN" sz="2400" b="1" dirty="0">
                <a:latin typeface="+mn-ea"/>
              </a:rPr>
              <a:t>消除主要街道蜘蛛网式架空</a:t>
            </a:r>
            <a:r>
              <a:rPr lang="zh-CN" altLang="zh-CN" sz="2400" b="1" dirty="0" smtClean="0">
                <a:latin typeface="+mn-ea"/>
              </a:rPr>
              <a:t>线</a:t>
            </a:r>
            <a:r>
              <a:rPr lang="zh-CN" altLang="en-US" sz="2400" b="1" dirty="0">
                <a:latin typeface="+mn-ea"/>
              </a:rPr>
              <a:t>；</a:t>
            </a:r>
            <a:endParaRPr lang="en-US" altLang="zh-CN" sz="2400" b="1" dirty="0" smtClean="0">
              <a:latin typeface="+mn-ea"/>
            </a:endParaRPr>
          </a:p>
          <a:p>
            <a:pPr algn="just"/>
            <a:r>
              <a:rPr lang="en-US" altLang="zh-CN" sz="2400" b="1" dirty="0" smtClean="0">
                <a:latin typeface="+mn-ea"/>
              </a:rPr>
              <a:t>5</a:t>
            </a:r>
            <a:r>
              <a:rPr lang="zh-CN" altLang="en-US" sz="2400" b="1" dirty="0" smtClean="0">
                <a:latin typeface="+mn-ea"/>
              </a:rPr>
              <a:t>、</a:t>
            </a:r>
            <a:r>
              <a:rPr lang="zh-CN" altLang="zh-CN" sz="2400" b="1" dirty="0" smtClean="0">
                <a:latin typeface="+mn-ea"/>
              </a:rPr>
              <a:t>城市</a:t>
            </a:r>
            <a:r>
              <a:rPr lang="zh-CN" altLang="zh-CN" sz="2400" b="1" dirty="0">
                <a:latin typeface="+mn-ea"/>
              </a:rPr>
              <a:t>地面景观明显</a:t>
            </a:r>
            <a:r>
              <a:rPr lang="zh-CN" altLang="zh-CN" sz="2400" b="1" dirty="0" smtClean="0">
                <a:latin typeface="+mn-ea"/>
              </a:rPr>
              <a:t>好转</a:t>
            </a:r>
            <a:r>
              <a:rPr lang="zh-CN" altLang="en-US" sz="2400" b="1" dirty="0" smtClean="0">
                <a:latin typeface="+mn-ea"/>
              </a:rPr>
              <a:t>。</a:t>
            </a:r>
            <a:endParaRPr lang="zh-CN" altLang="zh-CN" sz="2400" b="1" dirty="0">
              <a:latin typeface="+mn-ea"/>
            </a:endParaRPr>
          </a:p>
          <a:p>
            <a:endParaRPr lang="zh-CN" altLang="en-US" dirty="0"/>
          </a:p>
        </p:txBody>
      </p:sp>
      <p:sp>
        <p:nvSpPr>
          <p:cNvPr id="22" name="矩形 21"/>
          <p:cNvSpPr/>
          <p:nvPr/>
        </p:nvSpPr>
        <p:spPr>
          <a:xfrm>
            <a:off x="625072" y="1419143"/>
            <a:ext cx="7968511" cy="1084872"/>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mj-ea"/>
                <a:ea typeface="+mj-ea"/>
              </a:rPr>
              <a:t>国务院办公厅关于推进城市</a:t>
            </a:r>
            <a:r>
              <a:rPr lang="zh-CN" altLang="en-US" sz="2400" b="1" dirty="0" smtClean="0">
                <a:solidFill>
                  <a:schemeClr val="tx1"/>
                </a:solidFill>
                <a:latin typeface="+mj-ea"/>
                <a:ea typeface="+mj-ea"/>
              </a:rPr>
              <a:t>地下综合</a:t>
            </a:r>
            <a:r>
              <a:rPr lang="zh-CN" altLang="en-US" sz="2400" b="1" dirty="0">
                <a:solidFill>
                  <a:schemeClr val="tx1"/>
                </a:solidFill>
                <a:latin typeface="+mj-ea"/>
                <a:ea typeface="+mj-ea"/>
              </a:rPr>
              <a:t>管廊建设的指导意见</a:t>
            </a:r>
            <a:br>
              <a:rPr lang="zh-CN" altLang="en-US" sz="2400" b="1" dirty="0">
                <a:solidFill>
                  <a:schemeClr val="tx1"/>
                </a:solidFill>
                <a:latin typeface="+mj-ea"/>
                <a:ea typeface="+mj-ea"/>
              </a:rPr>
            </a:br>
            <a:r>
              <a:rPr lang="en-US" altLang="zh-CN" sz="2400" b="1" dirty="0" smtClean="0">
                <a:solidFill>
                  <a:schemeClr val="tx1"/>
                </a:solidFill>
                <a:latin typeface="+mj-ea"/>
                <a:ea typeface="+mj-ea"/>
              </a:rPr>
              <a:t>【</a:t>
            </a:r>
            <a:r>
              <a:rPr lang="zh-CN" altLang="en-US" sz="2400" b="1" dirty="0" smtClean="0">
                <a:solidFill>
                  <a:schemeClr val="tx1"/>
                </a:solidFill>
                <a:latin typeface="+mj-ea"/>
                <a:ea typeface="+mj-ea"/>
              </a:rPr>
              <a:t>国办</a:t>
            </a:r>
            <a:r>
              <a:rPr lang="zh-CN" altLang="en-US" sz="2400" b="1" dirty="0">
                <a:solidFill>
                  <a:schemeClr val="tx1"/>
                </a:solidFill>
                <a:latin typeface="+mj-ea"/>
                <a:ea typeface="+mj-ea"/>
              </a:rPr>
              <a:t>发</a:t>
            </a:r>
            <a:r>
              <a:rPr lang="en-US" altLang="zh-CN" sz="2400" b="1" dirty="0">
                <a:solidFill>
                  <a:schemeClr val="tx1"/>
                </a:solidFill>
                <a:latin typeface="+mj-ea"/>
                <a:ea typeface="+mj-ea"/>
              </a:rPr>
              <a:t>〔2015〕61</a:t>
            </a:r>
            <a:r>
              <a:rPr lang="zh-CN" altLang="en-US" sz="2400" b="1" dirty="0" smtClean="0">
                <a:solidFill>
                  <a:schemeClr val="tx1"/>
                </a:solidFill>
                <a:latin typeface="+mj-ea"/>
                <a:ea typeface="+mj-ea"/>
              </a:rPr>
              <a:t>号</a:t>
            </a:r>
            <a:r>
              <a:rPr lang="en-US" altLang="zh-CN" sz="2400" b="1" dirty="0" smtClean="0">
                <a:solidFill>
                  <a:schemeClr val="tx1"/>
                </a:solidFill>
                <a:latin typeface="+mj-ea"/>
                <a:ea typeface="+mj-ea"/>
              </a:rPr>
              <a:t>】</a:t>
            </a:r>
            <a:r>
              <a:rPr lang="zh-CN" altLang="en-US" sz="2400" b="1" dirty="0" smtClean="0">
                <a:solidFill>
                  <a:schemeClr val="tx1"/>
                </a:solidFill>
                <a:latin typeface="+mj-ea"/>
                <a:ea typeface="+mj-ea"/>
              </a:rPr>
              <a:t>（</a:t>
            </a:r>
            <a:r>
              <a:rPr lang="en-US" altLang="zh-CN" sz="2400" b="1" dirty="0" smtClean="0">
                <a:solidFill>
                  <a:schemeClr val="tx1"/>
                </a:solidFill>
                <a:latin typeface="+mj-ea"/>
                <a:ea typeface="+mj-ea"/>
              </a:rPr>
              <a:t>2015</a:t>
            </a:r>
            <a:r>
              <a:rPr lang="zh-CN" altLang="en-US" sz="2400" b="1" dirty="0" smtClean="0">
                <a:solidFill>
                  <a:schemeClr val="tx1"/>
                </a:solidFill>
                <a:latin typeface="+mj-ea"/>
                <a:ea typeface="+mj-ea"/>
              </a:rPr>
              <a:t>年</a:t>
            </a:r>
            <a:r>
              <a:rPr lang="en-US" altLang="zh-CN" sz="2400" b="1" dirty="0" smtClean="0">
                <a:solidFill>
                  <a:schemeClr val="tx1"/>
                </a:solidFill>
                <a:latin typeface="+mj-ea"/>
                <a:ea typeface="+mj-ea"/>
              </a:rPr>
              <a:t>8</a:t>
            </a:r>
            <a:r>
              <a:rPr lang="zh-CN" altLang="en-US" sz="2400" b="1" dirty="0" smtClean="0">
                <a:solidFill>
                  <a:schemeClr val="tx1"/>
                </a:solidFill>
                <a:latin typeface="+mj-ea"/>
                <a:ea typeface="+mj-ea"/>
              </a:rPr>
              <a:t>月</a:t>
            </a:r>
            <a:r>
              <a:rPr lang="en-US" altLang="zh-CN" sz="2400" b="1" dirty="0" smtClean="0">
                <a:solidFill>
                  <a:schemeClr val="tx1"/>
                </a:solidFill>
                <a:latin typeface="+mj-ea"/>
                <a:ea typeface="+mj-ea"/>
              </a:rPr>
              <a:t>10</a:t>
            </a:r>
            <a:r>
              <a:rPr lang="zh-CN" altLang="en-US" sz="2400" b="1" dirty="0" smtClean="0">
                <a:solidFill>
                  <a:schemeClr val="tx1"/>
                </a:solidFill>
                <a:latin typeface="+mj-ea"/>
                <a:ea typeface="+mj-ea"/>
              </a:rPr>
              <a:t>日）</a:t>
            </a:r>
            <a:endParaRPr lang="zh-CN" altLang="en-US" sz="2400" b="1" dirty="0">
              <a:solidFill>
                <a:schemeClr val="tx1"/>
              </a:solidFill>
              <a:latin typeface="+mj-ea"/>
              <a:ea typeface="+mj-ea"/>
            </a:endParaRPr>
          </a:p>
        </p:txBody>
      </p:sp>
    </p:spTree>
    <p:extLst>
      <p:ext uri="{BB962C8B-B14F-4D97-AF65-F5344CB8AC3E}">
        <p14:creationId xmlns:p14="http://schemas.microsoft.com/office/powerpoint/2010/main" val="12669162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454342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0" y="4657725"/>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灯片编号占位符 2"/>
          <p:cNvSpPr>
            <a:spLocks noGrp="1"/>
          </p:cNvSpPr>
          <p:nvPr>
            <p:ph type="sldNum" sz="quarter" idx="12"/>
          </p:nvPr>
        </p:nvSpPr>
        <p:spPr/>
        <p:txBody>
          <a:bodyPr/>
          <a:lstStyle/>
          <a:p>
            <a:fld id="{91651E6F-E2DB-48ED-B6B4-C55209E72336}" type="slidenum">
              <a:rPr lang="zh-CN" altLang="en-US" smtClean="0"/>
              <a:t>110</a:t>
            </a:fld>
            <a:endParaRPr lang="zh-CN" altLang="en-US"/>
          </a:p>
        </p:txBody>
      </p:sp>
      <p:grpSp>
        <p:nvGrpSpPr>
          <p:cNvPr id="7" name="组合 6"/>
          <p:cNvGrpSpPr/>
          <p:nvPr/>
        </p:nvGrpSpPr>
        <p:grpSpPr>
          <a:xfrm>
            <a:off x="5791056" y="-1722267"/>
            <a:ext cx="3406067" cy="3286869"/>
            <a:chOff x="3979473" y="824260"/>
            <a:chExt cx="4085143" cy="3942179"/>
          </a:xfrm>
        </p:grpSpPr>
        <p:sp>
          <p:nvSpPr>
            <p:cNvPr id="8" name="椭圆 7"/>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6" name="文本框 5"/>
          <p:cNvSpPr txBox="1"/>
          <p:nvPr/>
        </p:nvSpPr>
        <p:spPr>
          <a:xfrm>
            <a:off x="1286551" y="577322"/>
            <a:ext cx="6234827" cy="5078313"/>
          </a:xfrm>
          <a:prstGeom prst="rect">
            <a:avLst/>
          </a:prstGeom>
          <a:noFill/>
        </p:spPr>
        <p:txBody>
          <a:bodyPr wrap="square" rtlCol="0">
            <a:spAutoFit/>
          </a:bodyPr>
          <a:lstStyle/>
          <a:p>
            <a:r>
              <a:rPr lang="zh-CN" altLang="en-US" sz="4050" b="1" dirty="0" smtClean="0">
                <a:latin typeface="黑体"/>
                <a:ea typeface="黑体"/>
                <a:cs typeface="黑体"/>
              </a:rPr>
              <a:t>结语</a:t>
            </a:r>
            <a:endParaRPr lang="en-US" altLang="zh-CN" sz="4050" b="1" dirty="0" smtClean="0">
              <a:latin typeface="黑体"/>
              <a:ea typeface="黑体"/>
              <a:cs typeface="黑体"/>
            </a:endParaRPr>
          </a:p>
          <a:p>
            <a:endParaRPr lang="en-US" altLang="zh-CN" sz="4050" dirty="0" smtClean="0">
              <a:latin typeface="黑体"/>
              <a:ea typeface="黑体"/>
              <a:cs typeface="黑体"/>
            </a:endParaRPr>
          </a:p>
          <a:p>
            <a:r>
              <a:rPr lang="zh-CN" altLang="en-US" sz="4050" dirty="0" smtClean="0">
                <a:latin typeface="黑体"/>
                <a:ea typeface="黑体"/>
                <a:cs typeface="黑体"/>
              </a:rPr>
              <a:t>   </a:t>
            </a:r>
            <a:r>
              <a:rPr lang="en-US" altLang="zh-CN" sz="4050" dirty="0" smtClean="0">
                <a:latin typeface="黑体"/>
                <a:ea typeface="黑体"/>
                <a:cs typeface="黑体"/>
              </a:rPr>
              <a:t>PPP</a:t>
            </a:r>
            <a:r>
              <a:rPr lang="zh-CN" altLang="en-US" sz="4050" dirty="0" smtClean="0">
                <a:latin typeface="黑体"/>
                <a:ea typeface="黑体"/>
                <a:cs typeface="黑体"/>
              </a:rPr>
              <a:t>合同，</a:t>
            </a:r>
            <a:endParaRPr lang="en-US" altLang="zh-CN" sz="4050" dirty="0" smtClean="0">
              <a:latin typeface="黑体"/>
              <a:ea typeface="黑体"/>
              <a:cs typeface="黑体"/>
            </a:endParaRPr>
          </a:p>
          <a:p>
            <a:endParaRPr lang="en-US" altLang="zh-CN" sz="4050" dirty="0" smtClean="0">
              <a:latin typeface="黑体"/>
              <a:ea typeface="黑体"/>
              <a:cs typeface="黑体"/>
            </a:endParaRPr>
          </a:p>
          <a:p>
            <a:r>
              <a:rPr lang="zh-CN" altLang="en-US" sz="4050" dirty="0" smtClean="0">
                <a:latin typeface="黑体"/>
                <a:ea typeface="黑体"/>
                <a:cs typeface="黑体"/>
              </a:rPr>
              <a:t>     同样需要创新，</a:t>
            </a:r>
            <a:endParaRPr lang="en-US" altLang="zh-CN" sz="4050" dirty="0" smtClean="0">
              <a:latin typeface="黑体"/>
              <a:ea typeface="黑体"/>
              <a:cs typeface="黑体"/>
            </a:endParaRPr>
          </a:p>
          <a:p>
            <a:endParaRPr lang="en-US" altLang="zh-CN" sz="4050" dirty="0">
              <a:latin typeface="黑体"/>
              <a:ea typeface="黑体"/>
              <a:cs typeface="黑体"/>
            </a:endParaRPr>
          </a:p>
          <a:p>
            <a:r>
              <a:rPr lang="zh-CN" altLang="en-US" sz="4050" dirty="0" smtClean="0">
                <a:latin typeface="黑体"/>
                <a:ea typeface="黑体"/>
                <a:cs typeface="黑体"/>
              </a:rPr>
              <a:t>          与先进同行！</a:t>
            </a:r>
            <a:endParaRPr lang="en-US" altLang="zh-CN" sz="4050" dirty="0" smtClean="0">
              <a:latin typeface="黑体"/>
              <a:ea typeface="黑体"/>
              <a:cs typeface="黑体"/>
            </a:endParaRPr>
          </a:p>
          <a:p>
            <a:endParaRPr lang="en-US" altLang="zh-CN" sz="4050" dirty="0">
              <a:latin typeface="黑体"/>
              <a:ea typeface="黑体"/>
              <a:cs typeface="黑体"/>
            </a:endParaRPr>
          </a:p>
        </p:txBody>
      </p:sp>
    </p:spTree>
    <p:extLst>
      <p:ext uri="{BB962C8B-B14F-4D97-AF65-F5344CB8AC3E}">
        <p14:creationId xmlns:p14="http://schemas.microsoft.com/office/powerpoint/2010/main" val="10976358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2" name="图表 1"/>
          <p:cNvGraphicFramePr/>
          <p:nvPr>
            <p:extLst>
              <p:ext uri="{D42A27DB-BD31-4B8C-83A1-F6EECF244321}">
                <p14:modId xmlns:p14="http://schemas.microsoft.com/office/powerpoint/2010/main" val="3240228116"/>
              </p:ext>
            </p:extLst>
          </p:nvPr>
        </p:nvGraphicFramePr>
        <p:xfrm>
          <a:off x="63500" y="2057400"/>
          <a:ext cx="9144000" cy="257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4" name="文本框 13"/>
          <p:cNvSpPr txBox="1"/>
          <p:nvPr/>
        </p:nvSpPr>
        <p:spPr>
          <a:xfrm>
            <a:off x="720097" y="499499"/>
            <a:ext cx="7948010" cy="1508105"/>
          </a:xfrm>
          <a:prstGeom prst="rect">
            <a:avLst/>
          </a:prstGeom>
          <a:noFill/>
        </p:spPr>
        <p:txBody>
          <a:bodyPr wrap="square" rtlCol="0">
            <a:spAutoFit/>
          </a:bodyPr>
          <a:lstStyle/>
          <a:p>
            <a:pPr algn="just" latinLnBrk="1"/>
            <a:endParaRPr lang="en-US" altLang="zh-CN" sz="3200" dirty="0" smtClean="0">
              <a:latin typeface="+mn-ea"/>
            </a:endParaRPr>
          </a:p>
          <a:p>
            <a:pPr algn="just" latinLnBrk="1"/>
            <a:endParaRPr lang="en-US" altLang="zh-CN" sz="3200" dirty="0">
              <a:latin typeface="+mn-ea"/>
            </a:endParaRPr>
          </a:p>
          <a:p>
            <a:pPr lvl="1" algn="just" latinLnBrk="1"/>
            <a:r>
              <a:rPr lang="zh-CN" altLang="zh-CN" sz="2800" dirty="0" smtClean="0">
                <a:latin typeface="+mn-ea"/>
              </a:rPr>
              <a:t> </a:t>
            </a:r>
            <a:r>
              <a:rPr lang="zh-CN" altLang="en-US" sz="2800" dirty="0" smtClean="0">
                <a:latin typeface="+mn-ea"/>
              </a:rPr>
              <a:t> </a:t>
            </a:r>
            <a:endParaRPr lang="zh-CN" altLang="zh-CN" sz="2800" dirty="0">
              <a:latin typeface="+mn-ea"/>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5" name="灯片编号占位符 4"/>
          <p:cNvSpPr>
            <a:spLocks noGrp="1"/>
          </p:cNvSpPr>
          <p:nvPr>
            <p:ph type="sldNum" sz="quarter" idx="12"/>
          </p:nvPr>
        </p:nvSpPr>
        <p:spPr/>
        <p:txBody>
          <a:bodyPr/>
          <a:lstStyle/>
          <a:p>
            <a:fld id="{91651E6F-E2DB-48ED-B6B4-C55209E72336}" type="slidenum">
              <a:rPr lang="zh-CN" altLang="en-US" smtClean="0"/>
              <a:t>111</a:t>
            </a:fld>
            <a:endParaRPr lang="zh-CN" altLang="en-US"/>
          </a:p>
        </p:txBody>
      </p:sp>
    </p:spTree>
    <p:extLst>
      <p:ext uri="{BB962C8B-B14F-4D97-AF65-F5344CB8AC3E}">
        <p14:creationId xmlns:p14="http://schemas.microsoft.com/office/powerpoint/2010/main" val="11044927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2255" y="599174"/>
            <a:ext cx="6151143" cy="4247317"/>
          </a:xfrm>
          <a:prstGeom prst="rect">
            <a:avLst/>
          </a:prstGeom>
          <a:noFill/>
        </p:spPr>
        <p:txBody>
          <a:bodyPr wrap="none" rtlCol="0">
            <a:spAutoFit/>
          </a:bodyPr>
          <a:lstStyle/>
          <a:p>
            <a:r>
              <a:rPr lang="zh-CN" altLang="en-US" sz="4050" dirty="0"/>
              <a:t>欢迎交流</a:t>
            </a:r>
            <a:r>
              <a:rPr lang="en-US" altLang="zh-CN" sz="4050" dirty="0"/>
              <a:t>!</a:t>
            </a:r>
          </a:p>
          <a:p>
            <a:endParaRPr lang="en-US" altLang="zh-CN" sz="4050" dirty="0" smtClean="0"/>
          </a:p>
          <a:p>
            <a:r>
              <a:rPr lang="zh-CN" altLang="en-US" sz="4050" dirty="0" smtClean="0"/>
              <a:t>谭敬慧</a:t>
            </a:r>
            <a:endParaRPr lang="en-US" altLang="zh-CN" sz="4050" dirty="0" smtClean="0"/>
          </a:p>
          <a:p>
            <a:endParaRPr lang="en-US" altLang="zh-CN" sz="4050" dirty="0"/>
          </a:p>
          <a:p>
            <a:r>
              <a:rPr lang="zh-CN" altLang="en-US" sz="3600" dirty="0" smtClean="0"/>
              <a:t>电话：</a:t>
            </a:r>
            <a:r>
              <a:rPr lang="en-US" altLang="zh-CN" sz="3600" dirty="0" smtClean="0"/>
              <a:t>13911870171</a:t>
            </a:r>
            <a:endParaRPr lang="en-US" altLang="zh-CN" sz="3600" dirty="0"/>
          </a:p>
          <a:p>
            <a:r>
              <a:rPr lang="zh-CN" altLang="en-US" sz="3600" dirty="0"/>
              <a:t>联系：</a:t>
            </a:r>
            <a:r>
              <a:rPr lang="en-US" altLang="zh-CN" sz="3600" dirty="0">
                <a:hlinkClick r:id="rId2"/>
              </a:rPr>
              <a:t>tanjinghuilaw@163.com</a:t>
            </a:r>
            <a:endParaRPr lang="en-US" altLang="zh-CN" sz="3600" dirty="0"/>
          </a:p>
          <a:p>
            <a:r>
              <a:rPr lang="zh-CN" altLang="en-US" sz="3600" dirty="0"/>
              <a:t>微信：</a:t>
            </a:r>
            <a:r>
              <a:rPr lang="en-US" altLang="zh-CN" sz="3600" dirty="0"/>
              <a:t>HQJY369</a:t>
            </a:r>
            <a:endParaRPr lang="zh-CN" altLang="en-US" sz="3600" dirty="0"/>
          </a:p>
        </p:txBody>
      </p:sp>
      <p:sp>
        <p:nvSpPr>
          <p:cNvPr id="11" name="任意多边形 10"/>
          <p:cNvSpPr/>
          <p:nvPr/>
        </p:nvSpPr>
        <p:spPr>
          <a:xfrm>
            <a:off x="0" y="454342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0" y="4657725"/>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flipH="1">
            <a:off x="0" y="505777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灯片编号占位符 2"/>
          <p:cNvSpPr>
            <a:spLocks noGrp="1"/>
          </p:cNvSpPr>
          <p:nvPr>
            <p:ph type="sldNum" sz="quarter" idx="12"/>
          </p:nvPr>
        </p:nvSpPr>
        <p:spPr/>
        <p:txBody>
          <a:bodyPr/>
          <a:lstStyle/>
          <a:p>
            <a:fld id="{91651E6F-E2DB-48ED-B6B4-C55209E72336}" type="slidenum">
              <a:rPr lang="zh-CN" altLang="en-US" smtClean="0"/>
              <a:t>112</a:t>
            </a:fld>
            <a:endParaRPr lang="zh-CN" altLang="en-US"/>
          </a:p>
        </p:txBody>
      </p:sp>
      <p:grpSp>
        <p:nvGrpSpPr>
          <p:cNvPr id="7" name="组合 6"/>
          <p:cNvGrpSpPr/>
          <p:nvPr/>
        </p:nvGrpSpPr>
        <p:grpSpPr>
          <a:xfrm>
            <a:off x="5791056" y="-1722267"/>
            <a:ext cx="3406067" cy="3286869"/>
            <a:chOff x="3979473" y="824260"/>
            <a:chExt cx="4085143" cy="3942179"/>
          </a:xfrm>
        </p:grpSpPr>
        <p:sp>
          <p:nvSpPr>
            <p:cNvPr id="8" name="椭圆 7"/>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Tree>
    <p:extLst>
      <p:ext uri="{BB962C8B-B14F-4D97-AF65-F5344CB8AC3E}">
        <p14:creationId xmlns:p14="http://schemas.microsoft.com/office/powerpoint/2010/main" val="160478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989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4424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119869"/>
            <a:ext cx="8443326" cy="522842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618497" y="2337064"/>
            <a:ext cx="7948010" cy="3785652"/>
          </a:xfrm>
          <a:prstGeom prst="rect">
            <a:avLst/>
          </a:prstGeom>
          <a:noFill/>
        </p:spPr>
        <p:txBody>
          <a:bodyPr wrap="square" rtlCol="0">
            <a:spAutoFit/>
          </a:bodyPr>
          <a:lstStyle/>
          <a:p>
            <a:pPr algn="just">
              <a:lnSpc>
                <a:spcPct val="150000"/>
              </a:lnSpc>
            </a:pPr>
            <a:r>
              <a:rPr lang="en-US" altLang="zh-CN" sz="2000" b="1" dirty="0"/>
              <a:t>【</a:t>
            </a:r>
            <a:r>
              <a:rPr lang="zh-CN" altLang="en-US" sz="2000" b="1" dirty="0"/>
              <a:t>付费主体</a:t>
            </a:r>
            <a:r>
              <a:rPr lang="en-US" altLang="zh-CN" sz="2000" b="1" dirty="0"/>
              <a:t>】</a:t>
            </a:r>
            <a:r>
              <a:rPr lang="zh-CN" altLang="zh-CN" sz="2000" dirty="0"/>
              <a:t>城市地下综合管廊</a:t>
            </a:r>
            <a:r>
              <a:rPr lang="zh-CN" altLang="zh-CN" sz="2000" b="1" u="sng" dirty="0">
                <a:solidFill>
                  <a:srgbClr val="FF0000"/>
                </a:solidFill>
              </a:rPr>
              <a:t>各入廊管线单位</a:t>
            </a:r>
            <a:r>
              <a:rPr lang="zh-CN" altLang="zh-CN" sz="2000" dirty="0"/>
              <a:t>应向</a:t>
            </a:r>
            <a:r>
              <a:rPr lang="zh-CN" altLang="zh-CN" sz="2000" b="1" u="sng" dirty="0">
                <a:solidFill>
                  <a:srgbClr val="FF0000"/>
                </a:solidFill>
              </a:rPr>
              <a:t>管廊建设运营单位</a:t>
            </a:r>
            <a:r>
              <a:rPr lang="zh-CN" altLang="zh-CN" sz="2000" dirty="0"/>
              <a:t>支付管廊有偿使用费用。</a:t>
            </a:r>
            <a:endParaRPr lang="en-US" altLang="zh-CN" sz="2000" dirty="0"/>
          </a:p>
          <a:p>
            <a:pPr algn="just">
              <a:lnSpc>
                <a:spcPct val="150000"/>
              </a:lnSpc>
            </a:pPr>
            <a:r>
              <a:rPr lang="en-US" altLang="zh-CN" sz="2000" b="1" dirty="0"/>
              <a:t>【</a:t>
            </a:r>
            <a:r>
              <a:rPr lang="zh-CN" altLang="en-US" sz="2000" b="1" dirty="0"/>
              <a:t>价格确定办法</a:t>
            </a:r>
            <a:r>
              <a:rPr lang="en-US" altLang="zh-CN" sz="2000" b="1" dirty="0"/>
              <a:t>】</a:t>
            </a:r>
            <a:r>
              <a:rPr lang="zh-CN" altLang="zh-CN" sz="2000" dirty="0"/>
              <a:t>城市地下综合管廊</a:t>
            </a:r>
            <a:r>
              <a:rPr lang="zh-CN" altLang="zh-CN" sz="2000" b="1" u="sng" dirty="0">
                <a:solidFill>
                  <a:srgbClr val="FF0000"/>
                </a:solidFill>
              </a:rPr>
              <a:t>建设运营单位与入廊管线单位协商确定</a:t>
            </a:r>
            <a:r>
              <a:rPr lang="zh-CN" altLang="zh-CN" sz="2000" dirty="0"/>
              <a:t>有偿使用费标准，不能取得一致意见时，由所在城市人民政府组织价格、住房城乡建设主管部门等进行</a:t>
            </a:r>
            <a:r>
              <a:rPr lang="zh-CN" altLang="zh-CN" sz="2000" b="1" u="sng" dirty="0">
                <a:solidFill>
                  <a:srgbClr val="FF0000"/>
                </a:solidFill>
              </a:rPr>
              <a:t>协调</a:t>
            </a:r>
            <a:r>
              <a:rPr lang="zh-CN" altLang="zh-CN" sz="2000" dirty="0"/>
              <a:t>，通过开展成本调查、专家论证、委托第三方机构评估等形式，为供需双方协商确定有偿使用费标准</a:t>
            </a:r>
            <a:r>
              <a:rPr lang="zh-CN" altLang="zh-CN" sz="2000" b="1" u="sng" dirty="0">
                <a:solidFill>
                  <a:srgbClr val="FF0000"/>
                </a:solidFill>
              </a:rPr>
              <a:t>提供参考依据。</a:t>
            </a:r>
            <a:r>
              <a:rPr lang="zh-CN" altLang="en-US" sz="2000" dirty="0"/>
              <a:t>（三）对</a:t>
            </a:r>
            <a:r>
              <a:rPr lang="zh-CN" altLang="en-US" sz="2000" b="1" u="sng" dirty="0">
                <a:solidFill>
                  <a:srgbClr val="FF0000"/>
                </a:solidFill>
              </a:rPr>
              <a:t>暂不具备供需双方协商定价条件的</a:t>
            </a:r>
            <a:r>
              <a:rPr lang="zh-CN" altLang="en-US" sz="2000" dirty="0"/>
              <a:t>城市地下综合管廊，有偿使用费标准可</a:t>
            </a:r>
            <a:r>
              <a:rPr lang="zh-CN" altLang="en-US" sz="2000" b="1" u="sng" dirty="0">
                <a:solidFill>
                  <a:srgbClr val="FF0000"/>
                </a:solidFill>
              </a:rPr>
              <a:t>实行政府定价或政府指导价</a:t>
            </a:r>
            <a:r>
              <a:rPr lang="zh-CN" altLang="en-US" sz="2000" b="1" u="sng" dirty="0" smtClean="0">
                <a:solidFill>
                  <a:srgbClr val="FF0000"/>
                </a:solidFill>
              </a:rPr>
              <a:t>。</a:t>
            </a:r>
            <a:endParaRPr lang="en-US" altLang="zh-CN" sz="2000" b="1" u="sng" dirty="0">
              <a:solidFill>
                <a:srgbClr val="FF0000"/>
              </a:solidFill>
            </a:endParaRPr>
          </a:p>
        </p:txBody>
      </p:sp>
      <p:sp>
        <p:nvSpPr>
          <p:cNvPr id="15" name="矩形 14"/>
          <p:cNvSpPr/>
          <p:nvPr/>
        </p:nvSpPr>
        <p:spPr>
          <a:xfrm>
            <a:off x="597996" y="1208232"/>
            <a:ext cx="7968511" cy="1084872"/>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mj-ea"/>
                <a:ea typeface="+mj-ea"/>
              </a:rPr>
              <a:t>国家发展改革委住房和城乡建设部关于城市地下综合管廊</a:t>
            </a:r>
            <a:r>
              <a:rPr lang="en-US" altLang="zh-CN" sz="2000" b="1" dirty="0">
                <a:solidFill>
                  <a:schemeClr val="tx1"/>
                </a:solidFill>
                <a:latin typeface="+mj-ea"/>
                <a:ea typeface="+mj-ea"/>
              </a:rPr>
              <a:t/>
            </a:r>
            <a:br>
              <a:rPr lang="en-US" altLang="zh-CN" sz="2000" b="1" dirty="0">
                <a:solidFill>
                  <a:schemeClr val="tx1"/>
                </a:solidFill>
                <a:latin typeface="+mj-ea"/>
                <a:ea typeface="+mj-ea"/>
              </a:rPr>
            </a:br>
            <a:r>
              <a:rPr lang="zh-CN" altLang="en-US" sz="2000" b="1" dirty="0">
                <a:solidFill>
                  <a:schemeClr val="tx1"/>
                </a:solidFill>
                <a:latin typeface="+mj-ea"/>
                <a:ea typeface="+mj-ea"/>
              </a:rPr>
              <a:t>实行有偿使用制度的指导意见</a:t>
            </a:r>
            <a:r>
              <a:rPr lang="en-US" altLang="zh-CN" sz="2000" b="1" dirty="0">
                <a:solidFill>
                  <a:schemeClr val="tx1"/>
                </a:solidFill>
                <a:latin typeface="+mj-ea"/>
                <a:ea typeface="+mj-ea"/>
              </a:rPr>
              <a:t/>
            </a:r>
            <a:br>
              <a:rPr lang="en-US" altLang="zh-CN" sz="2000" b="1" dirty="0">
                <a:solidFill>
                  <a:schemeClr val="tx1"/>
                </a:solidFill>
                <a:latin typeface="+mj-ea"/>
                <a:ea typeface="+mj-ea"/>
              </a:rPr>
            </a:br>
            <a:r>
              <a:rPr lang="en-US" altLang="zh-CN" sz="2000" b="1" dirty="0">
                <a:solidFill>
                  <a:schemeClr val="tx1"/>
                </a:solidFill>
                <a:latin typeface="+mj-ea"/>
                <a:ea typeface="+mj-ea"/>
              </a:rPr>
              <a:t>【</a:t>
            </a:r>
            <a:r>
              <a:rPr lang="zh-CN" altLang="en-US" sz="2000" b="1" dirty="0">
                <a:solidFill>
                  <a:schemeClr val="tx1"/>
                </a:solidFill>
                <a:latin typeface="+mj-ea"/>
                <a:ea typeface="+mj-ea"/>
              </a:rPr>
              <a:t>发改价格</a:t>
            </a:r>
            <a:r>
              <a:rPr lang="en-US" altLang="zh-CN" sz="2000" b="1" dirty="0">
                <a:solidFill>
                  <a:schemeClr val="tx1"/>
                </a:solidFill>
                <a:latin typeface="+mj-ea"/>
                <a:ea typeface="+mj-ea"/>
              </a:rPr>
              <a:t>[2015]2754</a:t>
            </a:r>
            <a:r>
              <a:rPr lang="zh-CN" altLang="en-US" sz="2000" b="1" dirty="0">
                <a:solidFill>
                  <a:schemeClr val="tx1"/>
                </a:solidFill>
                <a:latin typeface="+mj-ea"/>
                <a:ea typeface="+mj-ea"/>
              </a:rPr>
              <a:t>号</a:t>
            </a:r>
            <a:r>
              <a:rPr lang="en-US" altLang="zh-CN" sz="2000" b="1" dirty="0">
                <a:solidFill>
                  <a:schemeClr val="tx1"/>
                </a:solidFill>
                <a:latin typeface="+mj-ea"/>
                <a:ea typeface="+mj-ea"/>
              </a:rPr>
              <a:t>】</a:t>
            </a:r>
            <a:r>
              <a:rPr lang="zh-CN" altLang="en-US" sz="2000" b="1" dirty="0">
                <a:solidFill>
                  <a:schemeClr val="tx1"/>
                </a:solidFill>
                <a:latin typeface="+mj-ea"/>
                <a:ea typeface="+mj-ea"/>
              </a:rPr>
              <a:t>（</a:t>
            </a:r>
            <a:r>
              <a:rPr lang="en-US" altLang="zh-CN" sz="2000" b="1" dirty="0">
                <a:solidFill>
                  <a:schemeClr val="tx1"/>
                </a:solidFill>
                <a:latin typeface="+mj-ea"/>
                <a:ea typeface="+mj-ea"/>
              </a:rPr>
              <a:t>2015</a:t>
            </a:r>
            <a:r>
              <a:rPr lang="zh-CN" altLang="en-US" sz="2000" b="1" dirty="0">
                <a:solidFill>
                  <a:schemeClr val="tx1"/>
                </a:solidFill>
                <a:latin typeface="+mj-ea"/>
                <a:ea typeface="+mj-ea"/>
              </a:rPr>
              <a:t>年</a:t>
            </a:r>
            <a:r>
              <a:rPr lang="en-US" altLang="zh-CN" sz="2000" b="1" dirty="0">
                <a:solidFill>
                  <a:schemeClr val="tx1"/>
                </a:solidFill>
                <a:latin typeface="+mj-ea"/>
                <a:ea typeface="+mj-ea"/>
              </a:rPr>
              <a:t>11</a:t>
            </a:r>
            <a:r>
              <a:rPr lang="zh-CN" altLang="en-US" sz="2000" b="1" dirty="0">
                <a:solidFill>
                  <a:schemeClr val="tx1"/>
                </a:solidFill>
                <a:latin typeface="+mj-ea"/>
                <a:ea typeface="+mj-ea"/>
              </a:rPr>
              <a:t>月</a:t>
            </a:r>
            <a:r>
              <a:rPr lang="en-US" altLang="zh-CN" sz="2000" b="1" dirty="0">
                <a:solidFill>
                  <a:schemeClr val="tx1"/>
                </a:solidFill>
                <a:latin typeface="+mj-ea"/>
                <a:ea typeface="+mj-ea"/>
              </a:rPr>
              <a:t>26</a:t>
            </a:r>
            <a:r>
              <a:rPr lang="zh-CN" altLang="en-US" sz="2000" b="1" dirty="0">
                <a:solidFill>
                  <a:schemeClr val="tx1"/>
                </a:solidFill>
                <a:latin typeface="+mj-ea"/>
                <a:ea typeface="+mj-ea"/>
              </a:rPr>
              <a:t>日）</a:t>
            </a: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361125"/>
            <a:ext cx="8637821" cy="646331"/>
          </a:xfrm>
          <a:prstGeom prst="rect">
            <a:avLst/>
          </a:prstGeom>
          <a:noFill/>
        </p:spPr>
        <p:txBody>
          <a:bodyPr wrap="square" rtlCol="0">
            <a:spAutoFit/>
          </a:bodyPr>
          <a:lstStyle/>
          <a:p>
            <a:r>
              <a:rPr lang="zh-CN" altLang="en-US" sz="3600" b="1" dirty="0" smtClean="0">
                <a:latin typeface="+mj-ea"/>
              </a:rPr>
              <a:t>地下</a:t>
            </a:r>
            <a:r>
              <a:rPr lang="zh-CN" altLang="en-US" sz="3600" b="1" dirty="0">
                <a:latin typeface="+mj-ea"/>
              </a:rPr>
              <a:t>综合管廊有偿使用制度</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12</a:t>
            </a:fld>
            <a:endParaRPr lang="zh-CN" altLang="en-US"/>
          </a:p>
        </p:txBody>
      </p:sp>
    </p:spTree>
    <p:extLst>
      <p:ext uri="{BB962C8B-B14F-4D97-AF65-F5344CB8AC3E}">
        <p14:creationId xmlns:p14="http://schemas.microsoft.com/office/powerpoint/2010/main" val="3928040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66944"/>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1294"/>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47092"/>
            <a:ext cx="8443326" cy="465365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597996" y="2752782"/>
            <a:ext cx="7797061" cy="2266005"/>
          </a:xfrm>
          <a:prstGeom prst="rect">
            <a:avLst/>
          </a:prstGeom>
          <a:noFill/>
        </p:spPr>
        <p:txBody>
          <a:bodyPr wrap="square" rtlCol="0">
            <a:spAutoFit/>
          </a:bodyPr>
          <a:lstStyle/>
          <a:p>
            <a:r>
              <a:rPr lang="zh-CN" altLang="zh-CN" sz="2400" dirty="0"/>
              <a:t>（一）城市地下综合管廊有偿使用费包括</a:t>
            </a:r>
            <a:r>
              <a:rPr lang="zh-CN" altLang="zh-CN" sz="2400" b="1" u="sng" dirty="0">
                <a:solidFill>
                  <a:srgbClr val="FF0000"/>
                </a:solidFill>
              </a:rPr>
              <a:t>入廊费</a:t>
            </a:r>
            <a:r>
              <a:rPr lang="zh-CN" altLang="zh-CN" sz="2400" b="1" u="sng" dirty="0"/>
              <a:t>和</a:t>
            </a:r>
            <a:r>
              <a:rPr lang="zh-CN" altLang="zh-CN" sz="2400" b="1" u="sng" dirty="0">
                <a:solidFill>
                  <a:srgbClr val="FF0000"/>
                </a:solidFill>
              </a:rPr>
              <a:t>日常维护费</a:t>
            </a:r>
            <a:r>
              <a:rPr lang="zh-CN" altLang="zh-CN" sz="2400" dirty="0"/>
              <a:t>。入廊费主要用于弥补管廊</a:t>
            </a:r>
            <a:r>
              <a:rPr lang="zh-CN" altLang="zh-CN" sz="2400" b="1" u="sng" dirty="0">
                <a:solidFill>
                  <a:srgbClr val="FF0000"/>
                </a:solidFill>
              </a:rPr>
              <a:t>建设成本</a:t>
            </a:r>
            <a:r>
              <a:rPr lang="zh-CN" altLang="zh-CN" sz="2400" dirty="0"/>
              <a:t>，由入廊管线单位向管廊建设运营单位一次性支付或分期支付。日常维护费主要用于弥补管廊</a:t>
            </a:r>
            <a:r>
              <a:rPr lang="zh-CN" altLang="zh-CN" sz="2400" b="1" u="sng" dirty="0">
                <a:solidFill>
                  <a:srgbClr val="FF0000"/>
                </a:solidFill>
              </a:rPr>
              <a:t>日常维护、管理支出</a:t>
            </a:r>
            <a:r>
              <a:rPr lang="zh-CN" altLang="zh-CN" sz="2400" dirty="0"/>
              <a:t>，由入廊管线单位按确定的计费周期向管廊运营单位逐期支付</a:t>
            </a:r>
            <a:r>
              <a:rPr lang="zh-CN" altLang="zh-CN" sz="2000" dirty="0"/>
              <a:t>。</a:t>
            </a:r>
          </a:p>
          <a:p>
            <a:pPr algn="just">
              <a:lnSpc>
                <a:spcPct val="150000"/>
              </a:lnSpc>
            </a:pPr>
            <a:endParaRPr lang="zh-CN" altLang="en-US" sz="1500" dirty="0">
              <a:latin typeface="方正兰亭刊黑_GBK" panose="02000000000000000000" pitchFamily="2" charset="-122"/>
              <a:ea typeface="方正兰亭刊黑_GBK" panose="02000000000000000000" pitchFamily="2" charset="-122"/>
              <a:cs typeface="Microsoft JhengHei UI Light" panose="020B0304030504040204" pitchFamily="34" charset="-122"/>
            </a:endParaRPr>
          </a:p>
        </p:txBody>
      </p:sp>
      <p:sp>
        <p:nvSpPr>
          <p:cNvPr id="15" name="矩形 14"/>
          <p:cNvSpPr/>
          <p:nvPr/>
        </p:nvSpPr>
        <p:spPr>
          <a:xfrm>
            <a:off x="597996" y="1720925"/>
            <a:ext cx="7968511" cy="671966"/>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mj-ea"/>
                <a:ea typeface="+mj-ea"/>
              </a:rPr>
              <a:t>城市地下综合管廊收费制度</a:t>
            </a: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85824"/>
            <a:ext cx="8637821" cy="646331"/>
          </a:xfrm>
          <a:prstGeom prst="rect">
            <a:avLst/>
          </a:prstGeom>
          <a:noFill/>
        </p:spPr>
        <p:txBody>
          <a:bodyPr wrap="square" rtlCol="0">
            <a:spAutoFit/>
          </a:bodyPr>
          <a:lstStyle/>
          <a:p>
            <a:r>
              <a:rPr lang="zh-CN" altLang="en-US" sz="3600" b="1" dirty="0" smtClean="0">
                <a:latin typeface="+mj-ea"/>
              </a:rPr>
              <a:t>地下</a:t>
            </a:r>
            <a:r>
              <a:rPr lang="zh-CN" altLang="en-US" sz="3600" b="1" dirty="0">
                <a:latin typeface="+mj-ea"/>
              </a:rPr>
              <a:t>综合管廊有偿使用制度</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13</a:t>
            </a:fld>
            <a:endParaRPr lang="zh-CN" altLang="en-US"/>
          </a:p>
        </p:txBody>
      </p:sp>
    </p:spTree>
    <p:extLst>
      <p:ext uri="{BB962C8B-B14F-4D97-AF65-F5344CB8AC3E}">
        <p14:creationId xmlns:p14="http://schemas.microsoft.com/office/powerpoint/2010/main" val="2049152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3044"/>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7394"/>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119869"/>
            <a:ext cx="8443326" cy="523647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587744" y="1889902"/>
            <a:ext cx="7968511" cy="4370427"/>
          </a:xfrm>
          <a:prstGeom prst="rect">
            <a:avLst/>
          </a:prstGeom>
          <a:noFill/>
        </p:spPr>
        <p:txBody>
          <a:bodyPr wrap="square" rtlCol="0">
            <a:spAutoFit/>
          </a:bodyPr>
          <a:lstStyle/>
          <a:p>
            <a:r>
              <a:rPr lang="zh-CN" altLang="zh-CN" sz="2000" b="1" u="sng" dirty="0">
                <a:solidFill>
                  <a:srgbClr val="FF0000"/>
                </a:solidFill>
                <a:latin typeface="+mn-ea"/>
              </a:rPr>
              <a:t>１、入廊费。可考虑以下因素：</a:t>
            </a:r>
          </a:p>
          <a:p>
            <a:r>
              <a:rPr lang="zh-CN" altLang="zh-CN" sz="2000" dirty="0">
                <a:latin typeface="+mn-ea"/>
              </a:rPr>
              <a:t>（</a:t>
            </a:r>
            <a:r>
              <a:rPr lang="en-US" altLang="zh-CN" sz="2000" dirty="0">
                <a:latin typeface="+mn-ea"/>
              </a:rPr>
              <a:t>1</a:t>
            </a:r>
            <a:r>
              <a:rPr lang="zh-CN" altLang="zh-CN" sz="2000" dirty="0">
                <a:latin typeface="+mn-ea"/>
              </a:rPr>
              <a:t>）城市地下综合管廊本体及附属设施的合理建设投资；</a:t>
            </a:r>
          </a:p>
          <a:p>
            <a:r>
              <a:rPr lang="zh-CN" altLang="zh-CN" sz="2000" dirty="0">
                <a:latin typeface="+mn-ea"/>
              </a:rPr>
              <a:t>（</a:t>
            </a:r>
            <a:r>
              <a:rPr lang="en-US" altLang="zh-CN" sz="2000" dirty="0">
                <a:latin typeface="+mn-ea"/>
              </a:rPr>
              <a:t>2</a:t>
            </a:r>
            <a:r>
              <a:rPr lang="zh-CN" altLang="zh-CN" sz="2000" dirty="0">
                <a:latin typeface="+mn-ea"/>
              </a:rPr>
              <a:t>）城市地下综合管廊本体及附属设施建设投资合理回报，原则上参考金融机构长期贷款利率确定</a:t>
            </a:r>
            <a:r>
              <a:rPr lang="zh-CN" altLang="zh-CN" sz="2000" b="1" u="sng" dirty="0">
                <a:solidFill>
                  <a:srgbClr val="800000"/>
                </a:solidFill>
                <a:latin typeface="+mn-ea"/>
              </a:rPr>
              <a:t>（政府财政资金投入形成的资产不计算投资回报）；</a:t>
            </a:r>
          </a:p>
          <a:p>
            <a:r>
              <a:rPr lang="zh-CN" altLang="zh-CN" sz="2000" dirty="0">
                <a:latin typeface="+mn-ea"/>
              </a:rPr>
              <a:t>（</a:t>
            </a:r>
            <a:r>
              <a:rPr lang="en-US" altLang="zh-CN" sz="2000" dirty="0">
                <a:latin typeface="+mn-ea"/>
              </a:rPr>
              <a:t>3</a:t>
            </a:r>
            <a:r>
              <a:rPr lang="zh-CN" altLang="zh-CN" sz="2000" dirty="0">
                <a:latin typeface="+mn-ea"/>
              </a:rPr>
              <a:t>）</a:t>
            </a:r>
            <a:r>
              <a:rPr lang="zh-CN" altLang="zh-CN" sz="2000" b="1" u="sng" dirty="0">
                <a:latin typeface="+mn-ea"/>
              </a:rPr>
              <a:t>各入廊管线占用管廊空间的比例</a:t>
            </a:r>
            <a:r>
              <a:rPr lang="zh-CN" altLang="zh-CN" sz="2000" dirty="0">
                <a:latin typeface="+mn-ea"/>
              </a:rPr>
              <a:t>；</a:t>
            </a:r>
          </a:p>
          <a:p>
            <a:r>
              <a:rPr lang="zh-CN" altLang="zh-CN" sz="2000" dirty="0">
                <a:latin typeface="+mn-ea"/>
              </a:rPr>
              <a:t>（</a:t>
            </a:r>
            <a:r>
              <a:rPr lang="en-US" altLang="zh-CN" sz="2000" dirty="0">
                <a:latin typeface="+mn-ea"/>
              </a:rPr>
              <a:t>4</a:t>
            </a:r>
            <a:r>
              <a:rPr lang="zh-CN" altLang="zh-CN" sz="2000" dirty="0">
                <a:latin typeface="+mn-ea"/>
              </a:rPr>
              <a:t>）各管线在不进入管廊情况下的单独敷设成本（含道路占用挖掘费，不含管材购置及安装费用，下同）；</a:t>
            </a:r>
          </a:p>
          <a:p>
            <a:r>
              <a:rPr lang="zh-CN" altLang="zh-CN" sz="2000" dirty="0">
                <a:latin typeface="+mn-ea"/>
              </a:rPr>
              <a:t>（</a:t>
            </a:r>
            <a:r>
              <a:rPr lang="en-US" altLang="zh-CN" sz="2000" dirty="0">
                <a:latin typeface="+mn-ea"/>
              </a:rPr>
              <a:t>5</a:t>
            </a:r>
            <a:r>
              <a:rPr lang="zh-CN" altLang="zh-CN" sz="2000" dirty="0">
                <a:latin typeface="+mn-ea"/>
              </a:rPr>
              <a:t>）管廊设计寿命周期内，各管线在不进入管廊情况下所需的重复单独敷设成本；</a:t>
            </a:r>
          </a:p>
          <a:p>
            <a:r>
              <a:rPr lang="zh-CN" altLang="zh-CN" sz="2000" dirty="0">
                <a:latin typeface="+mn-ea"/>
              </a:rPr>
              <a:t>（</a:t>
            </a:r>
            <a:r>
              <a:rPr lang="en-US" altLang="zh-CN" sz="2000" dirty="0">
                <a:latin typeface="+mn-ea"/>
              </a:rPr>
              <a:t>6</a:t>
            </a:r>
            <a:r>
              <a:rPr lang="zh-CN" altLang="zh-CN" sz="2000" dirty="0">
                <a:latin typeface="+mn-ea"/>
              </a:rPr>
              <a:t>）管廊设计寿命周期内，各入廊管线与不进入管廊的情况相比，因管线破损率以及水、热、气等漏损率降低而节省的管线维护和生产经营成本；</a:t>
            </a:r>
          </a:p>
          <a:p>
            <a:r>
              <a:rPr lang="zh-CN" altLang="zh-CN" sz="2000" dirty="0">
                <a:latin typeface="+mn-ea"/>
              </a:rPr>
              <a:t>（</a:t>
            </a:r>
            <a:r>
              <a:rPr lang="en-US" altLang="zh-CN" sz="2000" dirty="0">
                <a:latin typeface="+mn-ea"/>
              </a:rPr>
              <a:t>7</a:t>
            </a:r>
            <a:r>
              <a:rPr lang="zh-CN" altLang="zh-CN" sz="2000" dirty="0">
                <a:latin typeface="+mn-ea"/>
              </a:rPr>
              <a:t>）其他影响因素。</a:t>
            </a:r>
          </a:p>
        </p:txBody>
      </p:sp>
      <p:sp>
        <p:nvSpPr>
          <p:cNvPr id="15" name="矩形 14"/>
          <p:cNvSpPr/>
          <p:nvPr/>
        </p:nvSpPr>
        <p:spPr>
          <a:xfrm>
            <a:off x="664680" y="1217936"/>
            <a:ext cx="7968511" cy="671966"/>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mj-ea"/>
                <a:ea typeface="+mj-ea"/>
              </a:rPr>
              <a:t>城市地下综合管廊收费制度</a:t>
            </a: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15906"/>
            <a:ext cx="8637821" cy="646331"/>
          </a:xfrm>
          <a:prstGeom prst="rect">
            <a:avLst/>
          </a:prstGeom>
          <a:noFill/>
        </p:spPr>
        <p:txBody>
          <a:bodyPr wrap="square" rtlCol="0">
            <a:spAutoFit/>
          </a:bodyPr>
          <a:lstStyle/>
          <a:p>
            <a:r>
              <a:rPr lang="zh-CN" altLang="en-US" sz="3600" b="1" dirty="0" smtClean="0">
                <a:latin typeface="+mj-ea"/>
              </a:rPr>
              <a:t>地下</a:t>
            </a:r>
            <a:r>
              <a:rPr lang="zh-CN" altLang="en-US" sz="3600" b="1" dirty="0">
                <a:latin typeface="+mj-ea"/>
              </a:rPr>
              <a:t>综合管廊有偿使用制度</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14</a:t>
            </a:fld>
            <a:endParaRPr lang="zh-CN" altLang="en-US"/>
          </a:p>
        </p:txBody>
      </p:sp>
    </p:spTree>
    <p:extLst>
      <p:ext uri="{BB962C8B-B14F-4D97-AF65-F5344CB8AC3E}">
        <p14:creationId xmlns:p14="http://schemas.microsoft.com/office/powerpoint/2010/main" val="3475254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73709"/>
            <a:ext cx="8443326" cy="462704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597996" y="2517616"/>
            <a:ext cx="7968511" cy="3177793"/>
          </a:xfrm>
          <a:prstGeom prst="rect">
            <a:avLst/>
          </a:prstGeom>
          <a:noFill/>
        </p:spPr>
        <p:txBody>
          <a:bodyPr wrap="square" rtlCol="0">
            <a:spAutoFit/>
          </a:bodyPr>
          <a:lstStyle/>
          <a:p>
            <a:r>
              <a:rPr lang="en-US" altLang="zh-CN" sz="2000" b="1" u="sng" dirty="0">
                <a:solidFill>
                  <a:srgbClr val="FF0000"/>
                </a:solidFill>
                <a:latin typeface="+mn-ea"/>
              </a:rPr>
              <a:t>2</a:t>
            </a:r>
            <a:r>
              <a:rPr lang="zh-CN" altLang="zh-CN" sz="2000" b="1" u="sng" dirty="0">
                <a:solidFill>
                  <a:srgbClr val="FF0000"/>
                </a:solidFill>
                <a:latin typeface="+mn-ea"/>
              </a:rPr>
              <a:t>、日常维护费。可考虑以下因素：</a:t>
            </a:r>
          </a:p>
          <a:p>
            <a:r>
              <a:rPr lang="zh-CN" altLang="zh-CN" sz="2000" dirty="0">
                <a:latin typeface="+mn-ea"/>
              </a:rPr>
              <a:t>（</a:t>
            </a:r>
            <a:r>
              <a:rPr lang="en-US" altLang="zh-CN" sz="2000" dirty="0">
                <a:latin typeface="+mn-ea"/>
              </a:rPr>
              <a:t>1</a:t>
            </a:r>
            <a:r>
              <a:rPr lang="zh-CN" altLang="zh-CN" sz="2000" dirty="0">
                <a:latin typeface="+mn-ea"/>
              </a:rPr>
              <a:t>）城市地下综合管廊本体及附属设施运行、维护、更新改造等正常成本；</a:t>
            </a:r>
          </a:p>
          <a:p>
            <a:r>
              <a:rPr lang="zh-CN" altLang="zh-CN" sz="2000" dirty="0">
                <a:latin typeface="+mn-ea"/>
              </a:rPr>
              <a:t>（</a:t>
            </a:r>
            <a:r>
              <a:rPr lang="en-US" altLang="zh-CN" sz="2000" dirty="0">
                <a:latin typeface="+mn-ea"/>
              </a:rPr>
              <a:t>2</a:t>
            </a:r>
            <a:r>
              <a:rPr lang="zh-CN" altLang="zh-CN" sz="2000" dirty="0">
                <a:latin typeface="+mn-ea"/>
              </a:rPr>
              <a:t>）城市地下综合管廊运营单位正常管理支出；</a:t>
            </a:r>
          </a:p>
          <a:p>
            <a:r>
              <a:rPr lang="zh-CN" altLang="zh-CN" sz="2000" dirty="0">
                <a:latin typeface="+mn-ea"/>
              </a:rPr>
              <a:t>（</a:t>
            </a:r>
            <a:r>
              <a:rPr lang="en-US" altLang="zh-CN" sz="2000" dirty="0">
                <a:latin typeface="+mn-ea"/>
              </a:rPr>
              <a:t>3</a:t>
            </a:r>
            <a:r>
              <a:rPr lang="zh-CN" altLang="zh-CN" sz="2000" dirty="0">
                <a:latin typeface="+mn-ea"/>
              </a:rPr>
              <a:t>）城市地下综合管廊运营单位合理经营利润，原则上参考当地市政公用行业平均利润率确定；</a:t>
            </a:r>
          </a:p>
          <a:p>
            <a:r>
              <a:rPr lang="zh-CN" altLang="zh-CN" sz="2000" dirty="0">
                <a:latin typeface="+mn-ea"/>
              </a:rPr>
              <a:t>（</a:t>
            </a:r>
            <a:r>
              <a:rPr lang="en-US" altLang="zh-CN" sz="2000" dirty="0">
                <a:latin typeface="+mn-ea"/>
              </a:rPr>
              <a:t>4</a:t>
            </a:r>
            <a:r>
              <a:rPr lang="zh-CN" altLang="zh-CN" sz="2000" dirty="0">
                <a:latin typeface="+mn-ea"/>
              </a:rPr>
              <a:t>）各入廊管线占用管廊空间的比例；</a:t>
            </a:r>
          </a:p>
          <a:p>
            <a:r>
              <a:rPr lang="zh-CN" altLang="zh-CN" sz="2000" dirty="0">
                <a:latin typeface="+mn-ea"/>
              </a:rPr>
              <a:t>（</a:t>
            </a:r>
            <a:r>
              <a:rPr lang="en-US" altLang="zh-CN" sz="2000" dirty="0">
                <a:latin typeface="+mn-ea"/>
              </a:rPr>
              <a:t>5</a:t>
            </a:r>
            <a:r>
              <a:rPr lang="zh-CN" altLang="zh-CN" sz="2000" dirty="0">
                <a:latin typeface="+mn-ea"/>
              </a:rPr>
              <a:t>）各入廊管线对管廊附属设施的使用强度；</a:t>
            </a:r>
          </a:p>
          <a:p>
            <a:r>
              <a:rPr lang="zh-CN" altLang="zh-CN" sz="2000" dirty="0">
                <a:latin typeface="+mn-ea"/>
              </a:rPr>
              <a:t>（</a:t>
            </a:r>
            <a:r>
              <a:rPr lang="en-US" altLang="zh-CN" sz="2000" dirty="0">
                <a:latin typeface="+mn-ea"/>
              </a:rPr>
              <a:t>6</a:t>
            </a:r>
            <a:r>
              <a:rPr lang="zh-CN" altLang="zh-CN" sz="2000" dirty="0">
                <a:latin typeface="+mn-ea"/>
              </a:rPr>
              <a:t>）其他影响因素。</a:t>
            </a:r>
          </a:p>
          <a:p>
            <a:pPr algn="just">
              <a:lnSpc>
                <a:spcPct val="150000"/>
              </a:lnSpc>
            </a:pPr>
            <a:endParaRPr lang="zh-CN" altLang="en-US" sz="1500" dirty="0">
              <a:latin typeface="方正兰亭刊黑_GBK" panose="02000000000000000000" pitchFamily="2" charset="-122"/>
              <a:ea typeface="方正兰亭刊黑_GBK" panose="02000000000000000000" pitchFamily="2" charset="-122"/>
              <a:cs typeface="Microsoft JhengHei UI Light" panose="020B0304030504040204" pitchFamily="34" charset="-122"/>
            </a:endParaRPr>
          </a:p>
        </p:txBody>
      </p:sp>
      <p:sp>
        <p:nvSpPr>
          <p:cNvPr id="15" name="矩形 14"/>
          <p:cNvSpPr/>
          <p:nvPr/>
        </p:nvSpPr>
        <p:spPr>
          <a:xfrm>
            <a:off x="597996" y="1650824"/>
            <a:ext cx="7968511" cy="671966"/>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mj-ea"/>
                <a:ea typeface="+mj-ea"/>
              </a:rPr>
              <a:t>城市地下综合管廊收费制度</a:t>
            </a: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263340" y="499133"/>
            <a:ext cx="8637821" cy="646331"/>
          </a:xfrm>
          <a:prstGeom prst="rect">
            <a:avLst/>
          </a:prstGeom>
          <a:noFill/>
        </p:spPr>
        <p:txBody>
          <a:bodyPr wrap="square" rtlCol="0">
            <a:spAutoFit/>
          </a:bodyPr>
          <a:lstStyle/>
          <a:p>
            <a:r>
              <a:rPr lang="zh-CN" altLang="en-US" sz="3600" b="1" dirty="0" smtClean="0">
                <a:latin typeface="+mj-ea"/>
              </a:rPr>
              <a:t>地下</a:t>
            </a:r>
            <a:r>
              <a:rPr lang="zh-CN" altLang="en-US" sz="3600" b="1" dirty="0">
                <a:latin typeface="+mj-ea"/>
              </a:rPr>
              <a:t>综合管廊有偿使用制度</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15</a:t>
            </a:fld>
            <a:endParaRPr lang="zh-CN" altLang="en-US"/>
          </a:p>
        </p:txBody>
      </p:sp>
    </p:spTree>
    <p:extLst>
      <p:ext uri="{BB962C8B-B14F-4D97-AF65-F5344CB8AC3E}">
        <p14:creationId xmlns:p14="http://schemas.microsoft.com/office/powerpoint/2010/main" val="304526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603031" y="1224313"/>
            <a:ext cx="7963476" cy="5132036"/>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地下综合管廊项目建设要求</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16</a:t>
            </a:fld>
            <a:endParaRPr lang="zh-CN" altLang="en-US"/>
          </a:p>
        </p:txBody>
      </p:sp>
      <p:sp>
        <p:nvSpPr>
          <p:cNvPr id="2" name="文本框 1"/>
          <p:cNvSpPr txBox="1"/>
          <p:nvPr/>
        </p:nvSpPr>
        <p:spPr>
          <a:xfrm>
            <a:off x="899410" y="1446995"/>
            <a:ext cx="7323471" cy="4862870"/>
          </a:xfrm>
          <a:prstGeom prst="rect">
            <a:avLst/>
          </a:prstGeom>
          <a:noFill/>
        </p:spPr>
        <p:txBody>
          <a:bodyPr wrap="square" rtlCol="0">
            <a:spAutoFit/>
          </a:bodyPr>
          <a:lstStyle/>
          <a:p>
            <a:r>
              <a:rPr lang="en-US" altLang="zh-CN" sz="2800" b="1" dirty="0" smtClean="0"/>
              <a:t>1</a:t>
            </a:r>
            <a:r>
              <a:rPr lang="zh-CN" altLang="en-US" sz="2800" b="1" dirty="0" smtClean="0"/>
              <a:t>、规划先行</a:t>
            </a:r>
            <a:endParaRPr lang="en-US" altLang="zh-CN" sz="2800" b="1" dirty="0" smtClean="0"/>
          </a:p>
          <a:p>
            <a:pPr marL="342900" indent="-342900">
              <a:buFont typeface="Wingdings" panose="05000000000000000000" pitchFamily="2" charset="2"/>
              <a:buChar char="u"/>
            </a:pPr>
            <a:r>
              <a:rPr lang="zh-CN" altLang="en-US" sz="2400" b="1" dirty="0" smtClean="0"/>
              <a:t>住建部</a:t>
            </a:r>
            <a:r>
              <a:rPr lang="en-US" altLang="zh-CN" sz="2400" b="1" dirty="0"/>
              <a:t>《</a:t>
            </a:r>
            <a:r>
              <a:rPr lang="zh-CN" altLang="en-US" sz="2400" b="1" dirty="0"/>
              <a:t>城市地下综合管廊工程规划编制指引</a:t>
            </a:r>
            <a:r>
              <a:rPr lang="en-US" altLang="zh-CN" sz="2400" b="1" dirty="0"/>
              <a:t>》</a:t>
            </a:r>
            <a:r>
              <a:rPr lang="zh-CN" altLang="en-US" sz="2400" b="1" dirty="0"/>
              <a:t>（建城</a:t>
            </a:r>
            <a:r>
              <a:rPr lang="en-US" altLang="zh-CN" sz="2400" b="1" dirty="0"/>
              <a:t>〔2015〕70</a:t>
            </a:r>
            <a:r>
              <a:rPr lang="zh-CN" altLang="en-US" sz="2400" b="1" dirty="0"/>
              <a:t>号</a:t>
            </a:r>
            <a:r>
              <a:rPr lang="zh-CN" altLang="en-US" sz="2400" b="1" dirty="0" smtClean="0"/>
              <a:t>）：</a:t>
            </a:r>
            <a:endParaRPr lang="en-US" altLang="zh-CN" sz="2400" b="1" dirty="0" smtClean="0"/>
          </a:p>
          <a:p>
            <a:r>
              <a:rPr lang="zh-CN" altLang="en-US" sz="2400" dirty="0" smtClean="0"/>
              <a:t>从</a:t>
            </a:r>
            <a:r>
              <a:rPr lang="zh-CN" altLang="en-US" sz="2400" dirty="0"/>
              <a:t>编制主体、管理控制、编制内容以及成果要求等方面提出了明确要求，是各地编制城市地下综合管廊建设规划的重要依据</a:t>
            </a:r>
            <a:r>
              <a:rPr lang="zh-CN" altLang="en-US" sz="2400" dirty="0" smtClean="0"/>
              <a:t>。</a:t>
            </a:r>
            <a:endParaRPr lang="en-US" altLang="zh-CN" sz="2400" dirty="0" smtClean="0"/>
          </a:p>
          <a:p>
            <a:pPr marL="342900" indent="-342900">
              <a:buFont typeface="Wingdings" panose="05000000000000000000" pitchFamily="2" charset="2"/>
              <a:buChar char="u"/>
            </a:pPr>
            <a:r>
              <a:rPr lang="zh-CN" altLang="en-US" sz="2400" b="1" dirty="0"/>
              <a:t>地下综合管廊建设项目储备</a:t>
            </a:r>
            <a:r>
              <a:rPr lang="zh-CN" altLang="en-US" sz="2400" b="1" dirty="0" smtClean="0"/>
              <a:t>制度：</a:t>
            </a:r>
            <a:endParaRPr lang="en-US" altLang="zh-CN" sz="2400" b="1" dirty="0" smtClean="0"/>
          </a:p>
          <a:p>
            <a:r>
              <a:rPr lang="zh-CN" altLang="en-US" sz="2400" dirty="0" smtClean="0"/>
              <a:t>在</a:t>
            </a:r>
            <a:r>
              <a:rPr lang="zh-CN" altLang="en-US" sz="2400" dirty="0"/>
              <a:t>编制城市地下综合管廊专项规划的基础上，建立地下综合管廊建设项目储备制度，组织编制五年项目滚动规划和年度建设计划</a:t>
            </a:r>
            <a:r>
              <a:rPr lang="zh-CN" altLang="en-US" sz="2400" dirty="0" smtClean="0"/>
              <a:t>。住建部将</a:t>
            </a:r>
            <a:r>
              <a:rPr lang="zh-CN" altLang="en-US" sz="2400" dirty="0"/>
              <a:t>会同有关部门和国家开发银行下发关于建立地下综合管廊项目库的通知，组织指导各地做好这项工作。</a:t>
            </a:r>
            <a:endParaRPr lang="en-US" altLang="zh-CN" sz="2400" dirty="0" smtClean="0"/>
          </a:p>
          <a:p>
            <a:endParaRPr lang="en-US" altLang="zh-CN" dirty="0" smtClean="0"/>
          </a:p>
        </p:txBody>
      </p:sp>
    </p:spTree>
    <p:extLst>
      <p:ext uri="{BB962C8B-B14F-4D97-AF65-F5344CB8AC3E}">
        <p14:creationId xmlns:p14="http://schemas.microsoft.com/office/powerpoint/2010/main" val="240680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地下综合管廊项目建设要求</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17</a:t>
            </a:fld>
            <a:endParaRPr lang="zh-CN" altLang="en-US"/>
          </a:p>
        </p:txBody>
      </p:sp>
      <p:sp>
        <p:nvSpPr>
          <p:cNvPr id="2" name="文本框 1"/>
          <p:cNvSpPr txBox="1"/>
          <p:nvPr/>
        </p:nvSpPr>
        <p:spPr>
          <a:xfrm>
            <a:off x="878062" y="1496050"/>
            <a:ext cx="7413412" cy="4770537"/>
          </a:xfrm>
          <a:prstGeom prst="rect">
            <a:avLst/>
          </a:prstGeom>
          <a:noFill/>
        </p:spPr>
        <p:txBody>
          <a:bodyPr wrap="square" rtlCol="0">
            <a:spAutoFit/>
          </a:bodyPr>
          <a:lstStyle/>
          <a:p>
            <a:r>
              <a:rPr lang="en-US" altLang="zh-CN" sz="2800" b="1" dirty="0" smtClean="0"/>
              <a:t>2</a:t>
            </a:r>
            <a:r>
              <a:rPr lang="zh-CN" altLang="en-US" sz="2800" b="1" dirty="0" smtClean="0"/>
              <a:t>、建设标准和要求：</a:t>
            </a:r>
            <a:endParaRPr lang="en-US" altLang="zh-CN" sz="2800" b="1" dirty="0" smtClean="0"/>
          </a:p>
          <a:p>
            <a:pPr marL="342900" indent="-342900">
              <a:buFont typeface="Wingdings" panose="05000000000000000000" pitchFamily="2" charset="2"/>
              <a:buChar char="u"/>
            </a:pPr>
            <a:r>
              <a:rPr lang="zh-CN" altLang="en-US" sz="2400" b="1" dirty="0"/>
              <a:t>国家标准</a:t>
            </a:r>
            <a:r>
              <a:rPr lang="en-US" altLang="zh-CN" sz="2400" b="1" dirty="0"/>
              <a:t>《</a:t>
            </a:r>
            <a:r>
              <a:rPr lang="zh-CN" altLang="en-US" sz="2400" b="1" dirty="0"/>
              <a:t>城市综合管廊工程技术规范</a:t>
            </a:r>
            <a:r>
              <a:rPr lang="en-US" altLang="zh-CN" sz="2400" b="1" dirty="0"/>
              <a:t>》</a:t>
            </a:r>
            <a:r>
              <a:rPr lang="zh-CN" altLang="en-US" sz="2400" b="1" dirty="0"/>
              <a:t>（</a:t>
            </a:r>
            <a:r>
              <a:rPr lang="en-US" altLang="zh-CN" sz="2400" b="1" dirty="0"/>
              <a:t>GB50838-2015</a:t>
            </a:r>
            <a:r>
              <a:rPr lang="zh-CN" altLang="en-US" sz="2400" b="1" dirty="0" smtClean="0"/>
              <a:t>）</a:t>
            </a:r>
            <a:endParaRPr lang="en-US" altLang="zh-CN" sz="2400" b="1" dirty="0" smtClean="0"/>
          </a:p>
          <a:p>
            <a:pPr marL="342900" indent="-342900">
              <a:buFont typeface="Wingdings" panose="05000000000000000000" pitchFamily="2" charset="2"/>
              <a:buChar char="u"/>
            </a:pPr>
            <a:r>
              <a:rPr lang="zh-CN" altLang="en-US" sz="2400" b="1" dirty="0" smtClean="0"/>
              <a:t>确保</a:t>
            </a:r>
            <a:r>
              <a:rPr lang="zh-CN" altLang="en-US" sz="2400" b="1" dirty="0"/>
              <a:t>工程</a:t>
            </a:r>
            <a:r>
              <a:rPr lang="zh-CN" altLang="en-US" sz="2400" b="1" dirty="0" smtClean="0"/>
              <a:t>质量</a:t>
            </a:r>
            <a:endParaRPr lang="en-US" altLang="zh-CN" sz="2400" b="1" dirty="0" smtClean="0"/>
          </a:p>
          <a:p>
            <a:pPr marL="342900" indent="-342900">
              <a:buFont typeface="Wingdings" panose="05000000000000000000" pitchFamily="2" charset="2"/>
              <a:buChar char="u"/>
            </a:pPr>
            <a:r>
              <a:rPr lang="zh-CN" altLang="en-US" sz="2400" b="1" dirty="0"/>
              <a:t>完善相关配套</a:t>
            </a:r>
            <a:r>
              <a:rPr lang="zh-CN" altLang="en-US" sz="2400" b="1" dirty="0" smtClean="0"/>
              <a:t>设施</a:t>
            </a:r>
            <a:endParaRPr lang="en-US" altLang="zh-CN" sz="2400" b="1" dirty="0" smtClean="0"/>
          </a:p>
          <a:p>
            <a:pPr marL="342900" indent="-342900">
              <a:buFont typeface="Wingdings" panose="05000000000000000000" pitchFamily="2" charset="2"/>
              <a:buChar char="u"/>
            </a:pPr>
            <a:r>
              <a:rPr lang="zh-CN" altLang="en-US" sz="2400" b="1" dirty="0"/>
              <a:t>把好原材料质量</a:t>
            </a:r>
            <a:r>
              <a:rPr lang="zh-CN" altLang="en-US" sz="2400" b="1" dirty="0" smtClean="0"/>
              <a:t>关</a:t>
            </a:r>
            <a:endParaRPr lang="en-US" altLang="zh-CN" sz="2400" b="1" dirty="0" smtClean="0"/>
          </a:p>
          <a:p>
            <a:pPr marL="342900" indent="-342900">
              <a:buFont typeface="Wingdings" panose="05000000000000000000" pitchFamily="2" charset="2"/>
              <a:buChar char="u"/>
            </a:pPr>
            <a:r>
              <a:rPr lang="zh-CN" altLang="en-US" sz="2400" b="1" dirty="0"/>
              <a:t>考虑全寿命周期费用最优的要求，减少运营期的维护和维修费</a:t>
            </a:r>
            <a:r>
              <a:rPr lang="zh-CN" altLang="en-US" sz="2400" b="1" dirty="0" smtClean="0"/>
              <a:t>用</a:t>
            </a:r>
            <a:endParaRPr lang="en-US" altLang="zh-CN" sz="2400" b="1" dirty="0" smtClean="0"/>
          </a:p>
          <a:p>
            <a:pPr marL="342900" indent="-342900">
              <a:buFont typeface="Wingdings" panose="05000000000000000000" pitchFamily="2" charset="2"/>
              <a:buChar char="u"/>
            </a:pPr>
            <a:r>
              <a:rPr lang="zh-CN" altLang="en-US" sz="2400" b="1" dirty="0"/>
              <a:t>推广预制装配技术，提高预制装配化率，推进新型建筑工业化</a:t>
            </a:r>
            <a:endParaRPr lang="en-US" altLang="zh-CN" sz="2400" b="1" dirty="0" smtClean="0"/>
          </a:p>
          <a:p>
            <a:endParaRPr lang="en-US" altLang="zh-CN" sz="2000" i="1" dirty="0" smtClean="0"/>
          </a:p>
          <a:p>
            <a:r>
              <a:rPr lang="zh-CN" altLang="en-US" sz="2000" i="1" dirty="0" smtClean="0"/>
              <a:t>（来源：王恒栋</a:t>
            </a:r>
            <a:r>
              <a:rPr lang="zh-CN" altLang="en-US" sz="2000" dirty="0" smtClean="0"/>
              <a:t> </a:t>
            </a:r>
            <a:r>
              <a:rPr lang="zh-CN" altLang="en-US" sz="2000" i="1" dirty="0" smtClean="0"/>
              <a:t>上海市</a:t>
            </a:r>
            <a:r>
              <a:rPr lang="zh-CN" altLang="en-US" sz="2000" i="1" dirty="0"/>
              <a:t>政工程设计研究总院（集团）有限公司副总</a:t>
            </a:r>
            <a:r>
              <a:rPr lang="zh-CN" altLang="en-US" sz="2000" i="1" dirty="0" smtClean="0"/>
              <a:t>工程师）</a:t>
            </a:r>
            <a:endParaRPr lang="zh-CN" altLang="en-US" dirty="0"/>
          </a:p>
        </p:txBody>
      </p:sp>
    </p:spTree>
    <p:extLst>
      <p:ext uri="{BB962C8B-B14F-4D97-AF65-F5344CB8AC3E}">
        <p14:creationId xmlns:p14="http://schemas.microsoft.com/office/powerpoint/2010/main" val="4041039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006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441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06584"/>
            <a:ext cx="8443326" cy="4985131"/>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618497" y="2702646"/>
            <a:ext cx="7948010" cy="2862322"/>
          </a:xfrm>
          <a:prstGeom prst="rect">
            <a:avLst/>
          </a:prstGeom>
          <a:noFill/>
        </p:spPr>
        <p:txBody>
          <a:bodyPr wrap="square" rtlCol="0">
            <a:spAutoFit/>
          </a:bodyPr>
          <a:lstStyle/>
          <a:p>
            <a:pPr algn="just"/>
            <a:r>
              <a:rPr lang="zh-CN" altLang="zh-CN" sz="2000" b="1" cap="small" dirty="0"/>
              <a:t>一、</a:t>
            </a:r>
            <a:r>
              <a:rPr lang="zh-CN" altLang="zh-CN" sz="2000" dirty="0"/>
              <a:t>中央财政对地下综合管廊试点城市给予专项资金补助，</a:t>
            </a:r>
            <a:r>
              <a:rPr lang="zh-CN" altLang="zh-CN" sz="2000" b="1" u="sng" dirty="0">
                <a:solidFill>
                  <a:srgbClr val="FF0000"/>
                </a:solidFill>
              </a:rPr>
              <a:t>一定三年，具体补助数额按城市规模分档确定，直辖市每年</a:t>
            </a:r>
            <a:r>
              <a:rPr lang="en-US" altLang="zh-CN" sz="2000" b="1" u="sng" dirty="0">
                <a:solidFill>
                  <a:srgbClr val="FF0000"/>
                </a:solidFill>
              </a:rPr>
              <a:t>5</a:t>
            </a:r>
            <a:r>
              <a:rPr lang="zh-CN" altLang="zh-CN" sz="2000" b="1" u="sng" dirty="0">
                <a:solidFill>
                  <a:srgbClr val="FF0000"/>
                </a:solidFill>
              </a:rPr>
              <a:t>亿元，省会城市每年</a:t>
            </a:r>
            <a:r>
              <a:rPr lang="en-US" altLang="zh-CN" sz="2000" b="1" u="sng" dirty="0">
                <a:solidFill>
                  <a:srgbClr val="FF0000"/>
                </a:solidFill>
              </a:rPr>
              <a:t>4</a:t>
            </a:r>
            <a:r>
              <a:rPr lang="zh-CN" altLang="zh-CN" sz="2000" b="1" u="sng" dirty="0">
                <a:solidFill>
                  <a:srgbClr val="FF0000"/>
                </a:solidFill>
              </a:rPr>
              <a:t>亿元，其他城市每年</a:t>
            </a:r>
            <a:r>
              <a:rPr lang="en-US" altLang="zh-CN" sz="2000" b="1" u="sng" dirty="0">
                <a:solidFill>
                  <a:srgbClr val="FF0000"/>
                </a:solidFill>
              </a:rPr>
              <a:t>3</a:t>
            </a:r>
            <a:r>
              <a:rPr lang="zh-CN" altLang="zh-CN" sz="2000" b="1" u="sng" dirty="0">
                <a:solidFill>
                  <a:srgbClr val="FF0000"/>
                </a:solidFill>
              </a:rPr>
              <a:t>亿元。</a:t>
            </a:r>
            <a:r>
              <a:rPr lang="zh-CN" altLang="zh-CN" sz="2000" dirty="0"/>
              <a:t>对</a:t>
            </a:r>
            <a:r>
              <a:rPr lang="zh-CN" altLang="zh-CN" sz="2000" b="1" dirty="0"/>
              <a:t>采用</a:t>
            </a:r>
            <a:r>
              <a:rPr lang="en-US" altLang="zh-CN" sz="2000" b="1" dirty="0"/>
              <a:t>PPP</a:t>
            </a:r>
            <a:r>
              <a:rPr lang="zh-CN" altLang="zh-CN" sz="2000" b="1" dirty="0"/>
              <a:t>模式达到一定比例的，将按上述补助基数奖励</a:t>
            </a:r>
            <a:r>
              <a:rPr lang="en-US" altLang="zh-CN" sz="2000" b="1" dirty="0"/>
              <a:t>10%</a:t>
            </a:r>
            <a:r>
              <a:rPr lang="zh-CN" altLang="zh-CN" sz="2000" dirty="0"/>
              <a:t>。</a:t>
            </a:r>
            <a:r>
              <a:rPr lang="zh-CN" altLang="zh-CN" sz="2000" b="1" cap="small" dirty="0"/>
              <a:t>　</a:t>
            </a:r>
            <a:endParaRPr lang="en-US" altLang="zh-CN" sz="2000" b="1" cap="small" dirty="0"/>
          </a:p>
          <a:p>
            <a:pPr algn="just"/>
            <a:endParaRPr lang="en-US" altLang="zh-CN" sz="2000" cap="small" dirty="0"/>
          </a:p>
          <a:p>
            <a:pPr algn="just"/>
            <a:r>
              <a:rPr lang="zh-CN" altLang="zh-CN" sz="2000" cap="small" dirty="0"/>
              <a:t>四</a:t>
            </a:r>
            <a:r>
              <a:rPr lang="zh-CN" altLang="zh-CN" sz="2000" b="1" cap="small" dirty="0"/>
              <a:t>、</a:t>
            </a:r>
            <a:r>
              <a:rPr lang="zh-CN" altLang="zh-CN" sz="2000" dirty="0"/>
              <a:t>对试点工作开展绩效评价。财政部、住房城乡建设部定期组织绩效评价，并根据绩效评价结果进行奖罚。</a:t>
            </a:r>
            <a:r>
              <a:rPr lang="zh-CN" altLang="zh-CN" sz="2000" b="1" u="sng" dirty="0">
                <a:solidFill>
                  <a:srgbClr val="FF0000"/>
                </a:solidFill>
              </a:rPr>
              <a:t>评价结果好的，按中央财政补助资金基数</a:t>
            </a:r>
            <a:r>
              <a:rPr lang="en-US" altLang="zh-CN" sz="2000" b="1" u="sng" dirty="0">
                <a:solidFill>
                  <a:srgbClr val="FF0000"/>
                </a:solidFill>
              </a:rPr>
              <a:t>10%</a:t>
            </a:r>
            <a:r>
              <a:rPr lang="zh-CN" altLang="zh-CN" sz="2000" b="1" u="sng" dirty="0">
                <a:solidFill>
                  <a:srgbClr val="FF0000"/>
                </a:solidFill>
              </a:rPr>
              <a:t>给予奖励；评价结果差的，扣回中央财政补助资金。</a:t>
            </a:r>
            <a:r>
              <a:rPr lang="zh-CN" altLang="zh-CN" sz="2000" dirty="0"/>
              <a:t>具体绩效评价办法另行制订。</a:t>
            </a:r>
            <a:endParaRPr lang="en-US" altLang="zh-CN" sz="2000" dirty="0"/>
          </a:p>
        </p:txBody>
      </p:sp>
      <p:sp>
        <p:nvSpPr>
          <p:cNvPr id="15" name="矩形 14"/>
          <p:cNvSpPr/>
          <p:nvPr/>
        </p:nvSpPr>
        <p:spPr>
          <a:xfrm>
            <a:off x="682258" y="1472167"/>
            <a:ext cx="7779483" cy="964896"/>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mj-ea"/>
                <a:ea typeface="+mj-ea"/>
              </a:rPr>
              <a:t>财政部关于开展中央财政支持地下综合管廊试点工作的通知</a:t>
            </a:r>
          </a:p>
          <a:p>
            <a:pPr algn="ctr"/>
            <a:r>
              <a:rPr lang="en-US" altLang="zh-CN" sz="2000" b="1" dirty="0">
                <a:solidFill>
                  <a:schemeClr val="tx1"/>
                </a:solidFill>
                <a:latin typeface="+mj-ea"/>
                <a:ea typeface="+mj-ea"/>
              </a:rPr>
              <a:t>【</a:t>
            </a:r>
            <a:r>
              <a:rPr lang="zh-CN" altLang="en-US" sz="2000" b="1" dirty="0">
                <a:solidFill>
                  <a:schemeClr val="tx1"/>
                </a:solidFill>
                <a:latin typeface="+mj-ea"/>
                <a:ea typeface="+mj-ea"/>
              </a:rPr>
              <a:t>财建</a:t>
            </a:r>
            <a:r>
              <a:rPr lang="en-US" altLang="zh-CN" sz="2000" b="1" dirty="0">
                <a:solidFill>
                  <a:schemeClr val="tx1"/>
                </a:solidFill>
                <a:latin typeface="+mj-ea"/>
                <a:ea typeface="+mj-ea"/>
              </a:rPr>
              <a:t>[2014]839</a:t>
            </a:r>
            <a:r>
              <a:rPr lang="zh-CN" altLang="en-US" sz="2000" b="1" dirty="0">
                <a:solidFill>
                  <a:schemeClr val="tx1"/>
                </a:solidFill>
                <a:latin typeface="+mj-ea"/>
                <a:ea typeface="+mj-ea"/>
              </a:rPr>
              <a:t>号</a:t>
            </a:r>
            <a:r>
              <a:rPr lang="en-US" altLang="zh-CN" sz="2000" b="1" dirty="0">
                <a:solidFill>
                  <a:schemeClr val="tx1"/>
                </a:solidFill>
                <a:latin typeface="+mj-ea"/>
                <a:ea typeface="+mj-ea"/>
              </a:rPr>
              <a:t>】</a:t>
            </a:r>
            <a:r>
              <a:rPr lang="zh-CN" altLang="en-US" sz="2000" b="1" dirty="0">
                <a:solidFill>
                  <a:schemeClr val="tx1"/>
                </a:solidFill>
                <a:latin typeface="+mj-ea"/>
                <a:ea typeface="+mj-ea"/>
              </a:rPr>
              <a:t>（</a:t>
            </a:r>
            <a:r>
              <a:rPr lang="en-US" altLang="zh-CN" sz="2000" b="1" dirty="0">
                <a:solidFill>
                  <a:schemeClr val="tx1"/>
                </a:solidFill>
                <a:latin typeface="+mj-ea"/>
                <a:ea typeface="+mj-ea"/>
              </a:rPr>
              <a:t>2014</a:t>
            </a:r>
            <a:r>
              <a:rPr lang="zh-CN" altLang="en-US" sz="2000" b="1" dirty="0">
                <a:solidFill>
                  <a:schemeClr val="tx1"/>
                </a:solidFill>
                <a:latin typeface="+mj-ea"/>
                <a:ea typeface="+mj-ea"/>
              </a:rPr>
              <a:t>年</a:t>
            </a:r>
            <a:r>
              <a:rPr lang="en-US" altLang="zh-CN" sz="2000" b="1" dirty="0">
                <a:solidFill>
                  <a:schemeClr val="tx1"/>
                </a:solidFill>
                <a:latin typeface="+mj-ea"/>
                <a:ea typeface="+mj-ea"/>
              </a:rPr>
              <a:t>12</a:t>
            </a:r>
            <a:r>
              <a:rPr lang="zh-CN" altLang="en-US" sz="2000" b="1" dirty="0">
                <a:solidFill>
                  <a:schemeClr val="tx1"/>
                </a:solidFill>
                <a:latin typeface="+mj-ea"/>
                <a:ea typeface="+mj-ea"/>
              </a:rPr>
              <a:t>月</a:t>
            </a:r>
            <a:r>
              <a:rPr lang="en-US" altLang="zh-CN" sz="2000" b="1" dirty="0">
                <a:solidFill>
                  <a:schemeClr val="tx1"/>
                </a:solidFill>
                <a:latin typeface="+mj-ea"/>
                <a:ea typeface="+mj-ea"/>
              </a:rPr>
              <a:t>26</a:t>
            </a:r>
            <a:r>
              <a:rPr lang="zh-CN" altLang="en-US" sz="2000" b="1" dirty="0">
                <a:solidFill>
                  <a:schemeClr val="tx1"/>
                </a:solidFill>
                <a:latin typeface="+mj-ea"/>
                <a:ea typeface="+mj-ea"/>
              </a:rPr>
              <a:t>日）</a:t>
            </a: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18494" y="334195"/>
            <a:ext cx="8227511" cy="646331"/>
          </a:xfrm>
          <a:prstGeom prst="rect">
            <a:avLst/>
          </a:prstGeom>
          <a:noFill/>
        </p:spPr>
        <p:txBody>
          <a:bodyPr wrap="square" rtlCol="0">
            <a:spAutoFit/>
          </a:bodyPr>
          <a:lstStyle/>
          <a:p>
            <a:r>
              <a:rPr lang="zh-CN" altLang="en-US" sz="3600" b="1" dirty="0" smtClean="0">
                <a:latin typeface="+mj-ea"/>
              </a:rPr>
              <a:t>地下</a:t>
            </a:r>
            <a:r>
              <a:rPr lang="zh-CN" altLang="en-US" sz="3600" b="1" dirty="0">
                <a:latin typeface="+mj-ea"/>
              </a:rPr>
              <a:t>综合管廊试点城市</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18</a:t>
            </a:fld>
            <a:endParaRPr lang="zh-CN" altLang="en-US"/>
          </a:p>
        </p:txBody>
      </p:sp>
    </p:spTree>
    <p:extLst>
      <p:ext uri="{BB962C8B-B14F-4D97-AF65-F5344CB8AC3E}">
        <p14:creationId xmlns:p14="http://schemas.microsoft.com/office/powerpoint/2010/main" val="214391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343487" y="747959"/>
            <a:ext cx="8443326" cy="575458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7"/>
          <p:cNvSpPr/>
          <p:nvPr/>
        </p:nvSpPr>
        <p:spPr>
          <a:xfrm>
            <a:off x="0" y="417159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5893"/>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382905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116728"/>
            <a:ext cx="8227511" cy="646331"/>
          </a:xfrm>
          <a:prstGeom prst="rect">
            <a:avLst/>
          </a:prstGeom>
          <a:noFill/>
        </p:spPr>
        <p:txBody>
          <a:bodyPr wrap="square" rtlCol="0">
            <a:spAutoFit/>
          </a:bodyPr>
          <a:lstStyle/>
          <a:p>
            <a:r>
              <a:rPr lang="zh-CN" altLang="en-US" sz="3600" b="1" dirty="0">
                <a:latin typeface="造字工房悦黑体验版纤细体" pitchFamily="50" charset="-122"/>
                <a:ea typeface="造字工房悦黑体验版纤细体" pitchFamily="50" charset="-122"/>
              </a:rPr>
              <a:t>地下综合管廊</a:t>
            </a:r>
            <a:r>
              <a:rPr lang="zh-CN" altLang="en-US" sz="3600" b="1" dirty="0">
                <a:latin typeface="造字工房悦黑体验版纤细体" pitchFamily="50" charset="-122"/>
                <a:ea typeface="造字工房悦黑体验版纤细体" pitchFamily="50" charset="-122"/>
              </a:rPr>
              <a:t>试点城市   </a:t>
            </a:r>
            <a:r>
              <a:rPr lang="zh-CN" altLang="en-US" sz="3600" b="1" dirty="0" smtClean="0">
                <a:latin typeface="造字工房悦黑体验版纤细体" pitchFamily="50" charset="-122"/>
                <a:ea typeface="造字工房悦黑体验版纤细体" pitchFamily="50" charset="-122"/>
              </a:rPr>
              <a:t> </a:t>
            </a:r>
            <a:r>
              <a:rPr lang="zh-CN" altLang="en-US" sz="2000" i="1" dirty="0" smtClean="0">
                <a:latin typeface="+mn-ea"/>
              </a:rPr>
              <a:t>（来源：住建部网站）</a:t>
            </a:r>
            <a:endParaRPr lang="zh-CN" altLang="en-US" sz="1100" i="1" dirty="0">
              <a:latin typeface="+mn-ea"/>
            </a:endParaRPr>
          </a:p>
        </p:txBody>
      </p:sp>
      <p:sp>
        <p:nvSpPr>
          <p:cNvPr id="4" name="灯片编号占位符 3"/>
          <p:cNvSpPr>
            <a:spLocks noGrp="1"/>
          </p:cNvSpPr>
          <p:nvPr>
            <p:ph type="sldNum" sz="quarter" idx="12"/>
          </p:nvPr>
        </p:nvSpPr>
        <p:spPr/>
        <p:txBody>
          <a:bodyPr/>
          <a:lstStyle/>
          <a:p>
            <a:fld id="{91651E6F-E2DB-48ED-B6B4-C55209E72336}" type="slidenum">
              <a:rPr lang="zh-CN" altLang="en-US" smtClean="0"/>
              <a:t>19</a:t>
            </a:fld>
            <a:endParaRPr lang="zh-CN" altLang="en-US"/>
          </a:p>
        </p:txBody>
      </p:sp>
      <p:sp>
        <p:nvSpPr>
          <p:cNvPr id="31" name="矩形 30"/>
          <p:cNvSpPr/>
          <p:nvPr/>
        </p:nvSpPr>
        <p:spPr>
          <a:xfrm>
            <a:off x="619285" y="890665"/>
            <a:ext cx="3603496" cy="5413020"/>
          </a:xfrm>
          <a:prstGeom prst="rect">
            <a:avLst/>
          </a:prstGeom>
          <a:ln>
            <a:solidFill>
              <a:schemeClr val="accent1">
                <a:lumMod val="75000"/>
              </a:schemeClr>
            </a:solidFill>
          </a:ln>
        </p:spPr>
        <p:txBody>
          <a:bodyPr wrap="square">
            <a:spAutoFit/>
          </a:bodyPr>
          <a:lstStyle/>
          <a:p>
            <a:pPr algn="ctr">
              <a:lnSpc>
                <a:spcPct val="150000"/>
              </a:lnSpc>
            </a:pPr>
            <a:r>
              <a:rPr lang="en-US" altLang="zh-CN" sz="2000" b="1" dirty="0">
                <a:solidFill>
                  <a:srgbClr val="0070C0"/>
                </a:solidFill>
                <a:latin typeface="黑体" panose="02010609060101010101" pitchFamily="49" charset="-122"/>
                <a:ea typeface="黑体" panose="02010609060101010101" pitchFamily="49" charset="-122"/>
              </a:rPr>
              <a:t>2015</a:t>
            </a:r>
            <a:r>
              <a:rPr lang="zh-CN" altLang="en-US" sz="2000" b="1" dirty="0">
                <a:solidFill>
                  <a:srgbClr val="0070C0"/>
                </a:solidFill>
                <a:latin typeface="黑体" panose="02010609060101010101" pitchFamily="49" charset="-122"/>
                <a:ea typeface="黑体" panose="02010609060101010101" pitchFamily="49" charset="-122"/>
              </a:rPr>
              <a:t>年地下综合管廊试点</a:t>
            </a:r>
            <a:r>
              <a:rPr lang="zh-CN" altLang="en-US" sz="2000" b="1" dirty="0" smtClean="0">
                <a:solidFill>
                  <a:srgbClr val="0070C0"/>
                </a:solidFill>
                <a:latin typeface="黑体" panose="02010609060101010101" pitchFamily="49" charset="-122"/>
                <a:ea typeface="黑体" panose="02010609060101010101" pitchFamily="49" charset="-122"/>
              </a:rPr>
              <a:t>范围</a:t>
            </a:r>
            <a:endParaRPr lang="en-US" altLang="zh-CN" sz="2000" b="1" dirty="0" smtClean="0">
              <a:latin typeface="+mj-ea"/>
            </a:endParaRPr>
          </a:p>
          <a:p>
            <a:pPr algn="ctr">
              <a:lnSpc>
                <a:spcPct val="150000"/>
              </a:lnSpc>
            </a:pPr>
            <a:endParaRPr lang="en-US" altLang="zh-CN" sz="700" b="1" dirty="0" smtClean="0">
              <a:latin typeface="+mj-ea"/>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包头</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沈阳</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smtClean="0">
                <a:latin typeface="+mn-ea"/>
                <a:cs typeface="Times New Roman" panose="02020603050405020304" pitchFamily="18" charset="0"/>
              </a:rPr>
              <a:t>哈尔滨</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苏州</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厦门</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十</a:t>
            </a:r>
            <a:r>
              <a:rPr lang="zh-CN" altLang="en-US" sz="2000" b="1" kern="100" dirty="0">
                <a:latin typeface="+mn-ea"/>
                <a:cs typeface="Times New Roman" panose="02020603050405020304" pitchFamily="18" charset="0"/>
              </a:rPr>
              <a:t>堰</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长沙</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海口</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六</a:t>
            </a:r>
            <a:r>
              <a:rPr lang="zh-CN" altLang="en-US" sz="2000" b="1" kern="100" dirty="0">
                <a:latin typeface="+mn-ea"/>
                <a:cs typeface="Times New Roman" panose="02020603050405020304" pitchFamily="18" charset="0"/>
              </a:rPr>
              <a:t>盘</a:t>
            </a:r>
            <a:r>
              <a:rPr lang="zh-CN" altLang="en-US" sz="2000" b="1" kern="100" dirty="0">
                <a:latin typeface="+mn-ea"/>
                <a:cs typeface="Times New Roman" panose="02020603050405020304" pitchFamily="18" charset="0"/>
              </a:rPr>
              <a:t>水</a:t>
            </a:r>
            <a:endParaRPr lang="en-US" altLang="zh-CN" sz="2000" b="1" kern="100" dirty="0">
              <a:latin typeface="+mn-ea"/>
              <a:cs typeface="Times New Roman" panose="02020603050405020304" pitchFamily="18" charset="0"/>
            </a:endParaRPr>
          </a:p>
          <a:p>
            <a:pPr marL="1257300" lvl="2" indent="-342900">
              <a:lnSpc>
                <a:spcPct val="150000"/>
              </a:lnSpc>
              <a:buFont typeface="+mj-lt"/>
              <a:buAutoNum type="arabicPeriod"/>
            </a:pPr>
            <a:r>
              <a:rPr lang="zh-CN" altLang="en-US" sz="2000" b="1" kern="100" dirty="0">
                <a:latin typeface="+mn-ea"/>
                <a:cs typeface="Times New Roman" panose="02020603050405020304" pitchFamily="18" charset="0"/>
              </a:rPr>
              <a:t>白银</a:t>
            </a:r>
            <a:endParaRPr lang="en-US" altLang="zh-CN" sz="2000" b="1" kern="100" dirty="0">
              <a:latin typeface="+mn-ea"/>
              <a:cs typeface="Times New Roman" panose="02020603050405020304" pitchFamily="18" charset="0"/>
            </a:endParaRPr>
          </a:p>
        </p:txBody>
      </p:sp>
      <p:sp>
        <p:nvSpPr>
          <p:cNvPr id="36" name="矩形 35"/>
          <p:cNvSpPr/>
          <p:nvPr/>
        </p:nvSpPr>
        <p:spPr>
          <a:xfrm>
            <a:off x="4592225" y="870230"/>
            <a:ext cx="3871187" cy="5447645"/>
          </a:xfrm>
          <a:prstGeom prst="rect">
            <a:avLst/>
          </a:prstGeom>
          <a:ln>
            <a:solidFill>
              <a:srgbClr val="C00000"/>
            </a:solidFill>
          </a:ln>
        </p:spPr>
        <p:txBody>
          <a:bodyPr wrap="square">
            <a:spAutoFit/>
          </a:bodyPr>
          <a:lstStyle/>
          <a:p>
            <a:pPr algn="ctr"/>
            <a:endParaRPr lang="en-US" altLang="zh-CN" sz="800" b="1" dirty="0" smtClean="0">
              <a:solidFill>
                <a:srgbClr val="C00000"/>
              </a:solidFill>
              <a:latin typeface="黑体" panose="02010609060101010101" pitchFamily="49" charset="-122"/>
              <a:ea typeface="黑体" panose="02010609060101010101" pitchFamily="49" charset="-122"/>
            </a:endParaRPr>
          </a:p>
          <a:p>
            <a:pPr algn="ctr"/>
            <a:r>
              <a:rPr lang="en-US" altLang="zh-CN" sz="2000" b="1" dirty="0" smtClean="0">
                <a:solidFill>
                  <a:srgbClr val="C00000"/>
                </a:solidFill>
                <a:latin typeface="黑体" panose="02010609060101010101" pitchFamily="49" charset="-122"/>
                <a:ea typeface="黑体" panose="02010609060101010101" pitchFamily="49" charset="-122"/>
              </a:rPr>
              <a:t>2016</a:t>
            </a:r>
            <a:r>
              <a:rPr lang="zh-CN" altLang="en-US" sz="2000" b="1" dirty="0" smtClean="0">
                <a:solidFill>
                  <a:srgbClr val="C00000"/>
                </a:solidFill>
                <a:latin typeface="黑体" panose="02010609060101010101" pitchFamily="49" charset="-122"/>
                <a:ea typeface="黑体" panose="02010609060101010101" pitchFamily="49" charset="-122"/>
              </a:rPr>
              <a:t>年</a:t>
            </a:r>
            <a:r>
              <a:rPr lang="zh-CN" altLang="en-US" sz="2000" b="1" dirty="0">
                <a:solidFill>
                  <a:srgbClr val="C00000"/>
                </a:solidFill>
                <a:latin typeface="黑体" panose="02010609060101010101" pitchFamily="49" charset="-122"/>
                <a:ea typeface="黑体" panose="02010609060101010101" pitchFamily="49" charset="-122"/>
              </a:rPr>
              <a:t>地下综合管廊试点范围</a:t>
            </a:r>
          </a:p>
          <a:p>
            <a:pPr lvl="0" algn="ctr">
              <a:spcAft>
                <a:spcPts val="0"/>
              </a:spcAft>
            </a:pP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石家庄市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四</a:t>
            </a:r>
            <a:r>
              <a:rPr lang="zh-CN" altLang="en-US" sz="2000" b="1" kern="100" dirty="0">
                <a:latin typeface="+mn-ea"/>
                <a:cs typeface="Times New Roman" panose="02020603050405020304" pitchFamily="18" charset="0"/>
              </a:rPr>
              <a:t>平</a:t>
            </a:r>
            <a:r>
              <a:rPr lang="zh-CN" altLang="en-US" sz="2000" b="1" kern="100" dirty="0" smtClean="0">
                <a:latin typeface="+mn-ea"/>
                <a:cs typeface="Times New Roman" panose="02020603050405020304" pitchFamily="18" charset="0"/>
              </a:rPr>
              <a:t>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杭州市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合肥市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平潭</a:t>
            </a:r>
            <a:r>
              <a:rPr lang="zh-CN" altLang="en-US" sz="2000" b="1" kern="100" dirty="0">
                <a:latin typeface="+mn-ea"/>
                <a:cs typeface="Times New Roman" panose="02020603050405020304" pitchFamily="18" charset="0"/>
              </a:rPr>
              <a:t>综合试验</a:t>
            </a:r>
            <a:r>
              <a:rPr lang="zh-CN" altLang="en-US" sz="2000" b="1" kern="100" dirty="0" smtClean="0">
                <a:latin typeface="+mn-ea"/>
                <a:cs typeface="Times New Roman" panose="02020603050405020304" pitchFamily="18" charset="0"/>
              </a:rPr>
              <a:t>区</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景德镇市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威海市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青岛市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郑州市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广州市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南宁市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成都市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保山市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海东市</a:t>
            </a:r>
            <a:endParaRPr lang="en-US" altLang="zh-CN" sz="2000" b="1" kern="100" dirty="0" smtClean="0">
              <a:latin typeface="+mn-ea"/>
              <a:cs typeface="Times New Roman" panose="02020603050405020304" pitchFamily="18" charset="0"/>
            </a:endParaRPr>
          </a:p>
          <a:p>
            <a:pPr marL="1257300" lvl="2" indent="-342900">
              <a:buFont typeface="+mj-lt"/>
              <a:buAutoNum type="arabicPeriod"/>
            </a:pPr>
            <a:r>
              <a:rPr lang="zh-CN" altLang="en-US" sz="2000" b="1" kern="100" dirty="0" smtClean="0">
                <a:latin typeface="+mn-ea"/>
                <a:cs typeface="Times New Roman" panose="02020603050405020304" pitchFamily="18" charset="0"/>
              </a:rPr>
              <a:t>银川市</a:t>
            </a:r>
            <a:endParaRPr lang="en-US" altLang="zh-CN" kern="100" dirty="0" smtClean="0">
              <a:solidFill>
                <a:srgbClr val="333333"/>
              </a:solidFill>
              <a:latin typeface="+mn-ea"/>
              <a:cs typeface="Times New Roman" panose="02020603050405020304" pitchFamily="18" charset="0"/>
            </a:endParaRPr>
          </a:p>
        </p:txBody>
      </p:sp>
    </p:spTree>
    <p:extLst>
      <p:ext uri="{BB962C8B-B14F-4D97-AF65-F5344CB8AC3E}">
        <p14:creationId xmlns:p14="http://schemas.microsoft.com/office/powerpoint/2010/main" val="44663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201" y="502927"/>
            <a:ext cx="7391400" cy="5226046"/>
          </a:xfrm>
          <a:prstGeom prst="rect">
            <a:avLst/>
          </a:prstGeom>
          <a:noFill/>
        </p:spPr>
        <p:txBody>
          <a:bodyPr wrap="square" rtlCol="0">
            <a:spAutoFit/>
          </a:bodyPr>
          <a:lstStyle/>
          <a:p>
            <a:r>
              <a:rPr lang="zh-CN" altLang="en-US" sz="3600" b="1" dirty="0" smtClean="0">
                <a:latin typeface="Times New Roman" charset="0"/>
                <a:ea typeface="黑体" charset="0"/>
                <a:cs typeface="黑体" charset="0"/>
              </a:rPr>
              <a:t>谭敬慧</a:t>
            </a:r>
            <a:endParaRPr lang="en-US" altLang="zh-CN" sz="3600" b="1" dirty="0" smtClean="0">
              <a:latin typeface="Times New Roman" charset="0"/>
              <a:ea typeface="黑体" charset="0"/>
              <a:cs typeface="黑体" charset="0"/>
            </a:endParaRPr>
          </a:p>
          <a:p>
            <a:endParaRPr lang="en-US" altLang="zh-CN" sz="2400" b="1" dirty="0">
              <a:latin typeface="Times New Roman" charset="0"/>
              <a:ea typeface="黑体" charset="0"/>
              <a:cs typeface="黑体" charset="0"/>
            </a:endParaRPr>
          </a:p>
          <a:p>
            <a:r>
              <a:rPr lang="zh-CN" altLang="en-US" sz="2400" b="1" dirty="0" smtClean="0">
                <a:latin typeface="Times New Roman" charset="0"/>
                <a:ea typeface="黑体" charset="0"/>
                <a:cs typeface="黑体" charset="0"/>
              </a:rPr>
              <a:t>住建部法律顾问</a:t>
            </a:r>
            <a:endParaRPr lang="en-US" altLang="zh-CN" sz="2400" b="1" dirty="0">
              <a:latin typeface="Times New Roman" charset="0"/>
              <a:ea typeface="黑体" charset="0"/>
              <a:cs typeface="黑体" charset="0"/>
            </a:endParaRPr>
          </a:p>
          <a:p>
            <a:r>
              <a:rPr lang="zh-CN" altLang="en-US" sz="2400" b="1" dirty="0">
                <a:latin typeface="Times New Roman" charset="0"/>
                <a:ea typeface="黑体" charset="0"/>
                <a:cs typeface="黑体" charset="0"/>
              </a:rPr>
              <a:t>英国皇家特许建造师</a:t>
            </a:r>
          </a:p>
          <a:p>
            <a:r>
              <a:rPr lang="zh-CN" altLang="en-US" sz="2400" b="1" dirty="0">
                <a:latin typeface="Times New Roman" charset="0"/>
                <a:ea typeface="黑体" charset="0"/>
                <a:cs typeface="黑体" charset="0"/>
              </a:rPr>
              <a:t>北京等多地仲裁委员会仲裁员</a:t>
            </a:r>
          </a:p>
          <a:p>
            <a:r>
              <a:rPr lang="zh-CN" altLang="en-US" sz="2400" b="1" dirty="0" smtClean="0">
                <a:latin typeface="Times New Roman" charset="0"/>
                <a:ea typeface="黑体" charset="0"/>
                <a:cs typeface="黑体" charset="0"/>
              </a:rPr>
              <a:t>中国建设工程造价协会专家</a:t>
            </a:r>
            <a:endParaRPr lang="en-US" altLang="zh-CN" sz="2400" b="1" dirty="0" smtClean="0">
              <a:latin typeface="Times New Roman" charset="0"/>
              <a:ea typeface="黑体" charset="0"/>
              <a:cs typeface="黑体" charset="0"/>
            </a:endParaRPr>
          </a:p>
          <a:p>
            <a:r>
              <a:rPr lang="zh-CN" altLang="en-US" sz="2400" b="1" dirty="0" smtClean="0">
                <a:latin typeface="Times New Roman" charset="0"/>
                <a:ea typeface="黑体" charset="0"/>
                <a:cs typeface="黑体" charset="0"/>
              </a:rPr>
              <a:t>建纬</a:t>
            </a:r>
            <a:r>
              <a:rPr lang="zh-CN" altLang="en-US" sz="2400" b="1" dirty="0">
                <a:latin typeface="Times New Roman" charset="0"/>
                <a:ea typeface="黑体" charset="0"/>
                <a:cs typeface="黑体" charset="0"/>
              </a:rPr>
              <a:t>（北京）律师事务所主任</a:t>
            </a:r>
            <a:endParaRPr lang="en-US" altLang="zh-CN" sz="2400" b="1" dirty="0">
              <a:latin typeface="Times New Roman" charset="0"/>
              <a:ea typeface="黑体" charset="0"/>
              <a:cs typeface="黑体" charset="0"/>
            </a:endParaRPr>
          </a:p>
          <a:p>
            <a:endParaRPr lang="zh-CN" altLang="en-US" sz="2400" b="1" dirty="0">
              <a:latin typeface="Times New Roman" charset="0"/>
              <a:ea typeface="黑体" charset="0"/>
              <a:cs typeface="黑体" charset="0"/>
            </a:endParaRPr>
          </a:p>
          <a:p>
            <a:pPr eaLnBrk="0" hangingPunct="0">
              <a:spcBef>
                <a:spcPct val="20000"/>
              </a:spcBef>
              <a:buClr>
                <a:schemeClr val="folHlink"/>
              </a:buClr>
              <a:buSzPct val="90000"/>
            </a:pPr>
            <a:endParaRPr lang="en-US" altLang="zh-CN" sz="2400" b="1" dirty="0">
              <a:latin typeface="Times New Roman" charset="0"/>
              <a:ea typeface="黑体" charset="0"/>
              <a:cs typeface="黑体" charset="0"/>
            </a:endParaRPr>
          </a:p>
          <a:p>
            <a:pPr eaLnBrk="0" hangingPunct="0">
              <a:spcBef>
                <a:spcPct val="20000"/>
              </a:spcBef>
              <a:buClr>
                <a:schemeClr val="folHlink"/>
              </a:buClr>
              <a:buSzPct val="90000"/>
            </a:pPr>
            <a:r>
              <a:rPr lang="zh-CN" altLang="en-US" sz="2400" b="1" dirty="0">
                <a:latin typeface="Times New Roman" charset="0"/>
                <a:ea typeface="黑体" charset="0"/>
                <a:cs typeface="黑体" charset="0"/>
              </a:rPr>
              <a:t>手机：</a:t>
            </a:r>
            <a:r>
              <a:rPr lang="en-US" altLang="zh-CN" sz="2400" b="1" dirty="0">
                <a:latin typeface="Times New Roman" charset="0"/>
                <a:ea typeface="黑体" charset="0"/>
                <a:cs typeface="黑体" charset="0"/>
              </a:rPr>
              <a:t>13911870171</a:t>
            </a:r>
          </a:p>
          <a:p>
            <a:r>
              <a:rPr lang="zh-CN" altLang="en-US" sz="2400" b="1" dirty="0">
                <a:latin typeface="Times New Roman" charset="0"/>
                <a:ea typeface="黑体" charset="0"/>
                <a:cs typeface="黑体" charset="0"/>
              </a:rPr>
              <a:t>邮箱：</a:t>
            </a:r>
            <a:r>
              <a:rPr lang="en-US" altLang="zh-CN" sz="2400" b="1" u="sng" dirty="0">
                <a:solidFill>
                  <a:schemeClr val="hlink"/>
                </a:solidFill>
                <a:latin typeface="Times New Roman" charset="0"/>
                <a:ea typeface="黑体" charset="0"/>
                <a:cs typeface="黑体" charset="0"/>
                <a:hlinkClick r:id="rId2"/>
              </a:rPr>
              <a:t>ta</a:t>
            </a:r>
            <a:r>
              <a:rPr lang="en-US" altLang="zh-CN" sz="2400" b="1" dirty="0">
                <a:latin typeface="Times New Roman" charset="0"/>
                <a:ea typeface="黑体" charset="0"/>
                <a:cs typeface="黑体" charset="0"/>
                <a:hlinkClick r:id="rId2"/>
              </a:rPr>
              <a:t>njinghuilaw@163.com</a:t>
            </a:r>
            <a:endParaRPr lang="en-US" altLang="zh-CN" sz="2400" b="1" dirty="0">
              <a:latin typeface="Times New Roman" charset="0"/>
              <a:ea typeface="黑体" charset="0"/>
              <a:cs typeface="黑体" charset="0"/>
            </a:endParaRPr>
          </a:p>
          <a:p>
            <a:r>
              <a:rPr lang="en-US" altLang="en-US" sz="2400" b="1" dirty="0" smtClean="0">
                <a:latin typeface="Times New Roman" charset="0"/>
                <a:ea typeface="黑体" charset="0"/>
                <a:cs typeface="黑体" charset="0"/>
              </a:rPr>
              <a:t>公众</a:t>
            </a:r>
            <a:r>
              <a:rPr lang="zh-CN" altLang="en-US" sz="2400" b="1" dirty="0" smtClean="0">
                <a:latin typeface="Times New Roman" charset="0"/>
                <a:ea typeface="黑体" charset="0"/>
                <a:cs typeface="黑体" charset="0"/>
              </a:rPr>
              <a:t>微</a:t>
            </a:r>
            <a:r>
              <a:rPr lang="zh-CN" altLang="en-US" sz="2400" b="1" dirty="0">
                <a:latin typeface="Times New Roman" charset="0"/>
                <a:ea typeface="黑体" charset="0"/>
                <a:cs typeface="黑体" charset="0"/>
              </a:rPr>
              <a:t>信：建纬北京律所</a:t>
            </a:r>
          </a:p>
          <a:p>
            <a:endParaRPr kumimoji="1" lang="zh-CN" altLang="en-US" sz="2400" dirty="0"/>
          </a:p>
        </p:txBody>
      </p:sp>
      <p:pic>
        <p:nvPicPr>
          <p:cNvPr id="3" name="Picture 2" descr="E:\工作文档\2014\中核二三公司\微信二维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963" y="4244340"/>
            <a:ext cx="200025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737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国内地下综合管廊项目建设现状</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20</a:t>
            </a:fld>
            <a:endParaRPr lang="zh-CN" altLang="en-US"/>
          </a:p>
        </p:txBody>
      </p:sp>
      <p:sp>
        <p:nvSpPr>
          <p:cNvPr id="2" name="文本框 1"/>
          <p:cNvSpPr txBox="1"/>
          <p:nvPr/>
        </p:nvSpPr>
        <p:spPr>
          <a:xfrm>
            <a:off x="878062" y="1496050"/>
            <a:ext cx="7413412" cy="4770537"/>
          </a:xfrm>
          <a:prstGeom prst="rect">
            <a:avLst/>
          </a:prstGeom>
          <a:noFill/>
        </p:spPr>
        <p:txBody>
          <a:bodyPr wrap="square" rtlCol="0">
            <a:spAutoFit/>
          </a:bodyPr>
          <a:lstStyle/>
          <a:p>
            <a:pPr marL="342900" indent="-342900">
              <a:buFont typeface="Wingdings" panose="05000000000000000000" pitchFamily="2" charset="2"/>
              <a:buChar char="u"/>
            </a:pPr>
            <a:r>
              <a:rPr lang="zh-CN" altLang="en-US" sz="2400" b="1" dirty="0" smtClean="0">
                <a:latin typeface="+mn-ea"/>
              </a:rPr>
              <a:t>据</a:t>
            </a:r>
            <a:r>
              <a:rPr lang="zh-CN" altLang="en-US" sz="2400" b="1" dirty="0">
                <a:latin typeface="+mn-ea"/>
              </a:rPr>
              <a:t>初步统计，</a:t>
            </a:r>
            <a:r>
              <a:rPr lang="en-US" altLang="zh-CN" sz="2400" b="1" dirty="0">
                <a:latin typeface="+mn-ea"/>
              </a:rPr>
              <a:t>2015</a:t>
            </a:r>
            <a:r>
              <a:rPr lang="zh-CN" altLang="en-US" sz="2400" b="1" dirty="0">
                <a:latin typeface="+mn-ea"/>
              </a:rPr>
              <a:t>年中国</a:t>
            </a:r>
            <a:r>
              <a:rPr lang="en-US" altLang="zh-CN" sz="2400" b="1" dirty="0">
                <a:solidFill>
                  <a:srgbClr val="FF0000"/>
                </a:solidFill>
                <a:latin typeface="+mn-ea"/>
              </a:rPr>
              <a:t>69</a:t>
            </a:r>
            <a:r>
              <a:rPr lang="zh-CN" altLang="en-US" sz="2400" b="1" dirty="0">
                <a:solidFill>
                  <a:srgbClr val="FF0000"/>
                </a:solidFill>
                <a:latin typeface="+mn-ea"/>
              </a:rPr>
              <a:t>个城市在建</a:t>
            </a:r>
            <a:r>
              <a:rPr lang="zh-CN" altLang="en-US" sz="2400" b="1" dirty="0">
                <a:latin typeface="+mn-ea"/>
              </a:rPr>
              <a:t>的地下综合管廊，</a:t>
            </a:r>
            <a:r>
              <a:rPr lang="zh-CN" altLang="en-US" sz="2400" b="1" dirty="0">
                <a:solidFill>
                  <a:srgbClr val="FF0000"/>
                </a:solidFill>
                <a:latin typeface="+mn-ea"/>
              </a:rPr>
              <a:t>约</a:t>
            </a:r>
            <a:r>
              <a:rPr lang="en-US" altLang="zh-CN" sz="2400" b="1" dirty="0">
                <a:solidFill>
                  <a:srgbClr val="FF0000"/>
                </a:solidFill>
                <a:latin typeface="+mn-ea"/>
              </a:rPr>
              <a:t>1000</a:t>
            </a:r>
            <a:r>
              <a:rPr lang="zh-CN" altLang="en-US" sz="2400" b="1" dirty="0">
                <a:solidFill>
                  <a:srgbClr val="FF0000"/>
                </a:solidFill>
                <a:latin typeface="+mn-ea"/>
              </a:rPr>
              <a:t>公里，总投资约</a:t>
            </a:r>
            <a:r>
              <a:rPr lang="en-US" altLang="zh-CN" sz="2400" b="1" dirty="0">
                <a:solidFill>
                  <a:srgbClr val="FF0000"/>
                </a:solidFill>
                <a:latin typeface="+mn-ea"/>
              </a:rPr>
              <a:t>880</a:t>
            </a:r>
            <a:r>
              <a:rPr lang="zh-CN" altLang="en-US" sz="2400" b="1" dirty="0">
                <a:solidFill>
                  <a:srgbClr val="FF0000"/>
                </a:solidFill>
                <a:latin typeface="+mn-ea"/>
              </a:rPr>
              <a:t>亿元</a:t>
            </a:r>
            <a:r>
              <a:rPr lang="zh-CN" altLang="en-US" sz="2400" b="1" dirty="0" smtClean="0">
                <a:latin typeface="+mn-ea"/>
              </a:rPr>
              <a:t>。</a:t>
            </a:r>
            <a:endParaRPr lang="en-US" altLang="zh-CN" sz="2400" b="1" dirty="0" smtClean="0">
              <a:latin typeface="+mn-ea"/>
            </a:endParaRPr>
          </a:p>
          <a:p>
            <a:pPr marL="342900" indent="-342900">
              <a:buFont typeface="Wingdings" panose="05000000000000000000" pitchFamily="2" charset="2"/>
              <a:buChar char="u"/>
            </a:pPr>
            <a:r>
              <a:rPr lang="zh-CN" altLang="en-US" sz="2400" b="1" dirty="0" smtClean="0">
                <a:latin typeface="+mn-ea"/>
              </a:rPr>
              <a:t>吉林省</a:t>
            </a:r>
            <a:r>
              <a:rPr lang="zh-CN" altLang="en-US" sz="2400" b="1" dirty="0">
                <a:latin typeface="+mn-ea"/>
              </a:rPr>
              <a:t>在全省范围开展地下综合管廊建设，</a:t>
            </a:r>
            <a:r>
              <a:rPr lang="en-US" altLang="zh-CN" sz="2400" b="1" dirty="0">
                <a:latin typeface="+mn-ea"/>
              </a:rPr>
              <a:t>2015</a:t>
            </a:r>
            <a:r>
              <a:rPr lang="zh-CN" altLang="en-US" sz="2400" b="1" dirty="0">
                <a:latin typeface="+mn-ea"/>
              </a:rPr>
              <a:t>至</a:t>
            </a:r>
            <a:r>
              <a:rPr lang="en-US" altLang="zh-CN" sz="2400" b="1" dirty="0">
                <a:latin typeface="+mn-ea"/>
              </a:rPr>
              <a:t>2018</a:t>
            </a:r>
            <a:r>
              <a:rPr lang="zh-CN" altLang="en-US" sz="2400" b="1" dirty="0">
                <a:latin typeface="+mn-ea"/>
              </a:rPr>
              <a:t>年该省计划建设</a:t>
            </a:r>
            <a:r>
              <a:rPr lang="en-US" altLang="zh-CN" sz="2400" b="1" dirty="0">
                <a:latin typeface="+mn-ea"/>
              </a:rPr>
              <a:t>1000</a:t>
            </a:r>
            <a:r>
              <a:rPr lang="zh-CN" altLang="en-US" sz="2400" b="1" dirty="0">
                <a:latin typeface="+mn-ea"/>
              </a:rPr>
              <a:t>公里地下综合管廊，总投资约</a:t>
            </a:r>
            <a:r>
              <a:rPr lang="en-US" altLang="zh-CN" sz="2400" b="1" dirty="0">
                <a:latin typeface="+mn-ea"/>
              </a:rPr>
              <a:t>1000</a:t>
            </a:r>
            <a:r>
              <a:rPr lang="zh-CN" altLang="en-US" sz="2400" b="1" dirty="0">
                <a:latin typeface="+mn-ea"/>
              </a:rPr>
              <a:t>亿元，</a:t>
            </a:r>
            <a:r>
              <a:rPr lang="en-US" altLang="zh-CN" sz="2400" b="1" dirty="0">
                <a:latin typeface="+mn-ea"/>
              </a:rPr>
              <a:t>2015</a:t>
            </a:r>
            <a:r>
              <a:rPr lang="zh-CN" altLang="en-US" sz="2400" b="1" dirty="0">
                <a:latin typeface="+mn-ea"/>
              </a:rPr>
              <a:t>年计划开工建设</a:t>
            </a:r>
            <a:r>
              <a:rPr lang="en-US" altLang="zh-CN" sz="2400" b="1" dirty="0">
                <a:latin typeface="+mn-ea"/>
              </a:rPr>
              <a:t>148</a:t>
            </a:r>
            <a:r>
              <a:rPr lang="zh-CN" altLang="en-US" sz="2400" b="1" dirty="0">
                <a:latin typeface="+mn-ea"/>
              </a:rPr>
              <a:t>公里</a:t>
            </a:r>
            <a:r>
              <a:rPr lang="zh-CN" altLang="en-US" sz="2400" b="1" dirty="0" smtClean="0">
                <a:latin typeface="+mn-ea"/>
              </a:rPr>
              <a:t>。</a:t>
            </a:r>
            <a:endParaRPr lang="en-US" altLang="zh-CN" sz="2400" b="1" dirty="0" smtClean="0">
              <a:latin typeface="+mn-ea"/>
            </a:endParaRPr>
          </a:p>
          <a:p>
            <a:pPr marL="342900" indent="-342900">
              <a:buFont typeface="Wingdings" panose="05000000000000000000" pitchFamily="2" charset="2"/>
              <a:buChar char="u"/>
            </a:pPr>
            <a:r>
              <a:rPr lang="zh-CN" altLang="en-US" sz="2400" b="1" dirty="0" smtClean="0">
                <a:latin typeface="+mn-ea"/>
              </a:rPr>
              <a:t>辽宁</a:t>
            </a:r>
            <a:r>
              <a:rPr lang="zh-CN" altLang="en-US" sz="2400" b="1" dirty="0">
                <a:latin typeface="+mn-ea"/>
              </a:rPr>
              <a:t>、广东、河南等省也在全省推进地下综合管廊建设</a:t>
            </a:r>
            <a:r>
              <a:rPr lang="zh-CN" altLang="en-US" sz="2400" b="1" dirty="0" smtClean="0">
                <a:latin typeface="+mn-ea"/>
              </a:rPr>
              <a:t>。</a:t>
            </a:r>
            <a:endParaRPr lang="en-US" altLang="zh-CN" sz="2400" b="1" dirty="0" smtClean="0">
              <a:latin typeface="+mn-ea"/>
            </a:endParaRPr>
          </a:p>
          <a:p>
            <a:pPr marL="342900" indent="-342900">
              <a:buFont typeface="Wingdings" panose="05000000000000000000" pitchFamily="2" charset="2"/>
              <a:buChar char="u"/>
            </a:pPr>
            <a:r>
              <a:rPr lang="zh-CN" altLang="en-US" sz="2400" b="1" dirty="0" smtClean="0">
                <a:solidFill>
                  <a:srgbClr val="FF0000"/>
                </a:solidFill>
                <a:latin typeface="+mn-ea"/>
              </a:rPr>
              <a:t>未来</a:t>
            </a:r>
            <a:r>
              <a:rPr lang="en-US" altLang="zh-CN" sz="2400" b="1" dirty="0">
                <a:solidFill>
                  <a:srgbClr val="FF0000"/>
                </a:solidFill>
                <a:latin typeface="+mn-ea"/>
              </a:rPr>
              <a:t>3</a:t>
            </a:r>
            <a:r>
              <a:rPr lang="zh-CN" altLang="en-US" sz="2400" b="1" dirty="0">
                <a:solidFill>
                  <a:srgbClr val="FF0000"/>
                </a:solidFill>
                <a:latin typeface="+mn-ea"/>
              </a:rPr>
              <a:t>年</a:t>
            </a:r>
            <a:r>
              <a:rPr lang="zh-CN" altLang="en-US" sz="2400" b="1" dirty="0">
                <a:latin typeface="+mn-ea"/>
              </a:rPr>
              <a:t>，中国将以包头、沈阳、哈尔滨等</a:t>
            </a:r>
            <a:r>
              <a:rPr lang="en-US" altLang="zh-CN" sz="2400" b="1" dirty="0">
                <a:latin typeface="+mn-ea"/>
              </a:rPr>
              <a:t>10</a:t>
            </a:r>
            <a:r>
              <a:rPr lang="zh-CN" altLang="en-US" sz="2400" b="1" dirty="0">
                <a:latin typeface="+mn-ea"/>
              </a:rPr>
              <a:t>个城市为试点，</a:t>
            </a:r>
            <a:r>
              <a:rPr lang="zh-CN" altLang="en-US" sz="2400" b="1" dirty="0">
                <a:solidFill>
                  <a:srgbClr val="FF0000"/>
                </a:solidFill>
                <a:latin typeface="+mn-ea"/>
              </a:rPr>
              <a:t>建设地下综合管廊</a:t>
            </a:r>
            <a:r>
              <a:rPr lang="en-US" altLang="zh-CN" sz="2400" b="1" dirty="0">
                <a:solidFill>
                  <a:srgbClr val="FF0000"/>
                </a:solidFill>
                <a:latin typeface="+mn-ea"/>
              </a:rPr>
              <a:t>389</a:t>
            </a:r>
            <a:r>
              <a:rPr lang="zh-CN" altLang="en-US" sz="2400" b="1" dirty="0">
                <a:solidFill>
                  <a:srgbClr val="FF0000"/>
                </a:solidFill>
                <a:latin typeface="+mn-ea"/>
              </a:rPr>
              <a:t>公里</a:t>
            </a:r>
            <a:r>
              <a:rPr lang="en-US" altLang="zh-CN" sz="2400" b="1" dirty="0">
                <a:solidFill>
                  <a:srgbClr val="FF0000"/>
                </a:solidFill>
                <a:latin typeface="+mn-ea"/>
              </a:rPr>
              <a:t>(</a:t>
            </a:r>
            <a:r>
              <a:rPr lang="zh-CN" altLang="en-US" sz="2400" b="1" dirty="0">
                <a:solidFill>
                  <a:srgbClr val="FF0000"/>
                </a:solidFill>
                <a:latin typeface="+mn-ea"/>
              </a:rPr>
              <a:t>今年开工</a:t>
            </a:r>
            <a:r>
              <a:rPr lang="en-US" altLang="zh-CN" sz="2400" b="1" dirty="0">
                <a:solidFill>
                  <a:srgbClr val="FF0000"/>
                </a:solidFill>
                <a:latin typeface="+mn-ea"/>
              </a:rPr>
              <a:t>190</a:t>
            </a:r>
            <a:r>
              <a:rPr lang="zh-CN" altLang="en-US" sz="2400" b="1" dirty="0">
                <a:solidFill>
                  <a:srgbClr val="FF0000"/>
                </a:solidFill>
                <a:latin typeface="+mn-ea"/>
              </a:rPr>
              <a:t>公里</a:t>
            </a:r>
            <a:r>
              <a:rPr lang="en-US" altLang="zh-CN" sz="2400" b="1" dirty="0">
                <a:solidFill>
                  <a:srgbClr val="FF0000"/>
                </a:solidFill>
                <a:latin typeface="+mn-ea"/>
              </a:rPr>
              <a:t>)</a:t>
            </a:r>
            <a:r>
              <a:rPr lang="zh-CN" altLang="en-US" sz="2400" b="1" dirty="0">
                <a:solidFill>
                  <a:srgbClr val="FF0000"/>
                </a:solidFill>
                <a:latin typeface="+mn-ea"/>
              </a:rPr>
              <a:t>，总投资</a:t>
            </a:r>
            <a:r>
              <a:rPr lang="en-US" altLang="zh-CN" sz="2400" b="1" dirty="0">
                <a:solidFill>
                  <a:srgbClr val="FF0000"/>
                </a:solidFill>
                <a:latin typeface="+mn-ea"/>
              </a:rPr>
              <a:t>351</a:t>
            </a:r>
            <a:r>
              <a:rPr lang="zh-CN" altLang="en-US" sz="2400" b="1" dirty="0">
                <a:solidFill>
                  <a:srgbClr val="FF0000"/>
                </a:solidFill>
                <a:latin typeface="+mn-ea"/>
              </a:rPr>
              <a:t>亿元</a:t>
            </a:r>
            <a:r>
              <a:rPr lang="zh-CN" altLang="en-US" sz="2400" b="1" dirty="0" smtClean="0">
                <a:latin typeface="+mn-ea"/>
              </a:rPr>
              <a:t>。</a:t>
            </a:r>
            <a:endParaRPr lang="en-US" altLang="zh-CN" sz="2400" b="1" dirty="0" smtClean="0">
              <a:latin typeface="+mn-ea"/>
            </a:endParaRPr>
          </a:p>
          <a:p>
            <a:endParaRPr lang="en-US" altLang="zh-CN" sz="2400" b="1" dirty="0" smtClean="0">
              <a:latin typeface="+mn-ea"/>
            </a:endParaRPr>
          </a:p>
          <a:p>
            <a:r>
              <a:rPr lang="zh-CN" altLang="en-US" sz="2000" i="1" dirty="0" smtClean="0">
                <a:latin typeface="+mn-ea"/>
              </a:rPr>
              <a:t>（来源：</a:t>
            </a:r>
            <a:r>
              <a:rPr lang="en-US" altLang="zh-CN" sz="2000" i="1" dirty="0" smtClean="0">
                <a:latin typeface="+mn-ea"/>
              </a:rPr>
              <a:t>《2015</a:t>
            </a:r>
            <a:r>
              <a:rPr lang="zh-CN" altLang="en-US" sz="2000" i="1" dirty="0">
                <a:latin typeface="+mn-ea"/>
              </a:rPr>
              <a:t>年我国地下综合管廊建设市场现状及投资前景</a:t>
            </a:r>
            <a:r>
              <a:rPr lang="zh-CN" altLang="en-US" sz="2000" i="1" dirty="0" smtClean="0">
                <a:latin typeface="+mn-ea"/>
              </a:rPr>
              <a:t>分析</a:t>
            </a:r>
            <a:r>
              <a:rPr lang="en-US" altLang="zh-CN" sz="2000" i="1" dirty="0" smtClean="0">
                <a:latin typeface="+mn-ea"/>
              </a:rPr>
              <a:t>》</a:t>
            </a:r>
            <a:r>
              <a:rPr lang="zh-CN" altLang="en-US" sz="2000" i="1" dirty="0" smtClean="0">
                <a:latin typeface="+mn-ea"/>
              </a:rPr>
              <a:t>）</a:t>
            </a:r>
            <a:endParaRPr lang="zh-CN" altLang="en-US" i="1" dirty="0">
              <a:latin typeface="+mn-ea"/>
            </a:endParaRPr>
          </a:p>
        </p:txBody>
      </p:sp>
    </p:spTree>
    <p:extLst>
      <p:ext uri="{BB962C8B-B14F-4D97-AF65-F5344CB8AC3E}">
        <p14:creationId xmlns:p14="http://schemas.microsoft.com/office/powerpoint/2010/main" val="1444734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49409" y="1015563"/>
            <a:ext cx="8183781" cy="570591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49410" y="258498"/>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国内地下综合管廊项目建设问题</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21</a:t>
            </a:fld>
            <a:endParaRPr lang="zh-CN" altLang="en-US"/>
          </a:p>
        </p:txBody>
      </p:sp>
      <p:sp>
        <p:nvSpPr>
          <p:cNvPr id="2" name="文本框 1"/>
          <p:cNvSpPr txBox="1"/>
          <p:nvPr/>
        </p:nvSpPr>
        <p:spPr>
          <a:xfrm>
            <a:off x="655847" y="1133497"/>
            <a:ext cx="7977344" cy="538609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b="1" dirty="0" smtClean="0">
                <a:solidFill>
                  <a:srgbClr val="FF0000"/>
                </a:solidFill>
                <a:latin typeface="+mn-ea"/>
              </a:rPr>
              <a:t>机制问题</a:t>
            </a:r>
            <a:r>
              <a:rPr lang="zh-CN" altLang="en-US" sz="2400" b="1" dirty="0" smtClean="0">
                <a:latin typeface="+mn-ea"/>
              </a:rPr>
              <a:t>：克服协调阻力</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zh-CN" altLang="en-US" sz="2400" b="1" dirty="0" smtClean="0">
                <a:latin typeface="+mn-ea"/>
              </a:rPr>
              <a:t>部门之间</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zh-CN" altLang="en-US" sz="2400" b="1" dirty="0" smtClean="0">
                <a:latin typeface="+mn-ea"/>
              </a:rPr>
              <a:t>系统之间</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zh-CN" altLang="en-US" sz="2400" b="1" dirty="0" smtClean="0">
                <a:latin typeface="+mn-ea"/>
              </a:rPr>
              <a:t>新旧管线之间</a:t>
            </a:r>
            <a:endParaRPr lang="en-US" altLang="zh-CN" sz="2400" b="1" dirty="0" smtClean="0">
              <a:latin typeface="+mn-ea"/>
            </a:endParaRPr>
          </a:p>
          <a:p>
            <a:pPr marL="342900" indent="-342900" algn="just">
              <a:lnSpc>
                <a:spcPct val="150000"/>
              </a:lnSpc>
              <a:buFont typeface="Wingdings" panose="05000000000000000000" pitchFamily="2" charset="2"/>
              <a:buChar char="u"/>
            </a:pPr>
            <a:r>
              <a:rPr lang="zh-CN" altLang="en-US" sz="2400" b="1" dirty="0" smtClean="0">
                <a:solidFill>
                  <a:srgbClr val="FF0000"/>
                </a:solidFill>
                <a:latin typeface="+mn-ea"/>
              </a:rPr>
              <a:t>资金问题：</a:t>
            </a:r>
            <a:r>
              <a:rPr lang="zh-CN" altLang="en-US" sz="2400" b="1" dirty="0" smtClean="0">
                <a:latin typeface="+mn-ea"/>
              </a:rPr>
              <a:t>突破资金瓶颈</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zh-CN" altLang="en-US" sz="2400" b="1" dirty="0" smtClean="0">
                <a:latin typeface="+mn-ea"/>
              </a:rPr>
              <a:t>出租</a:t>
            </a:r>
            <a:r>
              <a:rPr lang="en-US" altLang="zh-CN" sz="2400" b="1" dirty="0" smtClean="0">
                <a:latin typeface="+mn-ea"/>
              </a:rPr>
              <a:t>/</a:t>
            </a:r>
            <a:r>
              <a:rPr lang="zh-CN" altLang="en-US" sz="2400" b="1" dirty="0" smtClean="0">
                <a:latin typeface="+mn-ea"/>
              </a:rPr>
              <a:t>出售空间使用权收回投资成本</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zh-CN" altLang="en-US" sz="2400" b="1" dirty="0" smtClean="0">
                <a:latin typeface="+mn-ea"/>
              </a:rPr>
              <a:t>改革投融资制度</a:t>
            </a:r>
            <a:endParaRPr lang="en-US" altLang="zh-CN" sz="2400" b="1" dirty="0" smtClean="0">
              <a:latin typeface="+mn-ea"/>
            </a:endParaRPr>
          </a:p>
          <a:p>
            <a:pPr marL="342900" indent="-342900" algn="just">
              <a:lnSpc>
                <a:spcPct val="150000"/>
              </a:lnSpc>
              <a:buFont typeface="Wingdings" panose="05000000000000000000" pitchFamily="2" charset="2"/>
              <a:buChar char="Ø"/>
            </a:pPr>
            <a:r>
              <a:rPr lang="en-US" altLang="zh-CN" sz="2400" b="1" dirty="0" smtClean="0">
                <a:solidFill>
                  <a:srgbClr val="FF0000"/>
                </a:solidFill>
                <a:latin typeface="+mn-ea"/>
              </a:rPr>
              <a:t>PPP</a:t>
            </a:r>
            <a:r>
              <a:rPr lang="zh-CN" altLang="en-US" sz="2400" b="1" dirty="0" smtClean="0">
                <a:solidFill>
                  <a:srgbClr val="FF0000"/>
                </a:solidFill>
                <a:latin typeface="+mn-ea"/>
              </a:rPr>
              <a:t>模式</a:t>
            </a:r>
            <a:endParaRPr lang="en-US" altLang="zh-CN" sz="2400" b="1" dirty="0" smtClean="0">
              <a:latin typeface="+mn-ea"/>
            </a:endParaRPr>
          </a:p>
          <a:p>
            <a:pPr marL="342900" indent="-342900" algn="just">
              <a:lnSpc>
                <a:spcPct val="150000"/>
              </a:lnSpc>
              <a:buFont typeface="Wingdings" panose="05000000000000000000" pitchFamily="2" charset="2"/>
              <a:buChar char="u"/>
            </a:pPr>
            <a:r>
              <a:rPr lang="zh-CN" altLang="en-US" sz="2400" b="1" dirty="0" smtClean="0">
                <a:latin typeface="+mn-ea"/>
              </a:rPr>
              <a:t>抓手问题：结合城市更新（规划先行）</a:t>
            </a:r>
            <a:endParaRPr lang="en-US" altLang="zh-CN" sz="2400" b="1" dirty="0" smtClean="0">
              <a:latin typeface="+mn-ea"/>
            </a:endParaRPr>
          </a:p>
          <a:p>
            <a:r>
              <a:rPr lang="zh-CN" altLang="en-US" sz="2000" i="1" dirty="0" smtClean="0">
                <a:latin typeface="+mn-ea"/>
              </a:rPr>
              <a:t>（来源：王建宁：</a:t>
            </a:r>
            <a:r>
              <a:rPr lang="en-US" altLang="zh-CN" sz="2000" i="1" dirty="0" smtClean="0">
                <a:latin typeface="+mn-ea"/>
              </a:rPr>
              <a:t>《</a:t>
            </a:r>
            <a:r>
              <a:rPr lang="zh-CN" altLang="en-US" sz="2000" i="1" dirty="0" smtClean="0">
                <a:latin typeface="+mn-ea"/>
              </a:rPr>
              <a:t>地下</a:t>
            </a:r>
            <a:r>
              <a:rPr lang="zh-CN" altLang="en-US" sz="2000" i="1" dirty="0">
                <a:latin typeface="+mn-ea"/>
              </a:rPr>
              <a:t>综合</a:t>
            </a:r>
            <a:r>
              <a:rPr lang="zh-CN" altLang="en-US" sz="2000" i="1" dirty="0" smtClean="0">
                <a:latin typeface="+mn-ea"/>
              </a:rPr>
              <a:t>管廊在我国的发展状况</a:t>
            </a:r>
            <a:r>
              <a:rPr lang="en-US" altLang="zh-CN" sz="2000" i="1" dirty="0" smtClean="0">
                <a:latin typeface="+mn-ea"/>
              </a:rPr>
              <a:t>》</a:t>
            </a:r>
            <a:r>
              <a:rPr lang="zh-CN" altLang="en-US" sz="2000" i="1" dirty="0" smtClean="0">
                <a:latin typeface="+mn-ea"/>
              </a:rPr>
              <a:t>，中国建设报）</a:t>
            </a:r>
            <a:endParaRPr lang="zh-CN" altLang="en-US" i="1" dirty="0">
              <a:latin typeface="+mn-ea"/>
            </a:endParaRPr>
          </a:p>
        </p:txBody>
      </p:sp>
    </p:spTree>
    <p:extLst>
      <p:ext uri="{BB962C8B-B14F-4D97-AF65-F5344CB8AC3E}">
        <p14:creationId xmlns:p14="http://schemas.microsoft.com/office/powerpoint/2010/main" val="293935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4141"/>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44258"/>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5" name="圆角矩形 24"/>
          <p:cNvSpPr/>
          <p:nvPr/>
        </p:nvSpPr>
        <p:spPr>
          <a:xfrm>
            <a:off x="1064302" y="2915255"/>
            <a:ext cx="7502205" cy="794335"/>
          </a:xfrm>
          <a:prstGeom prst="roundRect">
            <a:avLst>
              <a:gd name="adj" fmla="val 33812"/>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1064302" y="3002333"/>
            <a:ext cx="7502205" cy="600164"/>
          </a:xfrm>
          <a:prstGeom prst="rect">
            <a:avLst/>
          </a:prstGeom>
          <a:noFill/>
        </p:spPr>
        <p:txBody>
          <a:bodyPr wrap="square" rtlCol="0">
            <a:spAutoFit/>
          </a:bodyPr>
          <a:lstStyle/>
          <a:p>
            <a:pPr algn="ctr"/>
            <a:r>
              <a:rPr lang="en-US" altLang="zh-CN" sz="3300" b="1" dirty="0" smtClean="0">
                <a:latin typeface="黑体" panose="02010609060101010101" pitchFamily="49" charset="-122"/>
                <a:ea typeface="黑体" panose="02010609060101010101" pitchFamily="49" charset="-122"/>
              </a:rPr>
              <a:t>2</a:t>
            </a:r>
            <a:r>
              <a:rPr lang="zh-CN" altLang="en-US" sz="3300" b="1" dirty="0" smtClean="0">
                <a:latin typeface="黑体" panose="02010609060101010101" pitchFamily="49" charset="-122"/>
                <a:ea typeface="黑体" panose="02010609060101010101" pitchFamily="49" charset="-122"/>
              </a:rPr>
              <a:t>、地下综合管廊</a:t>
            </a:r>
            <a:r>
              <a:rPr lang="en-US" altLang="zh-CN" sz="3300" b="1" dirty="0" smtClean="0">
                <a:latin typeface="黑体" panose="02010609060101010101" pitchFamily="49" charset="-122"/>
                <a:ea typeface="黑体" panose="02010609060101010101" pitchFamily="49" charset="-122"/>
              </a:rPr>
              <a:t>PPP</a:t>
            </a:r>
            <a:r>
              <a:rPr lang="zh-CN" altLang="en-US" sz="3300" b="1" dirty="0" smtClean="0">
                <a:latin typeface="黑体" panose="02010609060101010101" pitchFamily="49" charset="-122"/>
                <a:ea typeface="黑体" panose="02010609060101010101" pitchFamily="49" charset="-122"/>
              </a:rPr>
              <a:t>模式相关法律问题</a:t>
            </a:r>
            <a:endParaRPr lang="zh-CN" altLang="en-US" sz="3300" b="1" dirty="0">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r>
              <a:rPr lang="en-US" altLang="zh-CN" dirty="0" smtClean="0"/>
              <a:t>3</a:t>
            </a:r>
            <a:endParaRPr lang="zh-CN" altLang="en-US" dirty="0"/>
          </a:p>
        </p:txBody>
      </p:sp>
    </p:spTree>
    <p:extLst>
      <p:ext uri="{BB962C8B-B14F-4D97-AF65-F5344CB8AC3E}">
        <p14:creationId xmlns:p14="http://schemas.microsoft.com/office/powerpoint/2010/main" val="102960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85511" y="1251614"/>
            <a:ext cx="7829839" cy="496821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904730" y="1762101"/>
            <a:ext cx="7391400" cy="4893647"/>
          </a:xfrm>
          <a:prstGeom prst="rect">
            <a:avLst/>
          </a:prstGeom>
          <a:noFill/>
        </p:spPr>
        <p:txBody>
          <a:bodyPr wrap="square" rtlCol="0">
            <a:spAutoFit/>
          </a:bodyPr>
          <a:lstStyle/>
          <a:p>
            <a:r>
              <a:rPr lang="zh-CN" altLang="en-US" sz="3200" b="1" dirty="0" smtClean="0">
                <a:latin typeface="Times New Roman" charset="0"/>
                <a:ea typeface="黑体" charset="0"/>
                <a:cs typeface="黑体" charset="0"/>
              </a:rPr>
              <a:t>     </a:t>
            </a:r>
            <a:r>
              <a:rPr lang="en-US" altLang="zh-CN" sz="3200" b="1" dirty="0" smtClean="0">
                <a:latin typeface="Times New Roman" charset="0"/>
                <a:ea typeface="黑体" charset="0"/>
                <a:cs typeface="黑体" charset="0"/>
              </a:rPr>
              <a:t>PPP</a:t>
            </a:r>
            <a:r>
              <a:rPr lang="zh-CN" altLang="en-US" sz="3200" b="1" dirty="0" smtClean="0">
                <a:latin typeface="Times New Roman" charset="0"/>
                <a:ea typeface="黑体" charset="0"/>
                <a:cs typeface="黑体" charset="0"/>
              </a:rPr>
              <a:t>模式：</a:t>
            </a:r>
            <a:endParaRPr lang="en-US" altLang="zh-CN" sz="3200" b="1" dirty="0" smtClean="0">
              <a:latin typeface="Times New Roman" charset="0"/>
              <a:ea typeface="黑体" charset="0"/>
              <a:cs typeface="黑体" charset="0"/>
            </a:endParaRPr>
          </a:p>
          <a:p>
            <a:endParaRPr lang="en-US" altLang="zh-CN" sz="3200" b="1" dirty="0">
              <a:latin typeface="Times New Roman" charset="0"/>
              <a:ea typeface="黑体" charset="0"/>
              <a:cs typeface="黑体" charset="0"/>
            </a:endParaRPr>
          </a:p>
          <a:p>
            <a:r>
              <a:rPr lang="zh-CN" altLang="zh-CN" sz="2400" b="1" dirty="0" smtClean="0">
                <a:latin typeface="Times New Roman" charset="0"/>
                <a:ea typeface="黑体" charset="0"/>
                <a:cs typeface="黑体" charset="0"/>
              </a:rPr>
              <a:t> </a:t>
            </a:r>
            <a:r>
              <a:rPr lang="zh-CN" altLang="en-US" sz="2400" b="1" dirty="0" smtClean="0">
                <a:latin typeface="Times New Roman" charset="0"/>
                <a:ea typeface="黑体" charset="0"/>
                <a:cs typeface="黑体" charset="0"/>
              </a:rPr>
              <a:t>          </a:t>
            </a:r>
            <a:r>
              <a:rPr lang="zh-CN" altLang="en-US" sz="3200" b="1" dirty="0" smtClean="0">
                <a:latin typeface="Times New Roman" charset="0"/>
                <a:ea typeface="黑体" charset="0"/>
                <a:cs typeface="黑体" charset="0"/>
              </a:rPr>
              <a:t>从困境中走来，</a:t>
            </a:r>
            <a:endParaRPr lang="en-US" altLang="zh-CN" sz="3200" b="1" dirty="0" smtClean="0">
              <a:latin typeface="Times New Roman" charset="0"/>
              <a:ea typeface="黑体" charset="0"/>
              <a:cs typeface="黑体" charset="0"/>
            </a:endParaRPr>
          </a:p>
          <a:p>
            <a:endParaRPr lang="en-US" altLang="zh-CN" sz="3200" b="1" dirty="0">
              <a:latin typeface="Times New Roman" charset="0"/>
              <a:ea typeface="黑体" charset="0"/>
              <a:cs typeface="黑体" charset="0"/>
            </a:endParaRPr>
          </a:p>
          <a:p>
            <a:r>
              <a:rPr lang="zh-CN" altLang="zh-CN" sz="3200" b="1" dirty="0" smtClean="0">
                <a:latin typeface="Times New Roman" charset="0"/>
                <a:ea typeface="黑体" charset="0"/>
                <a:cs typeface="黑体" charset="0"/>
              </a:rPr>
              <a:t> </a:t>
            </a:r>
            <a:r>
              <a:rPr lang="zh-CN" altLang="en-US" sz="3200" b="1" dirty="0" smtClean="0">
                <a:latin typeface="Times New Roman" charset="0"/>
                <a:ea typeface="黑体" charset="0"/>
                <a:cs typeface="黑体" charset="0"/>
              </a:rPr>
              <a:t>            理性回归项目本质，</a:t>
            </a:r>
            <a:endParaRPr lang="en-US" altLang="zh-CN" sz="3200" b="1" dirty="0" smtClean="0">
              <a:latin typeface="Times New Roman" charset="0"/>
              <a:ea typeface="黑体" charset="0"/>
              <a:cs typeface="黑体" charset="0"/>
            </a:endParaRPr>
          </a:p>
          <a:p>
            <a:endParaRPr lang="en-US" altLang="zh-CN" sz="3200" b="1" dirty="0" smtClean="0">
              <a:latin typeface="Times New Roman" charset="0"/>
              <a:ea typeface="黑体" charset="0"/>
              <a:cs typeface="黑体" charset="0"/>
            </a:endParaRPr>
          </a:p>
          <a:p>
            <a:r>
              <a:rPr lang="zh-CN" altLang="en-US" sz="3200" b="1" dirty="0" smtClean="0">
                <a:latin typeface="Times New Roman" charset="0"/>
                <a:ea typeface="黑体" charset="0"/>
                <a:cs typeface="黑体" charset="0"/>
              </a:rPr>
              <a:t>            </a:t>
            </a:r>
            <a:r>
              <a:rPr lang="zh-CN" altLang="en-US" sz="3200" b="1" dirty="0" smtClean="0">
                <a:latin typeface="Times New Roman" charset="0"/>
                <a:ea typeface="黑体" charset="0"/>
                <a:cs typeface="黑体" charset="0"/>
              </a:rPr>
              <a:t>       </a:t>
            </a:r>
            <a:r>
              <a:rPr lang="zh-CN" altLang="en-US" sz="3200" b="1" dirty="0" smtClean="0">
                <a:latin typeface="Times New Roman" charset="0"/>
                <a:ea typeface="黑体" charset="0"/>
                <a:cs typeface="黑体" charset="0"/>
              </a:rPr>
              <a:t>持续发展公用事业！</a:t>
            </a:r>
            <a:endParaRPr lang="en-US" altLang="zh-CN" sz="3200" b="1" dirty="0">
              <a:latin typeface="Times New Roman" charset="0"/>
              <a:ea typeface="黑体" charset="0"/>
              <a:cs typeface="黑体" charset="0"/>
            </a:endParaRPr>
          </a:p>
          <a:p>
            <a:endParaRPr lang="en-US" altLang="zh-CN" sz="3200" b="1" dirty="0" smtClean="0">
              <a:latin typeface="Times New Roman" charset="0"/>
              <a:ea typeface="黑体" charset="0"/>
              <a:cs typeface="黑体" charset="0"/>
            </a:endParaRPr>
          </a:p>
          <a:p>
            <a:r>
              <a:rPr lang="zh-CN" altLang="en-US" sz="3200" b="1" dirty="0" smtClean="0">
                <a:latin typeface="Times New Roman" charset="0"/>
                <a:ea typeface="黑体" charset="0"/>
                <a:cs typeface="黑体" charset="0"/>
              </a:rPr>
              <a:t> </a:t>
            </a:r>
            <a:endParaRPr lang="zh-CN" altLang="en-US" sz="2400" b="1" dirty="0">
              <a:latin typeface="Times New Roman" charset="0"/>
              <a:ea typeface="黑体" charset="0"/>
              <a:cs typeface="黑体" charset="0"/>
            </a:endParaRPr>
          </a:p>
          <a:p>
            <a:endParaRPr kumimoji="1" lang="zh-CN" altLang="en-US" sz="2400" dirty="0"/>
          </a:p>
        </p:txBody>
      </p:sp>
    </p:spTree>
    <p:extLst>
      <p:ext uri="{BB962C8B-B14F-4D97-AF65-F5344CB8AC3E}">
        <p14:creationId xmlns:p14="http://schemas.microsoft.com/office/powerpoint/2010/main" val="1520947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4141"/>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44258"/>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3" name="灯片编号占位符 2"/>
          <p:cNvSpPr>
            <a:spLocks noGrp="1"/>
          </p:cNvSpPr>
          <p:nvPr>
            <p:ph type="sldNum" sz="quarter" idx="12"/>
          </p:nvPr>
        </p:nvSpPr>
        <p:spPr/>
        <p:txBody>
          <a:bodyPr/>
          <a:lstStyle/>
          <a:p>
            <a:r>
              <a:rPr lang="en-US" altLang="zh-CN" dirty="0" smtClean="0"/>
              <a:t>3</a:t>
            </a:r>
            <a:endParaRPr lang="zh-CN" altLang="en-US" dirty="0"/>
          </a:p>
        </p:txBody>
      </p:sp>
      <p:graphicFrame>
        <p:nvGraphicFramePr>
          <p:cNvPr id="2" name="图表 1"/>
          <p:cNvGraphicFramePr/>
          <p:nvPr>
            <p:extLst>
              <p:ext uri="{D42A27DB-BD31-4B8C-83A1-F6EECF244321}">
                <p14:modId xmlns:p14="http://schemas.microsoft.com/office/powerpoint/2010/main" val="1760241312"/>
              </p:ext>
            </p:extLst>
          </p:nvPr>
        </p:nvGraphicFramePr>
        <p:xfrm>
          <a:off x="1524000" y="16509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880533" y="592667"/>
            <a:ext cx="3860799" cy="646331"/>
          </a:xfrm>
          <a:prstGeom prst="rect">
            <a:avLst/>
          </a:prstGeom>
          <a:noFill/>
        </p:spPr>
        <p:txBody>
          <a:bodyPr wrap="square" rtlCol="0">
            <a:spAutoFit/>
          </a:bodyPr>
          <a:lstStyle/>
          <a:p>
            <a:r>
              <a:rPr kumimoji="1" lang="en-US" altLang="zh-CN" sz="3600" b="1" dirty="0" smtClean="0">
                <a:latin typeface="+mj-ea"/>
                <a:ea typeface="+mj-ea"/>
                <a:cs typeface="Heiti SC Light"/>
              </a:rPr>
              <a:t>PPP</a:t>
            </a:r>
            <a:r>
              <a:rPr kumimoji="1" lang="zh-CN" altLang="en-US" sz="3600" b="1" dirty="0" smtClean="0">
                <a:latin typeface="+mj-ea"/>
                <a:ea typeface="+mj-ea"/>
                <a:cs typeface="Heiti SC Light"/>
              </a:rPr>
              <a:t>模式之要件</a:t>
            </a:r>
            <a:endParaRPr kumimoji="1" lang="zh-CN" altLang="en-US" sz="3600" b="1" dirty="0">
              <a:latin typeface="+mj-ea"/>
              <a:ea typeface="+mj-ea"/>
              <a:cs typeface="Heiti SC Light"/>
            </a:endParaRPr>
          </a:p>
        </p:txBody>
      </p:sp>
    </p:spTree>
    <p:extLst>
      <p:ext uri="{BB962C8B-B14F-4D97-AF65-F5344CB8AC3E}">
        <p14:creationId xmlns:p14="http://schemas.microsoft.com/office/powerpoint/2010/main" val="3001751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685511" y="1251614"/>
            <a:ext cx="7829839" cy="496821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1422454" y="1815318"/>
            <a:ext cx="6299092" cy="3970318"/>
          </a:xfrm>
          <a:prstGeom prst="rect">
            <a:avLst/>
          </a:prstGeom>
          <a:noFill/>
        </p:spPr>
        <p:txBody>
          <a:bodyPr wrap="square" rtlCol="0">
            <a:spAutoFit/>
          </a:bodyPr>
          <a:lstStyle/>
          <a:p>
            <a:pPr algn="just" latinLnBrk="1"/>
            <a:endParaRPr lang="en-US" altLang="en-US" sz="2800" dirty="0" smtClean="0">
              <a:latin typeface="Heiti SC Light"/>
              <a:ea typeface="Heiti SC Light"/>
              <a:cs typeface="Heiti SC Light"/>
            </a:endParaRPr>
          </a:p>
          <a:p>
            <a:pPr marL="257175" indent="-257175" algn="just" latinLnBrk="1">
              <a:lnSpc>
                <a:spcPct val="150000"/>
              </a:lnSpc>
              <a:buFont typeface="Wingdings" panose="05000000000000000000" pitchFamily="2" charset="2"/>
              <a:buChar char="u"/>
            </a:pPr>
            <a:r>
              <a:rPr lang="en-US" altLang="en-US" sz="2800" b="1" dirty="0" smtClean="0">
                <a:latin typeface="Heiti SC Light"/>
                <a:ea typeface="Heiti SC Light"/>
                <a:cs typeface="Heiti SC Light"/>
              </a:rPr>
              <a:t>需求</a:t>
            </a:r>
            <a:r>
              <a:rPr lang="zh-CN" altLang="en-US" sz="2800" b="1" dirty="0" smtClean="0">
                <a:latin typeface="Heiti SC Light"/>
                <a:ea typeface="Heiti SC Light"/>
                <a:cs typeface="Heiti SC Light"/>
              </a:rPr>
              <a:t>：政府和社会资本双方</a:t>
            </a:r>
            <a:endParaRPr lang="en-US" altLang="en-US" sz="2800" b="1" dirty="0" smtClean="0">
              <a:latin typeface="Heiti SC Light"/>
              <a:ea typeface="Heiti SC Light"/>
              <a:cs typeface="Heiti SC Light"/>
            </a:endParaRPr>
          </a:p>
          <a:p>
            <a:pPr marL="257175" indent="-257175" algn="just" latinLnBrk="1">
              <a:lnSpc>
                <a:spcPct val="150000"/>
              </a:lnSpc>
              <a:buFont typeface="Wingdings" panose="05000000000000000000" pitchFamily="2" charset="2"/>
              <a:buChar char="u"/>
            </a:pPr>
            <a:r>
              <a:rPr lang="en-US" altLang="en-US" sz="2800" b="1" dirty="0" smtClean="0">
                <a:latin typeface="Heiti SC Light"/>
                <a:ea typeface="Heiti SC Light"/>
                <a:cs typeface="Heiti SC Light"/>
              </a:rPr>
              <a:t>生产</a:t>
            </a:r>
            <a:r>
              <a:rPr lang="zh-CN" altLang="en-US" sz="2800" b="1" dirty="0" smtClean="0">
                <a:latin typeface="Heiti SC Light"/>
                <a:ea typeface="Heiti SC Light"/>
                <a:cs typeface="Heiti SC Light"/>
              </a:rPr>
              <a:t>：项目推进的实施技术可行性</a:t>
            </a:r>
            <a:endParaRPr lang="en-US" altLang="en-US" sz="2800" b="1" dirty="0" smtClean="0">
              <a:latin typeface="Heiti SC Light"/>
              <a:ea typeface="Heiti SC Light"/>
              <a:cs typeface="Heiti SC Light"/>
            </a:endParaRPr>
          </a:p>
          <a:p>
            <a:pPr marL="257175" indent="-257175" algn="just" latinLnBrk="1">
              <a:lnSpc>
                <a:spcPct val="150000"/>
              </a:lnSpc>
              <a:buFont typeface="Wingdings" panose="05000000000000000000" pitchFamily="2" charset="2"/>
              <a:buChar char="u"/>
            </a:pPr>
            <a:r>
              <a:rPr lang="zh-CN" altLang="en-US" sz="2800" b="1" dirty="0" smtClean="0">
                <a:latin typeface="Heiti SC Light"/>
                <a:ea typeface="Heiti SC Light"/>
                <a:cs typeface="Heiti SC Light"/>
              </a:rPr>
              <a:t>效益：经济效益、社会效益与盈利</a:t>
            </a:r>
            <a:endParaRPr lang="en-US" altLang="en-US" sz="2800" b="1" dirty="0" smtClean="0">
              <a:latin typeface="Heiti SC Light"/>
              <a:ea typeface="Heiti SC Light"/>
              <a:cs typeface="Heiti SC Light"/>
            </a:endParaRPr>
          </a:p>
          <a:p>
            <a:pPr marL="257175" indent="-257175" algn="just" latinLnBrk="1">
              <a:lnSpc>
                <a:spcPct val="150000"/>
              </a:lnSpc>
              <a:buFont typeface="Wingdings" panose="05000000000000000000" pitchFamily="2" charset="2"/>
              <a:buChar char="u"/>
            </a:pPr>
            <a:r>
              <a:rPr lang="en-US" altLang="en-US" sz="2800" b="1" dirty="0" smtClean="0">
                <a:latin typeface="Heiti SC Light"/>
                <a:ea typeface="Heiti SC Light"/>
                <a:cs typeface="Heiti SC Light"/>
              </a:rPr>
              <a:t>创新：</a:t>
            </a:r>
            <a:r>
              <a:rPr lang="zh-CN" altLang="en-US" sz="2800" b="1" dirty="0" smtClean="0">
                <a:latin typeface="Heiti SC Light"/>
                <a:ea typeface="Heiti SC Light"/>
                <a:cs typeface="Heiti SC Light"/>
              </a:rPr>
              <a:t>全方位</a:t>
            </a:r>
            <a:endParaRPr lang="en-US" altLang="zh-CN" sz="2800" b="1" dirty="0" smtClean="0">
              <a:latin typeface="Heiti SC Light"/>
              <a:ea typeface="Heiti SC Light"/>
              <a:cs typeface="Heiti SC Light"/>
            </a:endParaRPr>
          </a:p>
          <a:p>
            <a:pPr algn="just" latinLnBrk="1"/>
            <a:endParaRPr lang="en-US" altLang="zh-CN" sz="2800" dirty="0">
              <a:latin typeface="+mn-ea"/>
            </a:endParaRPr>
          </a:p>
          <a:p>
            <a:pPr lvl="1" algn="just" latinLnBrk="1"/>
            <a:r>
              <a:rPr lang="zh-CN" altLang="zh-CN" sz="2800" dirty="0" smtClean="0">
                <a:latin typeface="+mn-ea"/>
              </a:rPr>
              <a:t> </a:t>
            </a:r>
            <a:r>
              <a:rPr lang="zh-CN" altLang="en-US" sz="2800" dirty="0" smtClean="0">
                <a:latin typeface="+mn-ea"/>
              </a:rPr>
              <a:t> </a:t>
            </a:r>
            <a:endParaRPr lang="en-US" altLang="zh-CN" sz="2800" dirty="0" smtClean="0">
              <a:latin typeface="+mn-ea"/>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5" name="灯片编号占位符 4"/>
          <p:cNvSpPr>
            <a:spLocks noGrp="1"/>
          </p:cNvSpPr>
          <p:nvPr>
            <p:ph type="sldNum" sz="quarter" idx="12"/>
          </p:nvPr>
        </p:nvSpPr>
        <p:spPr/>
        <p:txBody>
          <a:bodyPr/>
          <a:lstStyle/>
          <a:p>
            <a:fld id="{91651E6F-E2DB-48ED-B6B4-C55209E72336}" type="slidenum">
              <a:rPr lang="zh-CN" altLang="en-US" smtClean="0"/>
              <a:t>25</a:t>
            </a:fld>
            <a:endParaRPr lang="zh-CN" altLang="en-US"/>
          </a:p>
        </p:txBody>
      </p:sp>
      <p:sp>
        <p:nvSpPr>
          <p:cNvPr id="2" name="矩形 1"/>
          <p:cNvSpPr/>
          <p:nvPr/>
        </p:nvSpPr>
        <p:spPr>
          <a:xfrm>
            <a:off x="685511" y="249681"/>
            <a:ext cx="3424335" cy="646331"/>
          </a:xfrm>
          <a:prstGeom prst="rect">
            <a:avLst/>
          </a:prstGeom>
        </p:spPr>
        <p:txBody>
          <a:bodyPr wrap="none">
            <a:spAutoFit/>
          </a:bodyPr>
          <a:lstStyle/>
          <a:p>
            <a:pPr algn="just" latinLnBrk="1"/>
            <a:r>
              <a:rPr lang="en-US" altLang="en-US" sz="3600" b="1" dirty="0">
                <a:latin typeface="+mn-ea"/>
                <a:cs typeface="Heiti SC Light"/>
              </a:rPr>
              <a:t>PPP</a:t>
            </a:r>
            <a:r>
              <a:rPr lang="zh-CN" altLang="en-US" sz="3600" b="1" dirty="0">
                <a:latin typeface="+mj-ea"/>
                <a:ea typeface="+mj-ea"/>
                <a:cs typeface="Heiti SC Light"/>
              </a:rPr>
              <a:t>模式之要件</a:t>
            </a:r>
            <a:endParaRPr lang="en-US" altLang="zh-CN" sz="3600" b="1" dirty="0">
              <a:latin typeface="+mj-ea"/>
              <a:ea typeface="+mj-ea"/>
              <a:cs typeface="Heiti SC Light"/>
            </a:endParaRPr>
          </a:p>
        </p:txBody>
      </p:sp>
    </p:spTree>
    <p:extLst>
      <p:ext uri="{BB962C8B-B14F-4D97-AF65-F5344CB8AC3E}">
        <p14:creationId xmlns:p14="http://schemas.microsoft.com/office/powerpoint/2010/main" val="2992989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224313"/>
            <a:ext cx="8183781" cy="494338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a:latin typeface="造字工房悦黑体验版纤细体" pitchFamily="50" charset="-122"/>
                <a:ea typeface="造字工房悦黑体验版纤细体" pitchFamily="50" charset="-122"/>
              </a:rPr>
              <a:t>以市场化方式</a:t>
            </a:r>
            <a:r>
              <a:rPr lang="zh-CN" altLang="en-US" sz="3600" b="1" dirty="0" smtClean="0">
                <a:latin typeface="造字工房悦黑体验版纤细体" pitchFamily="50" charset="-122"/>
                <a:ea typeface="造字工房悦黑体验版纤细体" pitchFamily="50" charset="-122"/>
              </a:rPr>
              <a:t>推进地下</a:t>
            </a:r>
            <a:r>
              <a:rPr lang="zh-CN" altLang="en-US" sz="3600" b="1" dirty="0">
                <a:latin typeface="造字工房悦黑体验版纤细体" pitchFamily="50" charset="-122"/>
                <a:ea typeface="造字工房悦黑体验版纤细体" pitchFamily="50" charset="-122"/>
              </a:rPr>
              <a:t>综合管廊建设</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26</a:t>
            </a:fld>
            <a:endParaRPr lang="zh-CN" altLang="en-US"/>
          </a:p>
        </p:txBody>
      </p:sp>
      <p:sp>
        <p:nvSpPr>
          <p:cNvPr id="2" name="文本框 1"/>
          <p:cNvSpPr txBox="1"/>
          <p:nvPr/>
        </p:nvSpPr>
        <p:spPr>
          <a:xfrm>
            <a:off x="878062" y="1680266"/>
            <a:ext cx="7413412" cy="3354765"/>
          </a:xfrm>
          <a:prstGeom prst="rect">
            <a:avLst/>
          </a:prstGeom>
          <a:noFill/>
        </p:spPr>
        <p:txBody>
          <a:bodyPr wrap="square" rtlCol="0">
            <a:spAutoFit/>
          </a:bodyPr>
          <a:lstStyle/>
          <a:p>
            <a:pPr algn="just"/>
            <a:r>
              <a:rPr lang="en-US" altLang="zh-CN" sz="2400" b="1" dirty="0"/>
              <a:t>《</a:t>
            </a:r>
            <a:r>
              <a:rPr lang="zh-CN" altLang="en-US" sz="2400" b="1" dirty="0"/>
              <a:t>国务院办公厅关于推进城市地下综合管廊建设的指导意见</a:t>
            </a:r>
            <a:r>
              <a:rPr lang="en-US" altLang="zh-CN" sz="2400" b="1" dirty="0"/>
              <a:t>》【</a:t>
            </a:r>
            <a:r>
              <a:rPr lang="zh-CN" altLang="en-US" sz="2400" b="1" dirty="0"/>
              <a:t>国办发</a:t>
            </a:r>
            <a:r>
              <a:rPr lang="en-US" altLang="zh-CN" sz="2400" b="1" dirty="0"/>
              <a:t>[2015]61</a:t>
            </a:r>
            <a:r>
              <a:rPr lang="zh-CN" altLang="en-US" sz="2400" b="1" dirty="0"/>
              <a:t>号</a:t>
            </a:r>
            <a:r>
              <a:rPr lang="en-US" altLang="zh-CN" sz="2400" b="1" dirty="0" smtClean="0"/>
              <a:t>】</a:t>
            </a:r>
          </a:p>
          <a:p>
            <a:pPr algn="just"/>
            <a:endParaRPr lang="en-US" altLang="zh-CN" sz="2400" b="1" dirty="0"/>
          </a:p>
          <a:p>
            <a:pPr algn="just"/>
            <a:r>
              <a:rPr lang="zh-CN" altLang="zh-CN" sz="2400" b="1" u="sng" dirty="0">
                <a:solidFill>
                  <a:srgbClr val="FF0000"/>
                </a:solidFill>
              </a:rPr>
              <a:t>鼓励由企业投资建设和运营管理地下综合管廊。创新投融资模式，推广运用政府和社会资本合作（</a:t>
            </a:r>
            <a:r>
              <a:rPr lang="en-US" altLang="zh-CN" sz="2400" b="1" u="sng" dirty="0">
                <a:solidFill>
                  <a:srgbClr val="FF0000"/>
                </a:solidFill>
              </a:rPr>
              <a:t>PPP</a:t>
            </a:r>
            <a:r>
              <a:rPr lang="zh-CN" altLang="zh-CN" sz="2400" b="1" u="sng" dirty="0">
                <a:solidFill>
                  <a:srgbClr val="FF0000"/>
                </a:solidFill>
              </a:rPr>
              <a:t>）模式，</a:t>
            </a:r>
            <a:r>
              <a:rPr lang="zh-CN" altLang="zh-CN" sz="2400" dirty="0"/>
              <a:t>通过特许经营、投资补贴、贷款贴息等形式，鼓励社会资本组建项目公司参与城市地下综合管廊建设和运营管理，优化合同管理，确保项目合理稳定回报。</a:t>
            </a:r>
            <a:endParaRPr lang="en-US" altLang="zh-CN" sz="2400" b="1" cap="small" dirty="0" smtClean="0"/>
          </a:p>
          <a:p>
            <a:pPr algn="just"/>
            <a:endParaRPr lang="en-US" altLang="zh-CN" sz="2000" b="1" cap="small" dirty="0"/>
          </a:p>
        </p:txBody>
      </p:sp>
    </p:spTree>
    <p:extLst>
      <p:ext uri="{BB962C8B-B14F-4D97-AF65-F5344CB8AC3E}">
        <p14:creationId xmlns:p14="http://schemas.microsoft.com/office/powerpoint/2010/main" val="3676119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a:latin typeface="造字工房悦黑体验版纤细体" pitchFamily="50" charset="-122"/>
                <a:ea typeface="造字工房悦黑体验版纤细体" pitchFamily="50" charset="-122"/>
              </a:rPr>
              <a:t>以市场化方式</a:t>
            </a:r>
            <a:r>
              <a:rPr lang="zh-CN" altLang="en-US" sz="3600" b="1" dirty="0" smtClean="0">
                <a:latin typeface="造字工房悦黑体验版纤细体" pitchFamily="50" charset="-122"/>
                <a:ea typeface="造字工房悦黑体验版纤细体" pitchFamily="50" charset="-122"/>
              </a:rPr>
              <a:t>推进地下</a:t>
            </a:r>
            <a:r>
              <a:rPr lang="zh-CN" altLang="en-US" sz="3600" b="1" dirty="0">
                <a:latin typeface="造字工房悦黑体验版纤细体" pitchFamily="50" charset="-122"/>
                <a:ea typeface="造字工房悦黑体验版纤细体" pitchFamily="50" charset="-122"/>
              </a:rPr>
              <a:t>综合管廊建设</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27</a:t>
            </a:fld>
            <a:endParaRPr lang="zh-CN" altLang="en-US"/>
          </a:p>
        </p:txBody>
      </p:sp>
      <p:sp>
        <p:nvSpPr>
          <p:cNvPr id="2" name="文本框 1"/>
          <p:cNvSpPr txBox="1"/>
          <p:nvPr/>
        </p:nvSpPr>
        <p:spPr>
          <a:xfrm>
            <a:off x="878062" y="1496050"/>
            <a:ext cx="7413412" cy="4462760"/>
          </a:xfrm>
          <a:prstGeom prst="rect">
            <a:avLst/>
          </a:prstGeom>
          <a:noFill/>
        </p:spPr>
        <p:txBody>
          <a:bodyPr wrap="square" rtlCol="0">
            <a:spAutoFit/>
          </a:bodyPr>
          <a:lstStyle/>
          <a:p>
            <a:pPr marL="457200" indent="-457200" algn="just">
              <a:buFont typeface="Wingdings" panose="05000000000000000000" pitchFamily="2" charset="2"/>
              <a:buChar char="u"/>
            </a:pPr>
            <a:r>
              <a:rPr lang="zh-CN" altLang="en-US" sz="2800" b="1" dirty="0"/>
              <a:t>地下综合</a:t>
            </a:r>
            <a:r>
              <a:rPr lang="zh-CN" altLang="en-US" sz="2800" b="1" dirty="0" smtClean="0"/>
              <a:t>管廊优惠政策</a:t>
            </a:r>
            <a:endParaRPr lang="en-US" altLang="zh-CN" sz="2800" b="1" dirty="0" smtClean="0"/>
          </a:p>
          <a:p>
            <a:pPr marL="457200" indent="-457200" algn="just">
              <a:buFont typeface="Wingdings" panose="05000000000000000000" pitchFamily="2" charset="2"/>
              <a:buChar char="u"/>
            </a:pPr>
            <a:endParaRPr lang="en-US" altLang="zh-CN" sz="2400" b="1" dirty="0"/>
          </a:p>
          <a:p>
            <a:r>
              <a:rPr lang="en-US" altLang="zh-CN" sz="2400" b="1" dirty="0" smtClean="0"/>
              <a:t>《</a:t>
            </a:r>
            <a:r>
              <a:rPr lang="zh-CN" altLang="en-US" sz="2400" b="1" dirty="0" smtClean="0"/>
              <a:t>财政部关于开展中央</a:t>
            </a:r>
            <a:r>
              <a:rPr lang="zh-CN" altLang="en-US" sz="2400" b="1" dirty="0"/>
              <a:t>财政支持地下综合管廊试点工作的</a:t>
            </a:r>
            <a:r>
              <a:rPr lang="zh-CN" altLang="en-US" sz="2400" b="1" dirty="0" smtClean="0"/>
              <a:t>通知</a:t>
            </a:r>
            <a:r>
              <a:rPr lang="en-US" altLang="zh-CN" sz="2400" b="1" dirty="0" smtClean="0"/>
              <a:t>》【</a:t>
            </a:r>
            <a:r>
              <a:rPr lang="zh-CN" altLang="en-US" sz="2400" b="1" dirty="0"/>
              <a:t>财建</a:t>
            </a:r>
            <a:r>
              <a:rPr lang="en-US" altLang="zh-CN" sz="2400" b="1" dirty="0"/>
              <a:t>[2014]839</a:t>
            </a:r>
            <a:r>
              <a:rPr lang="zh-CN" altLang="en-US" sz="2400" b="1" dirty="0"/>
              <a:t>号</a:t>
            </a:r>
            <a:r>
              <a:rPr lang="en-US" altLang="zh-CN" sz="2400" b="1" dirty="0" smtClean="0"/>
              <a:t>】</a:t>
            </a:r>
            <a:endParaRPr lang="zh-CN" altLang="en-US" sz="2400" b="1" dirty="0"/>
          </a:p>
          <a:p>
            <a:pPr algn="just"/>
            <a:r>
              <a:rPr lang="zh-CN" altLang="en-US" sz="2400" b="1" cap="small" dirty="0" smtClean="0"/>
              <a:t>“</a:t>
            </a:r>
            <a:r>
              <a:rPr lang="zh-CN" altLang="zh-CN" sz="2400" dirty="0" smtClean="0"/>
              <a:t>中央</a:t>
            </a:r>
            <a:r>
              <a:rPr lang="zh-CN" altLang="zh-CN" sz="2400" dirty="0"/>
              <a:t>财政对地下综合管廊试点城市给予专项资金补助，</a:t>
            </a:r>
            <a:r>
              <a:rPr lang="zh-CN" altLang="zh-CN" sz="2400" b="1" u="sng" dirty="0"/>
              <a:t>一定三年，具体补助数额按城市规模分档确定，直辖市每年</a:t>
            </a:r>
            <a:r>
              <a:rPr lang="en-US" altLang="zh-CN" sz="2400" b="1" u="sng" dirty="0"/>
              <a:t>5</a:t>
            </a:r>
            <a:r>
              <a:rPr lang="zh-CN" altLang="zh-CN" sz="2400" b="1" u="sng" dirty="0"/>
              <a:t>亿元，省会城市每年</a:t>
            </a:r>
            <a:r>
              <a:rPr lang="en-US" altLang="zh-CN" sz="2400" b="1" u="sng" dirty="0"/>
              <a:t>4</a:t>
            </a:r>
            <a:r>
              <a:rPr lang="zh-CN" altLang="zh-CN" sz="2400" b="1" u="sng" dirty="0"/>
              <a:t>亿元，其他城市每年</a:t>
            </a:r>
            <a:r>
              <a:rPr lang="en-US" altLang="zh-CN" sz="2400" b="1" u="sng" dirty="0"/>
              <a:t>3</a:t>
            </a:r>
            <a:r>
              <a:rPr lang="zh-CN" altLang="zh-CN" sz="2400" b="1" u="sng" dirty="0"/>
              <a:t>亿元</a:t>
            </a:r>
            <a:r>
              <a:rPr lang="zh-CN" altLang="zh-CN" sz="2400" b="1" u="sng" dirty="0" smtClean="0"/>
              <a:t>。</a:t>
            </a:r>
            <a:endParaRPr lang="en-US" altLang="zh-CN" sz="2400" b="1" u="sng" dirty="0" smtClean="0"/>
          </a:p>
          <a:p>
            <a:pPr algn="just"/>
            <a:r>
              <a:rPr lang="zh-CN" altLang="zh-CN" sz="2400" b="1" u="sng" dirty="0" smtClean="0">
                <a:solidFill>
                  <a:srgbClr val="FF0000"/>
                </a:solidFill>
              </a:rPr>
              <a:t>对</a:t>
            </a:r>
            <a:r>
              <a:rPr lang="zh-CN" altLang="zh-CN" sz="2400" b="1" u="sng" dirty="0">
                <a:solidFill>
                  <a:srgbClr val="FF0000"/>
                </a:solidFill>
              </a:rPr>
              <a:t>采用</a:t>
            </a:r>
            <a:r>
              <a:rPr lang="en-US" altLang="zh-CN" sz="2400" b="1" u="sng" dirty="0">
                <a:solidFill>
                  <a:srgbClr val="FF0000"/>
                </a:solidFill>
              </a:rPr>
              <a:t>PPP</a:t>
            </a:r>
            <a:r>
              <a:rPr lang="zh-CN" altLang="zh-CN" sz="2400" b="1" u="sng" dirty="0">
                <a:solidFill>
                  <a:srgbClr val="FF0000"/>
                </a:solidFill>
              </a:rPr>
              <a:t>模式达到一定比例的，将按上述补助基数奖励</a:t>
            </a:r>
            <a:r>
              <a:rPr lang="en-US" altLang="zh-CN" sz="2400" b="1" u="sng" dirty="0">
                <a:solidFill>
                  <a:srgbClr val="FF0000"/>
                </a:solidFill>
              </a:rPr>
              <a:t>10%</a:t>
            </a:r>
            <a:r>
              <a:rPr lang="zh-CN" altLang="zh-CN" sz="2400" b="1" u="sng" dirty="0" smtClean="0">
                <a:solidFill>
                  <a:srgbClr val="FF0000"/>
                </a:solidFill>
              </a:rPr>
              <a:t>。</a:t>
            </a:r>
            <a:r>
              <a:rPr lang="zh-CN" altLang="en-US" sz="2400" dirty="0" smtClean="0"/>
              <a:t>”</a:t>
            </a:r>
            <a:r>
              <a:rPr lang="zh-CN" altLang="zh-CN" sz="2400" b="1" cap="small" dirty="0"/>
              <a:t>　</a:t>
            </a:r>
            <a:endParaRPr lang="en-US" altLang="zh-CN" sz="2400" b="1" cap="small" dirty="0" smtClean="0"/>
          </a:p>
          <a:p>
            <a:pPr algn="just"/>
            <a:endParaRPr lang="en-US" altLang="zh-CN" sz="2000" b="1" cap="small" dirty="0" smtClean="0"/>
          </a:p>
          <a:p>
            <a:pPr algn="just"/>
            <a:endParaRPr lang="en-US" altLang="zh-CN" sz="2000" b="1" cap="small" dirty="0"/>
          </a:p>
        </p:txBody>
      </p:sp>
    </p:spTree>
    <p:extLst>
      <p:ext uri="{BB962C8B-B14F-4D97-AF65-F5344CB8AC3E}">
        <p14:creationId xmlns:p14="http://schemas.microsoft.com/office/powerpoint/2010/main" val="334772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92878" y="378268"/>
            <a:ext cx="8183781" cy="646331"/>
          </a:xfrm>
          <a:prstGeom prst="rect">
            <a:avLst/>
          </a:prstGeom>
          <a:noFill/>
        </p:spPr>
        <p:txBody>
          <a:bodyPr wrap="square" rtlCol="0">
            <a:spAutoFit/>
          </a:bodyPr>
          <a:lstStyle/>
          <a:p>
            <a:r>
              <a:rPr lang="zh-CN" altLang="en-US" sz="3600" b="1" dirty="0">
                <a:latin typeface="造字工房悦黑体验版纤细体" pitchFamily="50" charset="-122"/>
                <a:ea typeface="造字工房悦黑体验版纤细体" pitchFamily="50" charset="-122"/>
              </a:rPr>
              <a:t>以市场化方式</a:t>
            </a:r>
            <a:r>
              <a:rPr lang="zh-CN" altLang="en-US" sz="3600" b="1" dirty="0" smtClean="0">
                <a:latin typeface="造字工房悦黑体验版纤细体" pitchFamily="50" charset="-122"/>
                <a:ea typeface="造字工房悦黑体验版纤细体" pitchFamily="50" charset="-122"/>
              </a:rPr>
              <a:t>推进地下</a:t>
            </a:r>
            <a:r>
              <a:rPr lang="zh-CN" altLang="en-US" sz="3600" b="1" dirty="0">
                <a:latin typeface="造字工房悦黑体验版纤细体" pitchFamily="50" charset="-122"/>
                <a:ea typeface="造字工房悦黑体验版纤细体" pitchFamily="50" charset="-122"/>
              </a:rPr>
              <a:t>综合管廊建设</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28</a:t>
            </a:fld>
            <a:endParaRPr lang="zh-CN" altLang="en-US"/>
          </a:p>
        </p:txBody>
      </p:sp>
      <p:sp>
        <p:nvSpPr>
          <p:cNvPr id="2" name="文本框 1"/>
          <p:cNvSpPr txBox="1"/>
          <p:nvPr/>
        </p:nvSpPr>
        <p:spPr>
          <a:xfrm>
            <a:off x="878062" y="1496050"/>
            <a:ext cx="7413412" cy="5055230"/>
          </a:xfrm>
          <a:prstGeom prst="rect">
            <a:avLst/>
          </a:prstGeom>
          <a:noFill/>
        </p:spPr>
        <p:txBody>
          <a:bodyPr wrap="square" rtlCol="0">
            <a:spAutoFit/>
          </a:bodyPr>
          <a:lstStyle/>
          <a:p>
            <a:pPr marL="457200" indent="-457200" algn="just">
              <a:buFont typeface="Wingdings" panose="05000000000000000000" pitchFamily="2" charset="2"/>
              <a:buChar char="u"/>
            </a:pPr>
            <a:r>
              <a:rPr lang="zh-CN" altLang="en-US" sz="2800" b="1" dirty="0"/>
              <a:t>地下综合</a:t>
            </a:r>
            <a:r>
              <a:rPr lang="zh-CN" altLang="en-US" sz="2800" b="1" dirty="0" smtClean="0"/>
              <a:t>管廊融资支持</a:t>
            </a:r>
            <a:endParaRPr lang="en-US" altLang="zh-CN" sz="2800" b="1" dirty="0" smtClean="0"/>
          </a:p>
          <a:p>
            <a:pPr marL="457200" indent="-457200" algn="just">
              <a:buFont typeface="Wingdings" panose="05000000000000000000" pitchFamily="2" charset="2"/>
              <a:buChar char="u"/>
            </a:pPr>
            <a:endParaRPr lang="en-US" altLang="zh-CN" sz="1050" b="1" dirty="0" smtClean="0"/>
          </a:p>
          <a:p>
            <a:r>
              <a:rPr lang="en-US" altLang="zh-CN" sz="2400" b="1" dirty="0"/>
              <a:t>《</a:t>
            </a:r>
            <a:r>
              <a:rPr lang="zh-CN" altLang="en-US" sz="2400" b="1" dirty="0"/>
              <a:t>国务院办公厅关于推进城市地下综合管廊建设的指导意见</a:t>
            </a:r>
            <a:r>
              <a:rPr lang="en-US" altLang="zh-CN" sz="2400" b="1" dirty="0"/>
              <a:t>》【</a:t>
            </a:r>
            <a:r>
              <a:rPr lang="zh-CN" altLang="en-US" sz="2400" b="1" dirty="0"/>
              <a:t>国办发</a:t>
            </a:r>
            <a:r>
              <a:rPr lang="en-US" altLang="zh-CN" sz="2400" b="1" dirty="0"/>
              <a:t>[2015]61</a:t>
            </a:r>
            <a:r>
              <a:rPr lang="zh-CN" altLang="en-US" sz="2400" b="1" dirty="0"/>
              <a:t>号</a:t>
            </a:r>
            <a:r>
              <a:rPr lang="en-US" altLang="zh-CN" sz="2400" b="1" dirty="0"/>
              <a:t>】</a:t>
            </a:r>
          </a:p>
          <a:p>
            <a:r>
              <a:rPr lang="zh-CN" altLang="en-US" sz="2400" dirty="0" smtClean="0"/>
              <a:t>“</a:t>
            </a:r>
            <a:r>
              <a:rPr lang="zh-CN" altLang="zh-CN" sz="2400" dirty="0" smtClean="0"/>
              <a:t>鼓励</a:t>
            </a:r>
            <a:r>
              <a:rPr lang="zh-CN" altLang="zh-CN" sz="2400" dirty="0"/>
              <a:t>相关金融机构积极加大对地下综合管廊建设的信贷支持力度。鼓励银行业金融机构在风险可控、商业可持续的前提下，</a:t>
            </a:r>
            <a:r>
              <a:rPr lang="zh-CN" altLang="zh-CN" sz="2400" b="1" u="sng" dirty="0"/>
              <a:t>为地下综合管廊项目提供中长期信贷支持，积极开展特许经营权、收费权和购买服务协议预期收益等担保创新类贷款业务</a:t>
            </a:r>
            <a:r>
              <a:rPr lang="zh-CN" altLang="zh-CN" sz="2400" dirty="0"/>
              <a:t>，加大对地下综合管廊项目的支持力度。</a:t>
            </a:r>
            <a:r>
              <a:rPr lang="zh-CN" altLang="zh-CN" sz="2400" b="1" u="sng" dirty="0"/>
              <a:t>将地下综合管廊建设列入专项金融债支持范围予以长期投资</a:t>
            </a:r>
            <a:r>
              <a:rPr lang="zh-CN" altLang="zh-CN" sz="2400" dirty="0"/>
              <a:t>。支持符合条件的地下综合管廊建设运营</a:t>
            </a:r>
            <a:r>
              <a:rPr lang="zh-CN" altLang="zh-CN" sz="2400" dirty="0" smtClean="0"/>
              <a:t>企业</a:t>
            </a:r>
            <a:r>
              <a:rPr lang="zh-CN" altLang="zh-CN" sz="2400" b="1" u="sng" dirty="0" smtClean="0"/>
              <a:t>发行企业债券和项目收益票据</a:t>
            </a:r>
            <a:r>
              <a:rPr lang="zh-CN" altLang="zh-CN" sz="2400" dirty="0" smtClean="0"/>
              <a:t>，</a:t>
            </a:r>
            <a:r>
              <a:rPr lang="zh-CN" altLang="zh-CN" sz="2400" dirty="0"/>
              <a:t>专项用于地下综合管廊建设项目</a:t>
            </a:r>
            <a:r>
              <a:rPr lang="zh-CN" altLang="zh-CN" sz="2400" dirty="0" smtClean="0"/>
              <a:t>。</a:t>
            </a:r>
            <a:endParaRPr lang="en-US" altLang="zh-CN" sz="2000" b="1" cap="small" dirty="0" smtClean="0"/>
          </a:p>
          <a:p>
            <a:pPr algn="just"/>
            <a:endParaRPr lang="en-US" altLang="zh-CN" sz="2000" b="1" cap="small" dirty="0"/>
          </a:p>
        </p:txBody>
      </p:sp>
    </p:spTree>
    <p:extLst>
      <p:ext uri="{BB962C8B-B14F-4D97-AF65-F5344CB8AC3E}">
        <p14:creationId xmlns:p14="http://schemas.microsoft.com/office/powerpoint/2010/main" val="2235210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sp>
        <p:nvSpPr>
          <p:cNvPr id="78850" name="灯片编号占位符 3"/>
          <p:cNvSpPr txBox="1">
            <a:spLocks noGrp="1"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9pPr>
          </a:lstStyle>
          <a:p>
            <a:pPr algn="r">
              <a:lnSpc>
                <a:spcPct val="100000"/>
              </a:lnSpc>
              <a:spcBef>
                <a:spcPct val="0"/>
              </a:spcBef>
              <a:buClrTx/>
              <a:buSzTx/>
              <a:buFont typeface="Arial" panose="020B0604020202020204" pitchFamily="34" charset="0"/>
              <a:buNone/>
            </a:pPr>
            <a:fld id="{D77DC82D-7738-43D2-B38E-962EA6B4474C}" type="slidenum">
              <a:rPr kumimoji="0" lang="zh-CN" altLang="en-US" sz="1200">
                <a:solidFill>
                  <a:srgbClr val="919293"/>
                </a:solidFill>
                <a:ea typeface="宋体" panose="02010600030101010101" pitchFamily="2" charset="-122"/>
                <a:cs typeface="Calibri" panose="020F0502020204030204" pitchFamily="34" charset="0"/>
              </a:rPr>
              <a:pPr algn="r">
                <a:lnSpc>
                  <a:spcPct val="100000"/>
                </a:lnSpc>
                <a:spcBef>
                  <a:spcPct val="0"/>
                </a:spcBef>
                <a:buClrTx/>
                <a:buSzTx/>
                <a:buFont typeface="Arial" panose="020B0604020202020204" pitchFamily="34" charset="0"/>
                <a:buNone/>
              </a:pPr>
              <a:t>29</a:t>
            </a:fld>
            <a:endParaRPr kumimoji="0" lang="en-US" altLang="zh-CN" sz="1200">
              <a:solidFill>
                <a:srgbClr val="919293"/>
              </a:solidFill>
              <a:ea typeface="宋体" panose="02010600030101010101" pitchFamily="2" charset="-122"/>
              <a:cs typeface="Calibri" panose="020F0502020204030204" pitchFamily="34" charset="0"/>
            </a:endParaRPr>
          </a:p>
        </p:txBody>
      </p:sp>
      <p:sp>
        <p:nvSpPr>
          <p:cNvPr id="78851" name="Text Box 3"/>
          <p:cNvSpPr txBox="1">
            <a:spLocks noChangeArrowheads="1"/>
          </p:cNvSpPr>
          <p:nvPr/>
        </p:nvSpPr>
        <p:spPr bwMode="auto">
          <a:xfrm>
            <a:off x="569574" y="1462703"/>
            <a:ext cx="794577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11188" indent="-342900"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 typeface="Wingdings" panose="05000000000000000000" pitchFamily="2" charset="2"/>
              <a:buChar char="u"/>
            </a:pPr>
            <a:r>
              <a:rPr kumimoji="0" lang="zh-CN" altLang="en-US" sz="2400" b="1" dirty="0">
                <a:solidFill>
                  <a:schemeClr val="tx1"/>
                </a:solidFill>
                <a:latin typeface="+mn-ea"/>
                <a:ea typeface="+mn-ea"/>
              </a:rPr>
              <a:t>直接：财政利用</a:t>
            </a:r>
            <a:endParaRPr kumimoji="0" lang="en-US" altLang="zh-CN" sz="2400" b="1" dirty="0">
              <a:solidFill>
                <a:schemeClr val="tx1"/>
              </a:solidFill>
              <a:latin typeface="+mn-ea"/>
              <a:ea typeface="+mn-ea"/>
              <a:cs typeface="Calibri" panose="020F0502020204030204" pitchFamily="34" charset="0"/>
            </a:endParaRPr>
          </a:p>
          <a:p>
            <a:pPr algn="l">
              <a:lnSpc>
                <a:spcPct val="100000"/>
              </a:lnSpc>
              <a:spcBef>
                <a:spcPct val="0"/>
              </a:spcBef>
              <a:buClrTx/>
              <a:buSzTx/>
              <a:buFont typeface="Wingdings" panose="05000000000000000000" pitchFamily="2" charset="2"/>
              <a:buChar char="u"/>
            </a:pPr>
            <a:r>
              <a:rPr kumimoji="0" lang="zh-CN" altLang="en-US" sz="2400" b="1" dirty="0">
                <a:solidFill>
                  <a:schemeClr val="tx1"/>
                </a:solidFill>
                <a:latin typeface="+mn-ea"/>
                <a:ea typeface="+mn-ea"/>
              </a:rPr>
              <a:t>动力：经济发展活力</a:t>
            </a:r>
            <a:endParaRPr kumimoji="0" lang="en-US" altLang="zh-CN" sz="2400" b="1" dirty="0">
              <a:solidFill>
                <a:schemeClr val="tx1"/>
              </a:solidFill>
              <a:latin typeface="+mn-ea"/>
              <a:ea typeface="+mn-ea"/>
            </a:endParaRPr>
          </a:p>
          <a:p>
            <a:pPr algn="l">
              <a:lnSpc>
                <a:spcPct val="100000"/>
              </a:lnSpc>
              <a:spcBef>
                <a:spcPct val="0"/>
              </a:spcBef>
              <a:buClrTx/>
              <a:buSzTx/>
              <a:buFont typeface="Wingdings" panose="05000000000000000000" pitchFamily="2" charset="2"/>
              <a:buChar char="u"/>
            </a:pPr>
            <a:r>
              <a:rPr kumimoji="0" lang="zh-CN" altLang="en-US" sz="2400" b="1" dirty="0">
                <a:solidFill>
                  <a:schemeClr val="tx1"/>
                </a:solidFill>
                <a:latin typeface="+mn-ea"/>
                <a:ea typeface="+mn-ea"/>
              </a:rPr>
              <a:t>体制：混合所有制</a:t>
            </a:r>
            <a:endParaRPr kumimoji="0" lang="en-US" altLang="zh-CN" sz="2400" b="1" dirty="0">
              <a:solidFill>
                <a:schemeClr val="tx1"/>
              </a:solidFill>
              <a:latin typeface="+mn-ea"/>
              <a:ea typeface="+mn-ea"/>
            </a:endParaRPr>
          </a:p>
          <a:p>
            <a:pPr algn="l">
              <a:lnSpc>
                <a:spcPct val="100000"/>
              </a:lnSpc>
              <a:spcBef>
                <a:spcPct val="0"/>
              </a:spcBef>
              <a:buClrTx/>
              <a:buSzTx/>
              <a:buFont typeface="Wingdings" panose="05000000000000000000" pitchFamily="2" charset="2"/>
              <a:buChar char="u"/>
            </a:pPr>
            <a:r>
              <a:rPr kumimoji="0" lang="zh-CN" altLang="en-US" sz="2400" b="1" dirty="0">
                <a:solidFill>
                  <a:schemeClr val="tx1"/>
                </a:solidFill>
                <a:latin typeface="+mn-ea"/>
                <a:ea typeface="+mn-ea"/>
              </a:rPr>
              <a:t>利益：社会公众</a:t>
            </a:r>
            <a:endParaRPr kumimoji="0" lang="en-US" altLang="zh-CN" sz="2400" b="1" dirty="0">
              <a:solidFill>
                <a:schemeClr val="tx1"/>
              </a:solidFill>
              <a:latin typeface="+mn-ea"/>
              <a:ea typeface="+mn-ea"/>
            </a:endParaRPr>
          </a:p>
          <a:p>
            <a:pPr algn="l">
              <a:lnSpc>
                <a:spcPct val="100000"/>
              </a:lnSpc>
              <a:spcBef>
                <a:spcPct val="0"/>
              </a:spcBef>
              <a:buClrTx/>
              <a:buSzTx/>
              <a:buFont typeface="Wingdings" panose="05000000000000000000" pitchFamily="2" charset="2"/>
              <a:buChar char="u"/>
            </a:pPr>
            <a:r>
              <a:rPr kumimoji="0" lang="zh-CN" altLang="en-US" sz="2400" b="1" dirty="0">
                <a:solidFill>
                  <a:schemeClr val="tx1"/>
                </a:solidFill>
                <a:latin typeface="+mn-ea"/>
                <a:ea typeface="+mn-ea"/>
              </a:rPr>
              <a:t>改革供给机制和投入方式</a:t>
            </a:r>
            <a:endParaRPr kumimoji="0" lang="en-US" altLang="zh-CN" sz="2400" b="1" dirty="0">
              <a:solidFill>
                <a:schemeClr val="tx1"/>
              </a:solidFill>
              <a:latin typeface="+mn-ea"/>
              <a:ea typeface="+mn-ea"/>
            </a:endParaRPr>
          </a:p>
          <a:p>
            <a:pPr algn="l">
              <a:lnSpc>
                <a:spcPct val="100000"/>
              </a:lnSpc>
              <a:spcBef>
                <a:spcPct val="0"/>
              </a:spcBef>
              <a:buClrTx/>
              <a:buSzTx/>
              <a:buFont typeface="Arial" panose="020B0604020202020204" pitchFamily="34" charset="0"/>
              <a:buNone/>
            </a:pPr>
            <a:r>
              <a:rPr kumimoji="0" lang="en-US" altLang="zh-CN" sz="2400" b="1" dirty="0">
                <a:solidFill>
                  <a:srgbClr val="FF0000"/>
                </a:solidFill>
                <a:latin typeface="+mn-ea"/>
                <a:ea typeface="+mn-ea"/>
              </a:rPr>
              <a:t>【</a:t>
            </a:r>
            <a:r>
              <a:rPr kumimoji="0" lang="zh-CN" altLang="en-US" sz="2400" b="1" dirty="0">
                <a:solidFill>
                  <a:srgbClr val="FF0000"/>
                </a:solidFill>
                <a:latin typeface="+mn-ea"/>
                <a:ea typeface="+mn-ea"/>
              </a:rPr>
              <a:t>国办发</a:t>
            </a:r>
            <a:r>
              <a:rPr kumimoji="0" lang="en-US" altLang="zh-CN" sz="2400" b="1" dirty="0">
                <a:solidFill>
                  <a:srgbClr val="FF0000"/>
                </a:solidFill>
                <a:latin typeface="+mn-ea"/>
                <a:ea typeface="+mn-ea"/>
              </a:rPr>
              <a:t>[2015]42</a:t>
            </a:r>
            <a:r>
              <a:rPr kumimoji="0" lang="zh-CN" altLang="en-US" sz="2400" b="1" dirty="0">
                <a:solidFill>
                  <a:srgbClr val="FF0000"/>
                </a:solidFill>
                <a:latin typeface="+mn-ea"/>
                <a:ea typeface="+mn-ea"/>
              </a:rPr>
              <a:t>号</a:t>
            </a:r>
            <a:r>
              <a:rPr kumimoji="0" lang="en-US" altLang="zh-CN" sz="2400" b="1" dirty="0">
                <a:solidFill>
                  <a:srgbClr val="FF0000"/>
                </a:solidFill>
                <a:latin typeface="+mn-ea"/>
                <a:ea typeface="+mn-ea"/>
              </a:rPr>
              <a:t>】</a:t>
            </a:r>
          </a:p>
          <a:p>
            <a:pPr algn="l">
              <a:lnSpc>
                <a:spcPct val="100000"/>
              </a:lnSpc>
              <a:spcBef>
                <a:spcPct val="0"/>
              </a:spcBef>
              <a:buClrTx/>
              <a:buSzTx/>
              <a:buFont typeface="Arial" panose="020B0604020202020204" pitchFamily="34" charset="0"/>
              <a:buNone/>
            </a:pPr>
            <a:r>
              <a:rPr kumimoji="0" lang="zh-CN" altLang="en-US" sz="2400" b="1" dirty="0">
                <a:solidFill>
                  <a:schemeClr val="tx1"/>
                </a:solidFill>
                <a:latin typeface="+mn-ea"/>
                <a:ea typeface="+mn-ea"/>
              </a:rPr>
              <a:t>（四）指导思想。贯彻落实党的十八大和十八届二中、三中、四中全会精神，按照党中央、国务院决策部署，借鉴国际成熟经验，立足国内实际情况，</a:t>
            </a:r>
            <a:r>
              <a:rPr kumimoji="0" lang="zh-CN" altLang="en-US" sz="2400" b="1" u="sng" dirty="0">
                <a:solidFill>
                  <a:schemeClr val="tx1"/>
                </a:solidFill>
                <a:latin typeface="+mn-ea"/>
                <a:ea typeface="+mn-ea"/>
              </a:rPr>
              <a:t>改革创新公共服务供给机制和投入方式</a:t>
            </a:r>
            <a:r>
              <a:rPr kumimoji="0" lang="zh-CN" altLang="en-US" sz="2400" b="1" dirty="0">
                <a:solidFill>
                  <a:schemeClr val="tx1"/>
                </a:solidFill>
                <a:latin typeface="+mn-ea"/>
                <a:ea typeface="+mn-ea"/>
              </a:rPr>
              <a:t>，发挥市场在资源配置中的决定性作用，更好发挥政府作用，引导和鼓励社会资本积极参与公共服务供给，为广大人民群众提供优质高效的公共服务。</a:t>
            </a:r>
            <a:endParaRPr kumimoji="0" lang="en-US" altLang="zh-CN" sz="2400" b="1" dirty="0">
              <a:solidFill>
                <a:schemeClr val="tx1"/>
              </a:solidFill>
              <a:latin typeface="+mn-ea"/>
              <a:ea typeface="+mn-ea"/>
            </a:endParaRPr>
          </a:p>
        </p:txBody>
      </p:sp>
      <p:sp>
        <p:nvSpPr>
          <p:cNvPr id="78852" name="文本框 1"/>
          <p:cNvSpPr txBox="1">
            <a:spLocks noChangeArrowheads="1"/>
          </p:cNvSpPr>
          <p:nvPr/>
        </p:nvSpPr>
        <p:spPr bwMode="auto">
          <a:xfrm>
            <a:off x="492878" y="366291"/>
            <a:ext cx="7164388" cy="6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9pPr>
          </a:lstStyle>
          <a:p>
            <a:pPr algn="l">
              <a:spcBef>
                <a:spcPct val="0"/>
              </a:spcBef>
              <a:buNone/>
            </a:pPr>
            <a:r>
              <a:rPr kumimoji="0" lang="zh-CN" altLang="en-US" sz="3600" b="1" dirty="0">
                <a:solidFill>
                  <a:schemeClr val="tx1"/>
                </a:solidFill>
                <a:latin typeface="+mj-ea"/>
                <a:ea typeface="+mj-ea"/>
                <a:cs typeface="Calibri" panose="020F0502020204030204" pitchFamily="34" charset="0"/>
              </a:rPr>
              <a:t>地下综合管廊</a:t>
            </a:r>
            <a:r>
              <a:rPr kumimoji="0" lang="en-US" altLang="zh-CN" sz="3600" b="1" dirty="0">
                <a:solidFill>
                  <a:schemeClr val="tx1"/>
                </a:solidFill>
                <a:latin typeface="+mj-ea"/>
                <a:ea typeface="+mj-ea"/>
                <a:cs typeface="Calibri" panose="020F0502020204030204" pitchFamily="34" charset="0"/>
              </a:rPr>
              <a:t>PPP</a:t>
            </a:r>
            <a:r>
              <a:rPr kumimoji="0" lang="zh-CN" altLang="en-US" sz="3600" b="1" dirty="0">
                <a:solidFill>
                  <a:schemeClr val="tx1"/>
                </a:solidFill>
                <a:latin typeface="+mj-ea"/>
                <a:ea typeface="+mj-ea"/>
                <a:cs typeface="Calibri" panose="020F0502020204030204" pitchFamily="34" charset="0"/>
              </a:rPr>
              <a:t>模式</a:t>
            </a:r>
            <a:r>
              <a:rPr kumimoji="0" lang="zh-CN" altLang="en-US" sz="3600" b="1" dirty="0" smtClean="0">
                <a:solidFill>
                  <a:schemeClr val="tx1"/>
                </a:solidFill>
                <a:latin typeface="+mj-ea"/>
                <a:ea typeface="+mj-ea"/>
                <a:cs typeface="Calibri" panose="020F0502020204030204" pitchFamily="34" charset="0"/>
              </a:rPr>
              <a:t>之</a:t>
            </a:r>
            <a:r>
              <a:rPr kumimoji="0" lang="zh-CN" altLang="en-US" sz="3600" b="1" dirty="0">
                <a:solidFill>
                  <a:schemeClr val="tx1"/>
                </a:solidFill>
                <a:latin typeface="+mj-ea"/>
                <a:ea typeface="+mj-ea"/>
                <a:cs typeface="Calibri" panose="020F0502020204030204" pitchFamily="34" charset="0"/>
              </a:rPr>
              <a:t>目的</a:t>
            </a:r>
          </a:p>
        </p:txBody>
      </p:sp>
    </p:spTree>
    <p:extLst>
      <p:ext uri="{BB962C8B-B14F-4D97-AF65-F5344CB8AC3E}">
        <p14:creationId xmlns:p14="http://schemas.microsoft.com/office/powerpoint/2010/main" val="27031990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153516" y="4870238"/>
            <a:ext cx="5543550" cy="736023"/>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任意多边形 7"/>
          <p:cNvSpPr/>
          <p:nvPr/>
        </p:nvSpPr>
        <p:spPr>
          <a:xfrm>
            <a:off x="-37667" y="417195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35685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 name="组合 1"/>
          <p:cNvGrpSpPr/>
          <p:nvPr/>
        </p:nvGrpSpPr>
        <p:grpSpPr>
          <a:xfrm>
            <a:off x="3246361" y="355445"/>
            <a:ext cx="2154314" cy="2078922"/>
            <a:chOff x="3979473" y="824260"/>
            <a:chExt cx="4085143" cy="3942179"/>
          </a:xfrm>
        </p:grpSpPr>
        <p:sp>
          <p:nvSpPr>
            <p:cNvPr id="19" name="椭圆 18"/>
            <p:cNvSpPr/>
            <p:nvPr/>
          </p:nvSpPr>
          <p:spPr>
            <a:xfrm>
              <a:off x="4591048" y="1236014"/>
              <a:ext cx="3009900" cy="3009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4863125" y="2162749"/>
              <a:ext cx="2538768" cy="1488243"/>
            </a:xfrm>
            <a:prstGeom prst="rect">
              <a:avLst/>
            </a:prstGeom>
            <a:noFill/>
          </p:spPr>
          <p:txBody>
            <a:bodyPr wrap="none" rtlCol="0">
              <a:spAutoFit/>
            </a:bodyPr>
            <a:lstStyle/>
            <a:p>
              <a:r>
                <a:rPr lang="zh-CN" altLang="en-US" sz="4500" dirty="0">
                  <a:latin typeface="黑体" panose="02010609060101010101" pitchFamily="49" charset="-122"/>
                  <a:ea typeface="黑体" panose="02010609060101010101" pitchFamily="49" charset="-122"/>
                </a:rPr>
                <a:t>目录</a:t>
              </a:r>
            </a:p>
          </p:txBody>
        </p:sp>
      </p:grpSp>
      <p:sp>
        <p:nvSpPr>
          <p:cNvPr id="3" name="圆角矩形 2"/>
          <p:cNvSpPr/>
          <p:nvPr/>
        </p:nvSpPr>
        <p:spPr>
          <a:xfrm>
            <a:off x="1469035" y="2469467"/>
            <a:ext cx="6312365" cy="652090"/>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文本框 17"/>
          <p:cNvSpPr txBox="1"/>
          <p:nvPr/>
        </p:nvSpPr>
        <p:spPr>
          <a:xfrm>
            <a:off x="1683417" y="2568524"/>
            <a:ext cx="5229317" cy="507831"/>
          </a:xfrm>
          <a:prstGeom prst="rect">
            <a:avLst/>
          </a:prstGeom>
          <a:noFill/>
        </p:spPr>
        <p:txBody>
          <a:bodyPr wrap="none" rtlCol="0">
            <a:spAutoFit/>
          </a:bodyPr>
          <a:lstStyle/>
          <a:p>
            <a:r>
              <a:rPr lang="en-US" altLang="zh-CN" sz="2700" b="1" dirty="0">
                <a:latin typeface="黑体" panose="02010609060101010101" pitchFamily="49" charset="-122"/>
                <a:ea typeface="黑体" panose="02010609060101010101" pitchFamily="49" charset="-122"/>
              </a:rPr>
              <a:t>1</a:t>
            </a:r>
            <a:r>
              <a:rPr lang="zh-CN" altLang="en-US" sz="2700" b="1" dirty="0">
                <a:latin typeface="黑体" panose="02010609060101010101" pitchFamily="49" charset="-122"/>
                <a:ea typeface="黑体" panose="02010609060101010101" pitchFamily="49" charset="-122"/>
              </a:rPr>
              <a:t>、地下综合管廊建设</a:t>
            </a:r>
            <a:r>
              <a:rPr lang="zh-CN" altLang="en-US" sz="2700" b="1" dirty="0" smtClean="0">
                <a:latin typeface="黑体" panose="02010609060101010101" pitchFamily="49" charset="-122"/>
                <a:ea typeface="黑体" panose="02010609060101010101" pitchFamily="49" charset="-122"/>
              </a:rPr>
              <a:t>背景与现状</a:t>
            </a:r>
            <a:endParaRPr lang="zh-CN" altLang="en-US" sz="2700" b="1" dirty="0">
              <a:latin typeface="黑体" panose="02010609060101010101" pitchFamily="49" charset="-122"/>
              <a:ea typeface="黑体" panose="02010609060101010101" pitchFamily="49" charset="-122"/>
            </a:endParaRPr>
          </a:p>
        </p:txBody>
      </p:sp>
      <p:sp>
        <p:nvSpPr>
          <p:cNvPr id="24" name="圆角矩形 23"/>
          <p:cNvSpPr/>
          <p:nvPr/>
        </p:nvSpPr>
        <p:spPr>
          <a:xfrm>
            <a:off x="1469036" y="3255714"/>
            <a:ext cx="6312366" cy="664666"/>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圆角矩形 24"/>
          <p:cNvSpPr/>
          <p:nvPr/>
        </p:nvSpPr>
        <p:spPr>
          <a:xfrm>
            <a:off x="1469036" y="4143174"/>
            <a:ext cx="6312364" cy="624674"/>
          </a:xfrm>
          <a:prstGeom prst="roundRect">
            <a:avLst>
              <a:gd name="adj" fmla="val 50000"/>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6" name="文本框 25"/>
          <p:cNvSpPr txBox="1"/>
          <p:nvPr/>
        </p:nvSpPr>
        <p:spPr>
          <a:xfrm>
            <a:off x="1689403" y="4203709"/>
            <a:ext cx="5384737" cy="507831"/>
          </a:xfrm>
          <a:prstGeom prst="rect">
            <a:avLst/>
          </a:prstGeom>
          <a:noFill/>
        </p:spPr>
        <p:txBody>
          <a:bodyPr wrap="square" rtlCol="0">
            <a:spAutoFit/>
          </a:bodyPr>
          <a:lstStyle/>
          <a:p>
            <a:r>
              <a:rPr lang="en-US" altLang="zh-CN" sz="2700" b="1" dirty="0" smtClean="0">
                <a:latin typeface="黑体" panose="02010609060101010101" pitchFamily="49" charset="-122"/>
                <a:ea typeface="黑体" panose="02010609060101010101" pitchFamily="49" charset="-122"/>
              </a:rPr>
              <a:t>3</a:t>
            </a:r>
            <a:r>
              <a:rPr lang="zh-CN" altLang="en-US" sz="2700" b="1" dirty="0" smtClean="0">
                <a:latin typeface="黑体" panose="02010609060101010101" pitchFamily="49" charset="-122"/>
                <a:ea typeface="黑体" panose="02010609060101010101" pitchFamily="49" charset="-122"/>
              </a:rPr>
              <a:t>、地下综合管廊</a:t>
            </a:r>
            <a:r>
              <a:rPr lang="en-US" altLang="zh-CN" sz="2700" b="1" dirty="0" smtClean="0">
                <a:latin typeface="黑体" panose="02010609060101010101" pitchFamily="49" charset="-122"/>
                <a:ea typeface="黑体" panose="02010609060101010101" pitchFamily="49" charset="-122"/>
              </a:rPr>
              <a:t>PPP</a:t>
            </a:r>
            <a:r>
              <a:rPr lang="zh-CN" altLang="en-US" sz="2700" b="1" dirty="0">
                <a:latin typeface="黑体" panose="02010609060101010101" pitchFamily="49" charset="-122"/>
                <a:ea typeface="黑体" panose="02010609060101010101" pitchFamily="49" charset="-122"/>
              </a:rPr>
              <a:t>项目合同设计</a:t>
            </a:r>
            <a:endParaRPr lang="en-US" altLang="zh-CN" sz="2700" b="1" dirty="0">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p:txBody>
          <a:bodyPr/>
          <a:lstStyle/>
          <a:p>
            <a:r>
              <a:rPr lang="en-US" altLang="zh-CN" dirty="0" smtClean="0"/>
              <a:t>2</a:t>
            </a:r>
            <a:endParaRPr lang="zh-CN" altLang="en-US" dirty="0"/>
          </a:p>
        </p:txBody>
      </p:sp>
      <p:sp>
        <p:nvSpPr>
          <p:cNvPr id="16" name="文本框 15"/>
          <p:cNvSpPr txBox="1"/>
          <p:nvPr/>
        </p:nvSpPr>
        <p:spPr>
          <a:xfrm>
            <a:off x="1683417" y="3343448"/>
            <a:ext cx="6097984" cy="507831"/>
          </a:xfrm>
          <a:prstGeom prst="rect">
            <a:avLst/>
          </a:prstGeom>
          <a:noFill/>
        </p:spPr>
        <p:txBody>
          <a:bodyPr wrap="square" rtlCol="0">
            <a:spAutoFit/>
          </a:bodyPr>
          <a:lstStyle/>
          <a:p>
            <a:r>
              <a:rPr lang="en-US" altLang="zh-CN" sz="2700" b="1" dirty="0" smtClean="0">
                <a:latin typeface="黑体" panose="02010609060101010101" pitchFamily="49" charset="-122"/>
                <a:ea typeface="黑体" panose="02010609060101010101" pitchFamily="49" charset="-122"/>
              </a:rPr>
              <a:t>2</a:t>
            </a:r>
            <a:r>
              <a:rPr lang="zh-CN" altLang="en-US" sz="2700" b="1" dirty="0" smtClean="0">
                <a:latin typeface="黑体" panose="02010609060101010101" pitchFamily="49" charset="-122"/>
                <a:ea typeface="黑体" panose="02010609060101010101" pitchFamily="49" charset="-122"/>
              </a:rPr>
              <a:t>、地下综合管廊</a:t>
            </a:r>
            <a:r>
              <a:rPr lang="en-US" altLang="zh-CN" sz="2700" b="1" dirty="0" smtClean="0">
                <a:latin typeface="黑体" panose="02010609060101010101" pitchFamily="49" charset="-122"/>
                <a:ea typeface="黑体" panose="02010609060101010101" pitchFamily="49" charset="-122"/>
              </a:rPr>
              <a:t>PPP</a:t>
            </a:r>
            <a:r>
              <a:rPr lang="zh-CN" altLang="en-US" sz="2700" b="1" dirty="0" smtClean="0">
                <a:latin typeface="黑体" panose="02010609060101010101" pitchFamily="49" charset="-122"/>
                <a:ea typeface="黑体" panose="02010609060101010101" pitchFamily="49" charset="-122"/>
              </a:rPr>
              <a:t>模式相关法律问题</a:t>
            </a:r>
            <a:endParaRPr lang="zh-CN" altLang="en-US" sz="27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91967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92878" y="1224313"/>
            <a:ext cx="8183781" cy="526642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sp>
        <p:nvSpPr>
          <p:cNvPr id="79874" name="Text Box 3"/>
          <p:cNvSpPr txBox="1">
            <a:spLocks noChangeArrowheads="1"/>
          </p:cNvSpPr>
          <p:nvPr/>
        </p:nvSpPr>
        <p:spPr bwMode="auto">
          <a:xfrm>
            <a:off x="674557" y="1594787"/>
            <a:ext cx="77798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8288"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 typeface="Arial" panose="020B0604020202020204" pitchFamily="34" charset="0"/>
              <a:buNone/>
            </a:pPr>
            <a:r>
              <a:rPr kumimoji="0" lang="en-US" altLang="zh-CN" sz="2400" b="1" dirty="0">
                <a:solidFill>
                  <a:schemeClr val="tx1"/>
                </a:solidFill>
                <a:latin typeface="宋体" panose="02010600030101010101" pitchFamily="2" charset="-122"/>
                <a:ea typeface="宋体" panose="02010600030101010101" pitchFamily="2" charset="-122"/>
                <a:cs typeface="Calibri" panose="020F0502020204030204" pitchFamily="34" charset="0"/>
              </a:rPr>
              <a:t>--【</a:t>
            </a:r>
            <a:r>
              <a:rPr kumimoji="0" lang="zh-CN" altLang="en-US" sz="2400" b="1" dirty="0">
                <a:solidFill>
                  <a:schemeClr val="tx1"/>
                </a:solidFill>
                <a:latin typeface="宋体" panose="02010600030101010101" pitchFamily="2" charset="-122"/>
                <a:ea typeface="宋体" panose="02010600030101010101" pitchFamily="2" charset="-122"/>
                <a:cs typeface="Calibri" panose="020F0502020204030204" pitchFamily="34" charset="0"/>
              </a:rPr>
              <a:t>国办发</a:t>
            </a:r>
            <a:r>
              <a:rPr kumimoji="0" lang="en-US" altLang="zh-CN" sz="2400" b="1" dirty="0">
                <a:solidFill>
                  <a:schemeClr val="tx1"/>
                </a:solidFill>
                <a:latin typeface="宋体" panose="02010600030101010101" pitchFamily="2" charset="-122"/>
                <a:ea typeface="宋体" panose="02010600030101010101" pitchFamily="2" charset="-122"/>
                <a:cs typeface="Calibri" panose="020F0502020204030204" pitchFamily="34" charset="0"/>
              </a:rPr>
              <a:t>[2015]42</a:t>
            </a:r>
            <a:r>
              <a:rPr kumimoji="0" lang="zh-CN" altLang="en-US" sz="2400" b="1" dirty="0">
                <a:solidFill>
                  <a:schemeClr val="tx1"/>
                </a:solidFill>
                <a:latin typeface="宋体" panose="02010600030101010101" pitchFamily="2" charset="-122"/>
                <a:ea typeface="宋体" panose="02010600030101010101" pitchFamily="2" charset="-122"/>
                <a:cs typeface="Calibri" panose="020F0502020204030204" pitchFamily="34" charset="0"/>
              </a:rPr>
              <a:t>号</a:t>
            </a:r>
            <a:r>
              <a:rPr kumimoji="0" lang="en-US" altLang="zh-CN" sz="2400" b="1" dirty="0">
                <a:solidFill>
                  <a:schemeClr val="tx1"/>
                </a:solidFill>
                <a:latin typeface="宋体" panose="02010600030101010101" pitchFamily="2" charset="-122"/>
                <a:ea typeface="宋体" panose="02010600030101010101" pitchFamily="2" charset="-122"/>
                <a:cs typeface="Calibri" panose="020F0502020204030204" pitchFamily="34" charset="0"/>
              </a:rPr>
              <a:t>】《</a:t>
            </a:r>
            <a:r>
              <a:rPr kumimoji="0" lang="zh-CN" altLang="en-US" sz="2400" b="1" dirty="0">
                <a:solidFill>
                  <a:schemeClr val="tx1"/>
                </a:solidFill>
                <a:latin typeface="宋体" panose="02010600030101010101" pitchFamily="2" charset="-122"/>
                <a:ea typeface="宋体" panose="02010600030101010101" pitchFamily="2" charset="-122"/>
                <a:cs typeface="Calibri" panose="020F0502020204030204" pitchFamily="34" charset="0"/>
              </a:rPr>
              <a:t>关于在公用服务领域推广与政府和社会资本合作模式知道意见的通知</a:t>
            </a:r>
            <a:r>
              <a:rPr kumimoji="0" lang="en-US" altLang="zh-CN" sz="2400" b="1" dirty="0" smtClean="0">
                <a:solidFill>
                  <a:schemeClr val="tx1"/>
                </a:solidFill>
                <a:latin typeface="宋体" panose="02010600030101010101" pitchFamily="2" charset="-122"/>
                <a:ea typeface="宋体" panose="02010600030101010101" pitchFamily="2" charset="-122"/>
                <a:cs typeface="Calibri" panose="020F0502020204030204" pitchFamily="34" charset="0"/>
              </a:rPr>
              <a:t>》</a:t>
            </a:r>
          </a:p>
          <a:p>
            <a:pPr algn="l">
              <a:lnSpc>
                <a:spcPct val="100000"/>
              </a:lnSpc>
              <a:spcBef>
                <a:spcPct val="0"/>
              </a:spcBef>
              <a:buClrTx/>
              <a:buSzTx/>
              <a:buFont typeface="Arial" panose="020B0604020202020204" pitchFamily="34" charset="0"/>
              <a:buNone/>
            </a:pPr>
            <a:endParaRPr kumimoji="0" lang="en-US" altLang="zh-CN" sz="2400" b="1" dirty="0">
              <a:solidFill>
                <a:schemeClr val="tx1"/>
              </a:solidFill>
              <a:latin typeface="宋体" panose="02010600030101010101" pitchFamily="2" charset="-122"/>
              <a:ea typeface="宋体" panose="02010600030101010101" pitchFamily="2" charset="-122"/>
              <a:cs typeface="Calibri" panose="020F0502020204030204" pitchFamily="34" charset="0"/>
            </a:endParaRPr>
          </a:p>
          <a:p>
            <a:pPr algn="l">
              <a:lnSpc>
                <a:spcPct val="100000"/>
              </a:lnSpc>
              <a:spcBef>
                <a:spcPct val="0"/>
              </a:spcBef>
              <a:buClrTx/>
              <a:buSzTx/>
              <a:buFont typeface="Arial" panose="020B0604020202020204" pitchFamily="34" charset="0"/>
              <a:buNone/>
            </a:pPr>
            <a:r>
              <a:rPr kumimoji="0" lang="zh-CN" altLang="en-US" sz="2400" dirty="0">
                <a:solidFill>
                  <a:schemeClr val="tx1"/>
                </a:solidFill>
                <a:latin typeface="宋体" panose="02010600030101010101" pitchFamily="2" charset="-122"/>
                <a:ea typeface="宋体" panose="02010600030101010101" pitchFamily="2" charset="-122"/>
                <a:cs typeface="Calibri" panose="020F0502020204030204" pitchFamily="34" charset="0"/>
              </a:rPr>
              <a:t>（六）发展目标。</a:t>
            </a:r>
            <a:endParaRPr kumimoji="0" lang="en-US" altLang="zh-CN" sz="2400" dirty="0">
              <a:solidFill>
                <a:schemeClr val="tx1"/>
              </a:solidFill>
              <a:latin typeface="宋体" panose="02010600030101010101" pitchFamily="2" charset="-122"/>
              <a:ea typeface="宋体" panose="02010600030101010101" pitchFamily="2" charset="-122"/>
              <a:cs typeface="Calibri" panose="020F0502020204030204" pitchFamily="34" charset="0"/>
            </a:endParaRPr>
          </a:p>
          <a:p>
            <a:pPr algn="l">
              <a:lnSpc>
                <a:spcPct val="100000"/>
              </a:lnSpc>
              <a:spcBef>
                <a:spcPct val="0"/>
              </a:spcBef>
              <a:buClrTx/>
              <a:buSzTx/>
              <a:buFont typeface="Arial" panose="020B0604020202020204" pitchFamily="34" charset="0"/>
              <a:buNone/>
            </a:pPr>
            <a:r>
              <a:rPr kumimoji="0" lang="en-US" altLang="zh-CN" sz="2400" dirty="0">
                <a:solidFill>
                  <a:schemeClr val="tx1"/>
                </a:solidFill>
                <a:latin typeface="宋体" panose="02010600030101010101" pitchFamily="2" charset="-122"/>
                <a:ea typeface="宋体" panose="02010600030101010101" pitchFamily="2" charset="-122"/>
                <a:cs typeface="Calibri" panose="020F0502020204030204" pitchFamily="34" charset="0"/>
              </a:rPr>
              <a:t>    </a:t>
            </a:r>
            <a:r>
              <a:rPr kumimoji="0" lang="zh-CN" altLang="en-US" sz="2400" dirty="0">
                <a:solidFill>
                  <a:schemeClr val="tx1"/>
                </a:solidFill>
                <a:latin typeface="宋体" panose="02010600030101010101" pitchFamily="2" charset="-122"/>
                <a:ea typeface="宋体" panose="02010600030101010101" pitchFamily="2" charset="-122"/>
                <a:cs typeface="Calibri" panose="020F0502020204030204" pitchFamily="34" charset="0"/>
              </a:rPr>
              <a:t>立足于加强和改善公共服务，形成有效促进政府和社会资本合作模式规范健康发展的制度体系，培育</a:t>
            </a:r>
            <a:r>
              <a:rPr kumimoji="0" lang="zh-CN" altLang="en-US" sz="2400" b="1" u="sng" dirty="0">
                <a:solidFill>
                  <a:srgbClr val="FF0000"/>
                </a:solidFill>
                <a:latin typeface="宋体" panose="02010600030101010101" pitchFamily="2" charset="-122"/>
                <a:ea typeface="宋体" panose="02010600030101010101" pitchFamily="2" charset="-122"/>
                <a:cs typeface="Calibri" panose="020F0502020204030204" pitchFamily="34" charset="0"/>
              </a:rPr>
              <a:t>统一规范、公开透明、竞争有序、监管有力的政府和社会资本合作市场</a:t>
            </a:r>
            <a:r>
              <a:rPr kumimoji="0" lang="zh-CN" altLang="en-US" sz="2400" dirty="0">
                <a:solidFill>
                  <a:schemeClr val="tx1"/>
                </a:solidFill>
                <a:latin typeface="宋体" panose="02010600030101010101" pitchFamily="2" charset="-122"/>
                <a:ea typeface="宋体" panose="02010600030101010101" pitchFamily="2" charset="-122"/>
                <a:cs typeface="Calibri" panose="020F0502020204030204" pitchFamily="34" charset="0"/>
              </a:rPr>
              <a:t>。着力化解地方政府性债务风险，积极引进社会资本参与地方融资平台公司存量项目改造，争取通过政府和社会资本合作模式减少地方政府性债务。在新建公共服务项目中，逐步增加使用政府和社会资本合作模式的比例。</a:t>
            </a:r>
          </a:p>
        </p:txBody>
      </p:sp>
      <p:sp>
        <p:nvSpPr>
          <p:cNvPr id="6" name="文本框 1"/>
          <p:cNvSpPr txBox="1">
            <a:spLocks noChangeArrowheads="1"/>
          </p:cNvSpPr>
          <p:nvPr/>
        </p:nvSpPr>
        <p:spPr bwMode="auto">
          <a:xfrm>
            <a:off x="492878" y="366291"/>
            <a:ext cx="7164388" cy="6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幼圆" panose="02010509060101010101" pitchFamily="49" charset="-122"/>
              </a:defRPr>
            </a:lvl9pPr>
          </a:lstStyle>
          <a:p>
            <a:pPr algn="l">
              <a:spcBef>
                <a:spcPct val="0"/>
              </a:spcBef>
              <a:buNone/>
            </a:pPr>
            <a:r>
              <a:rPr kumimoji="0" lang="zh-CN" altLang="en-US" sz="3600" b="1" dirty="0">
                <a:solidFill>
                  <a:schemeClr val="tx1"/>
                </a:solidFill>
                <a:latin typeface="+mj-ea"/>
                <a:ea typeface="+mj-ea"/>
                <a:cs typeface="Calibri" panose="020F0502020204030204" pitchFamily="34" charset="0"/>
              </a:rPr>
              <a:t>地下综合管廊</a:t>
            </a:r>
            <a:r>
              <a:rPr kumimoji="0" lang="en-US" altLang="zh-CN" sz="3600" b="1" dirty="0">
                <a:solidFill>
                  <a:schemeClr val="tx1"/>
                </a:solidFill>
                <a:latin typeface="+mj-ea"/>
                <a:ea typeface="+mj-ea"/>
                <a:cs typeface="Calibri" panose="020F0502020204030204" pitchFamily="34" charset="0"/>
              </a:rPr>
              <a:t>PPP</a:t>
            </a:r>
            <a:r>
              <a:rPr kumimoji="0" lang="zh-CN" altLang="en-US" sz="3600" b="1" dirty="0">
                <a:solidFill>
                  <a:schemeClr val="tx1"/>
                </a:solidFill>
                <a:latin typeface="+mj-ea"/>
                <a:ea typeface="+mj-ea"/>
                <a:cs typeface="Calibri" panose="020F0502020204030204" pitchFamily="34" charset="0"/>
              </a:rPr>
              <a:t>模式</a:t>
            </a:r>
            <a:r>
              <a:rPr kumimoji="0" lang="zh-CN" altLang="en-US" sz="3600" b="1" dirty="0" smtClean="0">
                <a:solidFill>
                  <a:schemeClr val="tx1"/>
                </a:solidFill>
                <a:latin typeface="+mj-ea"/>
                <a:ea typeface="+mj-ea"/>
                <a:cs typeface="Calibri" panose="020F0502020204030204" pitchFamily="34" charset="0"/>
              </a:rPr>
              <a:t>之</a:t>
            </a:r>
            <a:r>
              <a:rPr kumimoji="0" lang="zh-CN" altLang="en-US" sz="3600" b="1" dirty="0">
                <a:solidFill>
                  <a:schemeClr val="tx1"/>
                </a:solidFill>
                <a:latin typeface="+mj-ea"/>
                <a:ea typeface="+mj-ea"/>
                <a:cs typeface="Calibri" panose="020F0502020204030204" pitchFamily="34" charset="0"/>
              </a:rPr>
              <a:t>目的</a:t>
            </a:r>
          </a:p>
        </p:txBody>
      </p:sp>
    </p:spTree>
    <p:extLst>
      <p:ext uri="{BB962C8B-B14F-4D97-AF65-F5344CB8AC3E}">
        <p14:creationId xmlns:p14="http://schemas.microsoft.com/office/powerpoint/2010/main" val="58323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378443" y="448512"/>
            <a:ext cx="8136907" cy="646331"/>
          </a:xfrm>
          <a:prstGeom prst="rect">
            <a:avLst/>
          </a:prstGeom>
          <a:noFill/>
        </p:spPr>
        <p:txBody>
          <a:bodyPr wrap="square" rtlCol="0">
            <a:spAutoFit/>
          </a:bodyPr>
          <a:lstStyle/>
          <a:p>
            <a:pPr>
              <a:spcBef>
                <a:spcPct val="0"/>
              </a:spcBef>
              <a:buFont typeface="Arial" panose="020B0604020202020204" pitchFamily="34" charset="0"/>
              <a:buNone/>
            </a:pPr>
            <a:r>
              <a:rPr lang="zh-CN" altLang="en-US" sz="3600" b="1" dirty="0" smtClean="0">
                <a:solidFill>
                  <a:srgbClr val="000000"/>
                </a:solidFill>
                <a:latin typeface="+mj-ea"/>
                <a:ea typeface="+mj-ea"/>
                <a:cs typeface="Calibri" panose="020F0502020204030204" pitchFamily="34" charset="0"/>
              </a:rPr>
              <a:t>地下综合管廊PPP模式之</a:t>
            </a:r>
            <a:r>
              <a:rPr lang="zh-CN" altLang="en-US" sz="3600" b="1" dirty="0">
                <a:solidFill>
                  <a:srgbClr val="000000"/>
                </a:solidFill>
                <a:latin typeface="+mj-ea"/>
                <a:ea typeface="+mj-ea"/>
                <a:cs typeface="Calibri" panose="020F0502020204030204" pitchFamily="34" charset="0"/>
              </a:rPr>
              <a:t>贷款</a:t>
            </a:r>
            <a:r>
              <a:rPr lang="zh-CN" altLang="en-US" sz="3600" b="1" dirty="0" smtClean="0">
                <a:solidFill>
                  <a:srgbClr val="000000"/>
                </a:solidFill>
                <a:latin typeface="+mj-ea"/>
                <a:ea typeface="+mj-ea"/>
                <a:cs typeface="Calibri" panose="020F0502020204030204" pitchFamily="34" charset="0"/>
              </a:rPr>
              <a:t>优惠</a:t>
            </a:r>
            <a:endParaRPr lang="zh-CN" altLang="en-US" sz="3600" b="1" dirty="0">
              <a:solidFill>
                <a:srgbClr val="000000"/>
              </a:solidFill>
              <a:latin typeface="+mj-ea"/>
              <a:ea typeface="+mj-ea"/>
              <a:cs typeface="Calibri" panose="020F0502020204030204" pitchFamily="34" charset="0"/>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31</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Rectangle 3"/>
          <p:cNvSpPr txBox="1">
            <a:spLocks noChangeArrowheads="1"/>
          </p:cNvSpPr>
          <p:nvPr/>
        </p:nvSpPr>
        <p:spPr bwMode="auto">
          <a:xfrm>
            <a:off x="519528" y="1337836"/>
            <a:ext cx="8053388" cy="519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10000"/>
              </a:lnSpc>
              <a:spcBef>
                <a:spcPts val="1800"/>
              </a:spcBef>
              <a:buClr>
                <a:srgbClr val="2E2F31"/>
              </a:buClr>
              <a:buSzPct val="60000"/>
              <a:buFont typeface="Arial" panose="020B0604020202020204" pitchFamily="34" charset="0"/>
              <a:buNone/>
            </a:pPr>
            <a:r>
              <a:rPr lang="en-US" altLang="zh-CN" sz="2400" b="1" dirty="0">
                <a:latin typeface="Arial" panose="020B0604020202020204" pitchFamily="34" charset="0"/>
              </a:rPr>
              <a:t>【</a:t>
            </a:r>
            <a:r>
              <a:rPr lang="zh-CN" altLang="en-US" sz="2400" b="1" dirty="0">
                <a:latin typeface="Arial" panose="020B0604020202020204" pitchFamily="34" charset="0"/>
              </a:rPr>
              <a:t>发改投资[2015]445号</a:t>
            </a:r>
            <a:r>
              <a:rPr lang="en-US" altLang="zh-CN" sz="2400" b="1" dirty="0">
                <a:latin typeface="Arial" panose="020B0604020202020204" pitchFamily="34" charset="0"/>
              </a:rPr>
              <a:t>】</a:t>
            </a:r>
            <a:r>
              <a:rPr lang="zh-CN" altLang="en-US" sz="2400" b="1" dirty="0">
                <a:latin typeface="Arial" panose="020B0604020202020204" pitchFamily="34" charset="0"/>
              </a:rPr>
              <a:t>《关于推进开发性金融支持政府和社会资本合作有关工作的通知》</a:t>
            </a:r>
          </a:p>
          <a:p>
            <a:pPr algn="just">
              <a:lnSpc>
                <a:spcPct val="110000"/>
              </a:lnSpc>
              <a:spcBef>
                <a:spcPts val="1800"/>
              </a:spcBef>
              <a:buClr>
                <a:srgbClr val="2E2F31"/>
              </a:buClr>
              <a:buSzPct val="60000"/>
              <a:buFont typeface="Arial" panose="020B0604020202020204" pitchFamily="34" charset="0"/>
              <a:buNone/>
            </a:pPr>
            <a:r>
              <a:rPr lang="zh-CN" altLang="en-US" sz="2400" dirty="0">
                <a:latin typeface="宋体" panose="02010600030101010101" pitchFamily="2" charset="-122"/>
              </a:rPr>
              <a:t>六、开发银行加强信贷规模的统筹调配，优先保障PPP项目的融资需求。在监管政策允许范围内，</a:t>
            </a:r>
            <a:r>
              <a:rPr lang="zh-CN" altLang="en-US" sz="2400" b="1" u="sng" dirty="0">
                <a:solidFill>
                  <a:srgbClr val="FF0000"/>
                </a:solidFill>
                <a:latin typeface="宋体" panose="02010600030101010101" pitchFamily="2" charset="-122"/>
              </a:rPr>
              <a:t>给予PPP项目差异化信贷政策，对符合条件的项目，贷款期限最长可达30年，贷款利率可适当优惠。建立绿色通道，加快PPP项目贷款审批</a:t>
            </a:r>
            <a:r>
              <a:rPr lang="zh-CN" altLang="en-US" sz="2400" b="1" u="sng" dirty="0" smtClean="0">
                <a:solidFill>
                  <a:srgbClr val="FF0000"/>
                </a:solidFill>
                <a:latin typeface="宋体" panose="02010600030101010101" pitchFamily="2" charset="-122"/>
              </a:rPr>
              <a:t>。</a:t>
            </a:r>
            <a:endParaRPr lang="zh-CN" altLang="en-US" sz="2000" b="1" u="sng" dirty="0">
              <a:solidFill>
                <a:srgbClr val="FF0000"/>
              </a:solidFill>
              <a:latin typeface="宋体" panose="02010600030101010101" pitchFamily="2" charset="-122"/>
            </a:endParaRPr>
          </a:p>
          <a:p>
            <a:pPr algn="just">
              <a:lnSpc>
                <a:spcPct val="100000"/>
              </a:lnSpc>
              <a:spcBef>
                <a:spcPts val="0"/>
              </a:spcBef>
              <a:buClr>
                <a:srgbClr val="2E2F31"/>
              </a:buClr>
              <a:buSzPct val="60000"/>
              <a:buFont typeface="Arial" panose="020B0604020202020204" pitchFamily="34" charset="0"/>
              <a:buNone/>
            </a:pPr>
            <a:r>
              <a:rPr lang="en-US" altLang="zh-CN" sz="2400" b="1" dirty="0">
                <a:latin typeface="+mn-ea"/>
                <a:ea typeface="+mn-ea"/>
              </a:rPr>
              <a:t>【</a:t>
            </a:r>
            <a:r>
              <a:rPr lang="zh-CN" altLang="en-US" sz="2400" b="1" dirty="0">
                <a:latin typeface="+mn-ea"/>
                <a:ea typeface="+mn-ea"/>
              </a:rPr>
              <a:t>提示</a:t>
            </a:r>
            <a:r>
              <a:rPr lang="en-US" altLang="zh-CN" sz="2400" b="1" dirty="0" smtClean="0">
                <a:latin typeface="+mn-ea"/>
                <a:ea typeface="+mn-ea"/>
              </a:rPr>
              <a:t>】</a:t>
            </a:r>
          </a:p>
          <a:p>
            <a:pPr algn="just">
              <a:lnSpc>
                <a:spcPct val="100000"/>
              </a:lnSpc>
              <a:spcBef>
                <a:spcPts val="0"/>
              </a:spcBef>
              <a:buClr>
                <a:srgbClr val="2E2F31"/>
              </a:buClr>
              <a:buSzPct val="60000"/>
              <a:buFont typeface="Arial" panose="020B0604020202020204" pitchFamily="34" charset="0"/>
              <a:buNone/>
            </a:pPr>
            <a:r>
              <a:rPr lang="zh-CN" altLang="en-US" sz="2400" b="1" dirty="0" smtClean="0">
                <a:latin typeface="+mn-ea"/>
                <a:ea typeface="+mn-ea"/>
              </a:rPr>
              <a:t>发文</a:t>
            </a:r>
            <a:r>
              <a:rPr lang="zh-CN" altLang="en-US" sz="2400" b="1" dirty="0">
                <a:latin typeface="+mn-ea"/>
                <a:ea typeface="+mn-ea"/>
              </a:rPr>
              <a:t>主体：国家发改委、国开行；</a:t>
            </a:r>
            <a:endParaRPr lang="en-US" altLang="zh-CN" sz="2400" b="1" dirty="0">
              <a:latin typeface="+mn-ea"/>
              <a:ea typeface="+mn-ea"/>
            </a:endParaRPr>
          </a:p>
          <a:p>
            <a:pPr algn="just">
              <a:lnSpc>
                <a:spcPct val="100000"/>
              </a:lnSpc>
              <a:spcBef>
                <a:spcPts val="0"/>
              </a:spcBef>
              <a:buClr>
                <a:srgbClr val="2E2F31"/>
              </a:buClr>
              <a:buSzPct val="60000"/>
              <a:buFont typeface="Arial" panose="020B0604020202020204" pitchFamily="34" charset="0"/>
              <a:buNone/>
            </a:pPr>
            <a:r>
              <a:rPr lang="zh-CN" altLang="en-US" sz="2400" b="1" dirty="0" smtClean="0">
                <a:latin typeface="+mn-ea"/>
                <a:ea typeface="+mn-ea"/>
              </a:rPr>
              <a:t>贷款</a:t>
            </a:r>
            <a:r>
              <a:rPr lang="zh-CN" altLang="en-US" sz="2400" b="1" dirty="0">
                <a:latin typeface="+mn-ea"/>
                <a:ea typeface="+mn-ea"/>
              </a:rPr>
              <a:t>对象：</a:t>
            </a:r>
            <a:r>
              <a:rPr lang="en-US" altLang="zh-CN" sz="2400" b="1" dirty="0">
                <a:latin typeface="+mn-ea"/>
                <a:ea typeface="+mn-ea"/>
              </a:rPr>
              <a:t>PPP</a:t>
            </a:r>
            <a:r>
              <a:rPr lang="zh-CN" altLang="en-US" sz="2400" b="1" dirty="0">
                <a:latin typeface="+mn-ea"/>
                <a:ea typeface="+mn-ea"/>
              </a:rPr>
              <a:t>项目；              </a:t>
            </a:r>
            <a:endParaRPr lang="en-US" altLang="zh-CN" sz="2400" b="1" dirty="0">
              <a:latin typeface="+mn-ea"/>
              <a:ea typeface="+mn-ea"/>
            </a:endParaRPr>
          </a:p>
          <a:p>
            <a:pPr algn="just">
              <a:lnSpc>
                <a:spcPct val="100000"/>
              </a:lnSpc>
              <a:spcBef>
                <a:spcPts val="0"/>
              </a:spcBef>
              <a:buClr>
                <a:srgbClr val="2E2F31"/>
              </a:buClr>
              <a:buSzPct val="60000"/>
              <a:buFont typeface="Arial" panose="020B0604020202020204" pitchFamily="34" charset="0"/>
              <a:buNone/>
            </a:pPr>
            <a:r>
              <a:rPr lang="zh-CN" altLang="en-US" sz="2400" b="1" dirty="0" smtClean="0">
                <a:latin typeface="+mn-ea"/>
                <a:ea typeface="+mn-ea"/>
              </a:rPr>
              <a:t>贷款</a:t>
            </a:r>
            <a:r>
              <a:rPr lang="zh-CN" altLang="en-US" sz="2400" b="1" dirty="0">
                <a:latin typeface="+mn-ea"/>
                <a:ea typeface="+mn-ea"/>
              </a:rPr>
              <a:t>银行：国开行贷款；</a:t>
            </a:r>
          </a:p>
          <a:p>
            <a:pPr algn="just">
              <a:lnSpc>
                <a:spcPct val="100000"/>
              </a:lnSpc>
              <a:spcBef>
                <a:spcPts val="0"/>
              </a:spcBef>
              <a:buClr>
                <a:srgbClr val="2E2F31"/>
              </a:buClr>
              <a:buSzPct val="60000"/>
              <a:buFont typeface="Arial" panose="020B0604020202020204" pitchFamily="34" charset="0"/>
              <a:buNone/>
            </a:pPr>
            <a:r>
              <a:rPr lang="zh-CN" altLang="en-US" sz="2400" b="1" dirty="0" smtClean="0">
                <a:latin typeface="+mn-ea"/>
                <a:ea typeface="+mn-ea"/>
                <a:cs typeface="Calibri" panose="020F0502020204030204" pitchFamily="34" charset="0"/>
              </a:rPr>
              <a:t>优惠</a:t>
            </a:r>
            <a:r>
              <a:rPr lang="zh-CN" altLang="en-US" sz="2400" b="1" dirty="0">
                <a:latin typeface="+mn-ea"/>
                <a:ea typeface="+mn-ea"/>
                <a:cs typeface="Calibri" panose="020F0502020204030204" pitchFamily="34" charset="0"/>
              </a:rPr>
              <a:t>政策：差异化贷款、</a:t>
            </a:r>
            <a:r>
              <a:rPr lang="en-US" altLang="zh-CN" sz="2400" b="1" dirty="0">
                <a:latin typeface="+mn-ea"/>
                <a:ea typeface="+mn-ea"/>
              </a:rPr>
              <a:t>30</a:t>
            </a:r>
            <a:r>
              <a:rPr lang="zh-CN" altLang="en-US" sz="2400" b="1" dirty="0">
                <a:latin typeface="+mn-ea"/>
                <a:ea typeface="+mn-ea"/>
              </a:rPr>
              <a:t>年、利率优惠、绿色通道。</a:t>
            </a:r>
            <a:endParaRPr lang="en-US" altLang="zh-CN" sz="2400" b="1" dirty="0">
              <a:latin typeface="+mn-ea"/>
              <a:ea typeface="+mn-ea"/>
            </a:endParaRPr>
          </a:p>
          <a:p>
            <a:pPr algn="just">
              <a:lnSpc>
                <a:spcPct val="110000"/>
              </a:lnSpc>
              <a:spcBef>
                <a:spcPts val="1800"/>
              </a:spcBef>
              <a:buClr>
                <a:srgbClr val="2E2F31"/>
              </a:buClr>
              <a:buSzPct val="60000"/>
              <a:buFont typeface="Arial" panose="020B0604020202020204" pitchFamily="34" charset="0"/>
              <a:buNone/>
            </a:pPr>
            <a:r>
              <a:rPr lang="en-US" altLang="zh-CN" sz="2000" dirty="0">
                <a:solidFill>
                  <a:srgbClr val="2E2F31"/>
                </a:solidFill>
                <a:latin typeface="Arial" panose="020B0604020202020204" pitchFamily="34" charset="0"/>
              </a:rPr>
              <a:t>               </a:t>
            </a:r>
            <a:endParaRPr lang="zh-CN" altLang="en-US" sz="2000" dirty="0">
              <a:solidFill>
                <a:srgbClr val="2E2F31"/>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243789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nvSpPr>
        <p:spPr>
          <a:xfrm flipH="1">
            <a:off x="0" y="382905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0" y="432896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圆角矩形 30"/>
          <p:cNvSpPr/>
          <p:nvPr/>
        </p:nvSpPr>
        <p:spPr>
          <a:xfrm>
            <a:off x="463649" y="1240690"/>
            <a:ext cx="8417916" cy="489687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lnSpc>
                <a:spcPts val="1800"/>
              </a:lnSpc>
              <a:spcBef>
                <a:spcPts val="1350"/>
              </a:spcBef>
              <a:spcAft>
                <a:spcPct val="0"/>
              </a:spcAft>
              <a:buClr>
                <a:srgbClr val="2E2F31"/>
              </a:buClr>
              <a:buSzPct val="60000"/>
            </a:pPr>
            <a:endParaRPr lang="en-US" altLang="zh-CN" sz="1500" i="1" kern="0" dirty="0">
              <a:solidFill>
                <a:schemeClr val="tx1"/>
              </a:solidFill>
              <a:latin typeface="楷体" panose="02010609060101010101" pitchFamily="49" charset="-122"/>
              <a:ea typeface="楷体" panose="02010609060101010101" pitchFamily="49" charset="-122"/>
            </a:endParaRPr>
          </a:p>
        </p:txBody>
      </p:sp>
      <p:sp>
        <p:nvSpPr>
          <p:cNvPr id="36" name="任意多边形 35"/>
          <p:cNvSpPr/>
          <p:nvPr/>
        </p:nvSpPr>
        <p:spPr>
          <a:xfrm>
            <a:off x="0" y="421692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 Box 3"/>
          <p:cNvSpPr txBox="1">
            <a:spLocks noChangeArrowheads="1"/>
          </p:cNvSpPr>
          <p:nvPr/>
        </p:nvSpPr>
        <p:spPr bwMode="auto">
          <a:xfrm>
            <a:off x="3113485" y="2133601"/>
            <a:ext cx="138556" cy="27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zh-CN" altLang="en-US" sz="1350" kern="0">
              <a:solidFill>
                <a:srgbClr val="B2B2B2"/>
              </a:solidFill>
            </a:endParaRPr>
          </a:p>
        </p:txBody>
      </p:sp>
      <p:sp>
        <p:nvSpPr>
          <p:cNvPr id="6" name="Text Box 4"/>
          <p:cNvSpPr txBox="1">
            <a:spLocks noChangeArrowheads="1"/>
          </p:cNvSpPr>
          <p:nvPr/>
        </p:nvSpPr>
        <p:spPr bwMode="auto">
          <a:xfrm>
            <a:off x="3390447" y="1673848"/>
            <a:ext cx="5337915"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b="1" dirty="0">
                <a:solidFill>
                  <a:srgbClr val="FF0000"/>
                </a:solidFill>
                <a:effectLst>
                  <a:outerShdw blurRad="38100" dist="38100" dir="2700000" algn="tl">
                    <a:srgbClr val="C0C0C0"/>
                  </a:outerShdw>
                </a:effectLst>
                <a:latin typeface="黑体" pitchFamily="2" charset="-122"/>
                <a:ea typeface="黑体" pitchFamily="2" charset="-122"/>
              </a:rPr>
              <a:t>签署</a:t>
            </a:r>
            <a:r>
              <a:rPr lang="en-US" altLang="zh-CN" sz="1800" b="1" dirty="0">
                <a:solidFill>
                  <a:srgbClr val="FF0000"/>
                </a:solidFill>
                <a:effectLst>
                  <a:outerShdw blurRad="38100" dist="38100" dir="2700000" algn="tl">
                    <a:srgbClr val="C0C0C0"/>
                  </a:outerShdw>
                </a:effectLst>
                <a:latin typeface="黑体" pitchFamily="2" charset="-122"/>
                <a:ea typeface="黑体" pitchFamily="2" charset="-122"/>
              </a:rPr>
              <a:t>PPP</a:t>
            </a:r>
            <a:r>
              <a:rPr lang="zh-CN" altLang="en-US" sz="1800" b="1" dirty="0">
                <a:solidFill>
                  <a:srgbClr val="FF0000"/>
                </a:solidFill>
                <a:effectLst>
                  <a:outerShdw blurRad="38100" dist="38100" dir="2700000" algn="tl">
                    <a:srgbClr val="C0C0C0"/>
                  </a:outerShdw>
                </a:effectLst>
                <a:latin typeface="黑体" pitchFamily="2" charset="-122"/>
                <a:ea typeface="黑体" pitchFamily="2" charset="-122"/>
              </a:rPr>
              <a:t>项目合同的政府一方的签约主体</a:t>
            </a:r>
          </a:p>
        </p:txBody>
      </p:sp>
      <p:sp>
        <p:nvSpPr>
          <p:cNvPr id="7" name="Text Box 5"/>
          <p:cNvSpPr txBox="1">
            <a:spLocks noChangeArrowheads="1"/>
          </p:cNvSpPr>
          <p:nvPr/>
        </p:nvSpPr>
        <p:spPr bwMode="auto">
          <a:xfrm>
            <a:off x="3113485" y="2882504"/>
            <a:ext cx="138556" cy="27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zh-CN" altLang="en-US" sz="1350" kern="0">
              <a:solidFill>
                <a:srgbClr val="B2B2B2"/>
              </a:solidFill>
            </a:endParaRPr>
          </a:p>
        </p:txBody>
      </p:sp>
      <p:sp>
        <p:nvSpPr>
          <p:cNvPr id="8" name="Text Box 6"/>
          <p:cNvSpPr txBox="1">
            <a:spLocks noChangeArrowheads="1"/>
          </p:cNvSpPr>
          <p:nvPr/>
        </p:nvSpPr>
        <p:spPr bwMode="auto">
          <a:xfrm>
            <a:off x="3908040" y="2171123"/>
            <a:ext cx="4820323"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与政府方签署</a:t>
            </a:r>
            <a:r>
              <a:rPr lang="en-US" altLang="zh-CN" sz="1800" dirty="0">
                <a:solidFill>
                  <a:srgbClr val="006699"/>
                </a:solidFill>
                <a:effectLst>
                  <a:outerShdw blurRad="38100" dist="38100" dir="2700000" algn="tl">
                    <a:srgbClr val="C0C0C0"/>
                  </a:outerShdw>
                </a:effectLst>
                <a:latin typeface="黑体" pitchFamily="2" charset="-122"/>
                <a:ea typeface="黑体" pitchFamily="2" charset="-122"/>
              </a:rPr>
              <a:t>PPP</a:t>
            </a: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项目</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合同社会资本</a:t>
            </a:r>
            <a:endParaRPr lang="zh-CN" altLang="en-US" sz="1800" dirty="0">
              <a:solidFill>
                <a:srgbClr val="006699"/>
              </a:solidFill>
              <a:effectLst>
                <a:outerShdw blurRad="38100" dist="38100" dir="2700000" algn="tl">
                  <a:srgbClr val="C0C0C0"/>
                </a:outerShdw>
              </a:effectLst>
              <a:latin typeface="黑体" pitchFamily="2" charset="-122"/>
              <a:ea typeface="黑体" pitchFamily="2" charset="-122"/>
            </a:endParaRPr>
          </a:p>
        </p:txBody>
      </p:sp>
      <p:sp>
        <p:nvSpPr>
          <p:cNvPr id="9" name="Text Box 7"/>
          <p:cNvSpPr txBox="1">
            <a:spLocks noChangeArrowheads="1"/>
          </p:cNvSpPr>
          <p:nvPr/>
        </p:nvSpPr>
        <p:spPr bwMode="auto">
          <a:xfrm>
            <a:off x="3113485" y="3638551"/>
            <a:ext cx="138556" cy="27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zh-CN" altLang="en-US" sz="1350" kern="0">
              <a:solidFill>
                <a:srgbClr val="B2B2B2"/>
              </a:solidFill>
            </a:endParaRPr>
          </a:p>
        </p:txBody>
      </p:sp>
      <p:sp>
        <p:nvSpPr>
          <p:cNvPr id="11" name="Text Box 9"/>
          <p:cNvSpPr txBox="1">
            <a:spLocks noChangeArrowheads="1"/>
          </p:cNvSpPr>
          <p:nvPr/>
        </p:nvSpPr>
        <p:spPr bwMode="auto">
          <a:xfrm>
            <a:off x="3094435" y="4504135"/>
            <a:ext cx="138556" cy="27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zh-CN" altLang="en-US" sz="1350" kern="0">
              <a:solidFill>
                <a:srgbClr val="B2B2B2"/>
              </a:solidFill>
            </a:endParaRPr>
          </a:p>
        </p:txBody>
      </p:sp>
      <p:sp>
        <p:nvSpPr>
          <p:cNvPr id="13" name="Text Box 11"/>
          <p:cNvSpPr txBox="1">
            <a:spLocks noChangeArrowheads="1"/>
          </p:cNvSpPr>
          <p:nvPr/>
        </p:nvSpPr>
        <p:spPr bwMode="auto">
          <a:xfrm>
            <a:off x="3092053" y="5151835"/>
            <a:ext cx="138556" cy="27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zh-CN" altLang="en-US" sz="1350" kern="0">
              <a:solidFill>
                <a:srgbClr val="B2B2B2"/>
              </a:solidFill>
            </a:endParaRPr>
          </a:p>
        </p:txBody>
      </p:sp>
      <p:sp>
        <p:nvSpPr>
          <p:cNvPr id="15" name="Oval 13"/>
          <p:cNvSpPr>
            <a:spLocks noChangeArrowheads="1"/>
          </p:cNvSpPr>
          <p:nvPr/>
        </p:nvSpPr>
        <p:spPr bwMode="auto">
          <a:xfrm>
            <a:off x="954604" y="1852941"/>
            <a:ext cx="1620440" cy="3619500"/>
          </a:xfrm>
          <a:prstGeom prst="ellipse">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zh-TW" altLang="en-US" sz="1350" kern="0">
              <a:solidFill>
                <a:sysClr val="windowText" lastClr="000000"/>
              </a:solidFill>
            </a:endParaRPr>
          </a:p>
        </p:txBody>
      </p:sp>
      <p:sp>
        <p:nvSpPr>
          <p:cNvPr id="16" name="AutoShape 16"/>
          <p:cNvSpPr>
            <a:spLocks noChangeArrowheads="1"/>
          </p:cNvSpPr>
          <p:nvPr/>
        </p:nvSpPr>
        <p:spPr bwMode="auto">
          <a:xfrm>
            <a:off x="2365714" y="1648344"/>
            <a:ext cx="957101" cy="437835"/>
          </a:xfrm>
          <a:prstGeom prst="hexagon">
            <a:avLst>
              <a:gd name="adj" fmla="val 33085"/>
              <a:gd name="vf" fmla="val 115470"/>
            </a:avLst>
          </a:prstGeom>
          <a:solidFill>
            <a:srgbClr val="FF0000"/>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kern="0" dirty="0">
                <a:solidFill>
                  <a:srgbClr val="FFFFFF"/>
                </a:solidFill>
                <a:latin typeface="黑体" panose="02010609060101010101" pitchFamily="49" charset="-122"/>
                <a:ea typeface="黑体" panose="02010609060101010101" pitchFamily="49" charset="-122"/>
              </a:rPr>
              <a:t>政府</a:t>
            </a:r>
            <a:endParaRPr lang="en-US" altLang="zh-CN" kern="0" dirty="0">
              <a:solidFill>
                <a:srgbClr val="FFFFFF"/>
              </a:solidFill>
              <a:latin typeface="黑体" panose="02010609060101010101" pitchFamily="49" charset="-122"/>
              <a:ea typeface="黑体" panose="02010609060101010101" pitchFamily="49" charset="-122"/>
            </a:endParaRPr>
          </a:p>
        </p:txBody>
      </p:sp>
      <p:sp>
        <p:nvSpPr>
          <p:cNvPr id="17" name="AutoShape 17"/>
          <p:cNvSpPr>
            <a:spLocks noChangeArrowheads="1"/>
          </p:cNvSpPr>
          <p:nvPr/>
        </p:nvSpPr>
        <p:spPr bwMode="auto">
          <a:xfrm>
            <a:off x="2522536" y="2142970"/>
            <a:ext cx="1344593" cy="426916"/>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社会资本方</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18" name="AutoShape 18"/>
          <p:cNvSpPr>
            <a:spLocks noChangeArrowheads="1"/>
          </p:cNvSpPr>
          <p:nvPr/>
        </p:nvSpPr>
        <p:spPr bwMode="auto">
          <a:xfrm>
            <a:off x="2681833" y="2638470"/>
            <a:ext cx="1267058" cy="379633"/>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项目公司</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19" name="AutoShape 19"/>
          <p:cNvSpPr>
            <a:spLocks noChangeArrowheads="1"/>
          </p:cNvSpPr>
          <p:nvPr/>
        </p:nvSpPr>
        <p:spPr bwMode="auto">
          <a:xfrm>
            <a:off x="2733654" y="3130581"/>
            <a:ext cx="1193756" cy="391176"/>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金融机构</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20" name="AutoShape 20"/>
          <p:cNvSpPr>
            <a:spLocks noChangeArrowheads="1"/>
          </p:cNvSpPr>
          <p:nvPr/>
        </p:nvSpPr>
        <p:spPr bwMode="auto">
          <a:xfrm>
            <a:off x="2810223" y="3630354"/>
            <a:ext cx="1138668" cy="336105"/>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承包商</a:t>
            </a:r>
            <a:endParaRPr lang="en-US" altLang="zh-CN" sz="1500" b="1" kern="0" dirty="0">
              <a:solidFill>
                <a:srgbClr val="FFFFFF"/>
              </a:solidFill>
              <a:latin typeface="黑体" panose="02010609060101010101" pitchFamily="49" charset="-122"/>
              <a:ea typeface="黑体" panose="02010609060101010101" pitchFamily="49" charset="-122"/>
            </a:endParaRPr>
          </a:p>
        </p:txBody>
      </p:sp>
      <p:grpSp>
        <p:nvGrpSpPr>
          <p:cNvPr id="21" name="Group 29"/>
          <p:cNvGrpSpPr>
            <a:grpSpLocks/>
          </p:cNvGrpSpPr>
          <p:nvPr/>
        </p:nvGrpSpPr>
        <p:grpSpPr bwMode="auto">
          <a:xfrm>
            <a:off x="829272" y="1691691"/>
            <a:ext cx="1310878" cy="3955768"/>
            <a:chOff x="287" y="436"/>
            <a:chExt cx="1101" cy="3330"/>
          </a:xfrm>
        </p:grpSpPr>
        <p:pic>
          <p:nvPicPr>
            <p:cNvPr id="22" name="Picture 21" descr="e00003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440"/>
              <a:ext cx="1085" cy="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88341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565"/>
              <a:ext cx="1085" cy="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78628-28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2676"/>
              <a:ext cx="1085" cy="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5"/>
            <p:cNvSpPr>
              <a:spLocks noChangeAspect="1" noChangeArrowheads="1"/>
            </p:cNvSpPr>
            <p:nvPr/>
          </p:nvSpPr>
          <p:spPr bwMode="auto">
            <a:xfrm>
              <a:off x="289" y="2667"/>
              <a:ext cx="1099" cy="1099"/>
            </a:xfrm>
            <a:prstGeom prst="rect">
              <a:avLst/>
            </a:prstGeom>
            <a:noFill/>
            <a:ln w="38100">
              <a:solidFill>
                <a:srgbClr val="96969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zh-TW" altLang="en-US" sz="1350" kern="0">
                <a:solidFill>
                  <a:sysClr val="windowText" lastClr="000000"/>
                </a:solidFill>
              </a:endParaRPr>
            </a:p>
          </p:txBody>
        </p:sp>
        <p:sp>
          <p:nvSpPr>
            <p:cNvPr id="26" name="Rectangle 26"/>
            <p:cNvSpPr>
              <a:spLocks noChangeAspect="1" noChangeArrowheads="1"/>
            </p:cNvSpPr>
            <p:nvPr/>
          </p:nvSpPr>
          <p:spPr bwMode="auto">
            <a:xfrm>
              <a:off x="287" y="1552"/>
              <a:ext cx="1099" cy="1099"/>
            </a:xfrm>
            <a:prstGeom prst="rect">
              <a:avLst/>
            </a:prstGeom>
            <a:noFill/>
            <a:ln w="38100">
              <a:solidFill>
                <a:srgbClr val="96969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zh-TW" altLang="en-US" sz="1350" kern="0">
                <a:solidFill>
                  <a:sysClr val="windowText" lastClr="000000"/>
                </a:solidFill>
              </a:endParaRPr>
            </a:p>
          </p:txBody>
        </p:sp>
        <p:sp>
          <p:nvSpPr>
            <p:cNvPr id="27" name="Rectangle 27"/>
            <p:cNvSpPr>
              <a:spLocks noChangeAspect="1" noChangeArrowheads="1"/>
            </p:cNvSpPr>
            <p:nvPr/>
          </p:nvSpPr>
          <p:spPr bwMode="auto">
            <a:xfrm>
              <a:off x="287" y="436"/>
              <a:ext cx="1099" cy="1099"/>
            </a:xfrm>
            <a:prstGeom prst="rect">
              <a:avLst/>
            </a:prstGeom>
            <a:noFill/>
            <a:ln w="38100">
              <a:solidFill>
                <a:srgbClr val="96969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zh-TW" altLang="en-US" sz="1350" kern="0">
                <a:solidFill>
                  <a:sysClr val="windowText" lastClr="000000"/>
                </a:solidFill>
              </a:endParaRPr>
            </a:p>
          </p:txBody>
        </p:sp>
      </p:grpSp>
      <p:sp>
        <p:nvSpPr>
          <p:cNvPr id="28" name="Text Box 6"/>
          <p:cNvSpPr txBox="1">
            <a:spLocks noChangeArrowheads="1"/>
          </p:cNvSpPr>
          <p:nvPr/>
        </p:nvSpPr>
        <p:spPr bwMode="auto">
          <a:xfrm>
            <a:off x="3957899" y="3147760"/>
            <a:ext cx="4770465"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商业银行</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、非银</a:t>
            </a: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行金融机构等</a:t>
            </a:r>
          </a:p>
        </p:txBody>
      </p:sp>
      <p:sp>
        <p:nvSpPr>
          <p:cNvPr id="32" name="文本框 31"/>
          <p:cNvSpPr txBox="1"/>
          <p:nvPr/>
        </p:nvSpPr>
        <p:spPr>
          <a:xfrm>
            <a:off x="463649" y="397935"/>
            <a:ext cx="8227511" cy="646331"/>
          </a:xfrm>
          <a:prstGeom prst="rect">
            <a:avLst/>
          </a:prstGeom>
          <a:noFill/>
        </p:spPr>
        <p:txBody>
          <a:bodyPr wrap="square" rtlCol="0">
            <a:spAutoFit/>
          </a:bodyPr>
          <a:lstStyle/>
          <a:p>
            <a:r>
              <a:rPr lang="en-US" altLang="zh-CN" sz="3600" b="1" dirty="0">
                <a:latin typeface="+mj-ea"/>
                <a:ea typeface="+mj-ea"/>
              </a:rPr>
              <a:t>PPP</a:t>
            </a:r>
            <a:r>
              <a:rPr lang="zh-CN" altLang="en-US" sz="3600" b="1" dirty="0">
                <a:latin typeface="+mj-ea"/>
                <a:ea typeface="+mj-ea"/>
              </a:rPr>
              <a:t>项目参与主体</a:t>
            </a:r>
          </a:p>
        </p:txBody>
      </p:sp>
      <p:sp>
        <p:nvSpPr>
          <p:cNvPr id="33" name="AutoShape 20"/>
          <p:cNvSpPr>
            <a:spLocks noChangeArrowheads="1"/>
          </p:cNvSpPr>
          <p:nvPr/>
        </p:nvSpPr>
        <p:spPr bwMode="auto">
          <a:xfrm>
            <a:off x="2644420" y="4052289"/>
            <a:ext cx="1263620" cy="345354"/>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材料供应商</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34" name="AutoShape 20"/>
          <p:cNvSpPr>
            <a:spLocks noChangeArrowheads="1"/>
          </p:cNvSpPr>
          <p:nvPr/>
        </p:nvSpPr>
        <p:spPr bwMode="auto">
          <a:xfrm>
            <a:off x="2522536" y="4514838"/>
            <a:ext cx="1259756" cy="338413"/>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专业运营商</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35" name="AutoShape 20"/>
          <p:cNvSpPr>
            <a:spLocks noChangeArrowheads="1"/>
          </p:cNvSpPr>
          <p:nvPr/>
        </p:nvSpPr>
        <p:spPr bwMode="auto">
          <a:xfrm>
            <a:off x="2353179" y="4951281"/>
            <a:ext cx="1190236" cy="361574"/>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保险公司</a:t>
            </a:r>
            <a:endParaRPr lang="en-US" altLang="zh-CN" sz="1500" b="1" kern="0" dirty="0">
              <a:solidFill>
                <a:srgbClr val="FFFFFF"/>
              </a:solidFill>
              <a:latin typeface="黑体" panose="02010609060101010101" pitchFamily="49" charset="-122"/>
              <a:ea typeface="黑体" panose="02010609060101010101" pitchFamily="49" charset="-122"/>
            </a:endParaRPr>
          </a:p>
        </p:txBody>
      </p:sp>
      <p:grpSp>
        <p:nvGrpSpPr>
          <p:cNvPr id="44" name="组合 43"/>
          <p:cNvGrpSpPr/>
          <p:nvPr/>
        </p:nvGrpSpPr>
        <p:grpSpPr>
          <a:xfrm>
            <a:off x="5791056" y="-1722267"/>
            <a:ext cx="3406067" cy="3286869"/>
            <a:chOff x="3979473" y="824260"/>
            <a:chExt cx="4085143" cy="3942179"/>
          </a:xfrm>
        </p:grpSpPr>
        <p:sp>
          <p:nvSpPr>
            <p:cNvPr id="45" name="椭圆 44"/>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文本框 47"/>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49" name="Text Box 6"/>
          <p:cNvSpPr txBox="1">
            <a:spLocks noChangeArrowheads="1"/>
          </p:cNvSpPr>
          <p:nvPr/>
        </p:nvSpPr>
        <p:spPr bwMode="auto">
          <a:xfrm>
            <a:off x="3977571" y="2660590"/>
            <a:ext cx="4750792"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实施</a:t>
            </a:r>
            <a:r>
              <a:rPr lang="en-US" altLang="zh-CN" sz="1800" dirty="0">
                <a:solidFill>
                  <a:srgbClr val="006699"/>
                </a:solidFill>
                <a:effectLst>
                  <a:outerShdw blurRad="38100" dist="38100" dir="2700000" algn="tl">
                    <a:srgbClr val="C0C0C0"/>
                  </a:outerShdw>
                </a:effectLst>
                <a:latin typeface="黑体" pitchFamily="2" charset="-122"/>
                <a:ea typeface="黑体" pitchFamily="2" charset="-122"/>
              </a:rPr>
              <a:t>PPP</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项目成立公司</a:t>
            </a:r>
            <a:endParaRPr lang="zh-CN" altLang="en-US" sz="1800" dirty="0">
              <a:solidFill>
                <a:srgbClr val="006699"/>
              </a:solidFill>
              <a:effectLst>
                <a:outerShdw blurRad="38100" dist="38100" dir="2700000" algn="tl">
                  <a:srgbClr val="C0C0C0"/>
                </a:outerShdw>
              </a:effectLst>
              <a:latin typeface="黑体" pitchFamily="2" charset="-122"/>
              <a:ea typeface="黑体" pitchFamily="2" charset="-122"/>
            </a:endParaRPr>
          </a:p>
        </p:txBody>
      </p:sp>
      <p:sp>
        <p:nvSpPr>
          <p:cNvPr id="50" name="Text Box 6"/>
          <p:cNvSpPr txBox="1">
            <a:spLocks noChangeArrowheads="1"/>
          </p:cNvSpPr>
          <p:nvPr/>
        </p:nvSpPr>
        <p:spPr bwMode="auto">
          <a:xfrm>
            <a:off x="4008707" y="3638220"/>
            <a:ext cx="4293475" cy="346245"/>
          </a:xfrm>
          <a:prstGeom prst="rect">
            <a:avLst/>
          </a:prstGeom>
          <a:noFill/>
          <a:ln w="9525">
            <a:solidFill>
              <a:schemeClr val="tx1"/>
            </a:solidFill>
            <a:miter lim="800000"/>
            <a:headEnd/>
            <a:tailEnd/>
          </a:ln>
          <a:effectLst/>
        </p:spPr>
        <p:txBody>
          <a:bodyPr wrap="non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负责项</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目建设施工总</a:t>
            </a: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（分）承包</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合同主体</a:t>
            </a:r>
            <a:endParaRPr lang="zh-CN" altLang="en-US" sz="1800" dirty="0">
              <a:solidFill>
                <a:srgbClr val="006699"/>
              </a:solidFill>
              <a:effectLst>
                <a:outerShdw blurRad="38100" dist="38100" dir="2700000" algn="tl">
                  <a:srgbClr val="C0C0C0"/>
                </a:outerShdw>
              </a:effectLst>
              <a:latin typeface="黑体" pitchFamily="2" charset="-122"/>
              <a:ea typeface="黑体" pitchFamily="2" charset="-122"/>
            </a:endParaRPr>
          </a:p>
        </p:txBody>
      </p:sp>
      <p:sp>
        <p:nvSpPr>
          <p:cNvPr id="51" name="Text Box 6"/>
          <p:cNvSpPr txBox="1">
            <a:spLocks noChangeArrowheads="1"/>
          </p:cNvSpPr>
          <p:nvPr/>
        </p:nvSpPr>
        <p:spPr bwMode="auto">
          <a:xfrm>
            <a:off x="3957900" y="4067857"/>
            <a:ext cx="4797467"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负责项目建设</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的材料供应商</a:t>
            </a:r>
            <a:endParaRPr lang="en-US" altLang="zh-CN" sz="1800" dirty="0">
              <a:solidFill>
                <a:srgbClr val="006699"/>
              </a:solidFill>
              <a:effectLst>
                <a:outerShdw blurRad="38100" dist="38100" dir="2700000" algn="tl">
                  <a:srgbClr val="C0C0C0"/>
                </a:outerShdw>
              </a:effectLst>
              <a:latin typeface="黑体" pitchFamily="2" charset="-122"/>
              <a:ea typeface="黑体" pitchFamily="2" charset="-122"/>
            </a:endParaRPr>
          </a:p>
        </p:txBody>
      </p:sp>
      <p:sp>
        <p:nvSpPr>
          <p:cNvPr id="53" name="AutoShape 20"/>
          <p:cNvSpPr>
            <a:spLocks noChangeArrowheads="1"/>
          </p:cNvSpPr>
          <p:nvPr/>
        </p:nvSpPr>
        <p:spPr bwMode="auto">
          <a:xfrm>
            <a:off x="2210647" y="5370306"/>
            <a:ext cx="1147319" cy="338413"/>
          </a:xfrm>
          <a:prstGeom prst="hexagon">
            <a:avLst>
              <a:gd name="adj" fmla="val 33085"/>
              <a:gd name="vf" fmla="val 115470"/>
            </a:avLst>
          </a:prstGeom>
          <a:solidFill>
            <a:srgbClr val="006699"/>
          </a:solidFill>
          <a:ln w="38100">
            <a:solidFill>
              <a:srgbClr val="FFFFFF"/>
            </a:solidFill>
            <a:miter lim="800000"/>
            <a:headEnd/>
            <a:tailEnd/>
          </a:ln>
          <a:effectLst>
            <a:outerShdw dist="35921" dir="2700000" algn="ctr" rotWithShape="0">
              <a:srgbClr val="2D2015"/>
            </a:outerShdw>
          </a:effectLst>
        </p:spPr>
        <p:txBody>
          <a:bodyPr wrap="none" anchor="ctr"/>
          <a:lstStyle/>
          <a:p>
            <a:pPr>
              <a:defRPr/>
            </a:pPr>
            <a:r>
              <a:rPr lang="zh-CN" altLang="en-US" sz="1500" b="1" kern="0" dirty="0">
                <a:solidFill>
                  <a:srgbClr val="FFFFFF"/>
                </a:solidFill>
                <a:latin typeface="黑体" panose="02010609060101010101" pitchFamily="49" charset="-122"/>
                <a:ea typeface="黑体" panose="02010609060101010101" pitchFamily="49" charset="-122"/>
              </a:rPr>
              <a:t>专业机构</a:t>
            </a:r>
            <a:endParaRPr lang="en-US" altLang="zh-CN" sz="1500" b="1" kern="0" dirty="0">
              <a:solidFill>
                <a:srgbClr val="FFFFFF"/>
              </a:solidFill>
              <a:latin typeface="黑体" panose="02010609060101010101" pitchFamily="49" charset="-122"/>
              <a:ea typeface="黑体" panose="02010609060101010101" pitchFamily="49" charset="-122"/>
            </a:endParaRPr>
          </a:p>
        </p:txBody>
      </p:sp>
      <p:sp>
        <p:nvSpPr>
          <p:cNvPr id="54" name="Text Box 6"/>
          <p:cNvSpPr txBox="1">
            <a:spLocks noChangeArrowheads="1"/>
          </p:cNvSpPr>
          <p:nvPr/>
        </p:nvSpPr>
        <p:spPr bwMode="auto">
          <a:xfrm>
            <a:off x="3846023" y="4494922"/>
            <a:ext cx="4909344"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承担项目</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部分的运营和维护事务主体</a:t>
            </a:r>
            <a:endParaRPr lang="zh-CN" altLang="en-US" sz="1800" dirty="0">
              <a:solidFill>
                <a:srgbClr val="006699"/>
              </a:solidFill>
              <a:effectLst>
                <a:outerShdw blurRad="38100" dist="38100" dir="2700000" algn="tl">
                  <a:srgbClr val="C0C0C0"/>
                </a:outerShdw>
              </a:effectLst>
              <a:latin typeface="黑体" pitchFamily="2" charset="-122"/>
              <a:ea typeface="黑体" pitchFamily="2" charset="-122"/>
            </a:endParaRPr>
          </a:p>
        </p:txBody>
      </p:sp>
      <p:sp>
        <p:nvSpPr>
          <p:cNvPr id="56" name="Text Box 6"/>
          <p:cNvSpPr txBox="1">
            <a:spLocks noChangeArrowheads="1"/>
          </p:cNvSpPr>
          <p:nvPr/>
        </p:nvSpPr>
        <p:spPr bwMode="auto">
          <a:xfrm>
            <a:off x="3580918" y="4954101"/>
            <a:ext cx="5182928"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为项目</a:t>
            </a: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公司、承</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包商、</a:t>
            </a: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供应商、运营商投保</a:t>
            </a:r>
          </a:p>
        </p:txBody>
      </p:sp>
      <p:sp>
        <p:nvSpPr>
          <p:cNvPr id="57" name="Text Box 6"/>
          <p:cNvSpPr txBox="1">
            <a:spLocks noChangeArrowheads="1"/>
          </p:cNvSpPr>
          <p:nvPr/>
        </p:nvSpPr>
        <p:spPr bwMode="auto">
          <a:xfrm>
            <a:off x="3471115" y="5399693"/>
            <a:ext cx="5257247" cy="346245"/>
          </a:xfrm>
          <a:prstGeom prst="rect">
            <a:avLst/>
          </a:prstGeom>
          <a:noFill/>
          <a:ln w="9525">
            <a:solidFill>
              <a:schemeClr val="tx1"/>
            </a:solidFill>
            <a:miter lim="800000"/>
            <a:headEnd/>
            <a:tailEnd/>
          </a:ln>
          <a:effectLst/>
        </p:spPr>
        <p:txBody>
          <a:bodyPr wrap="square" lIns="68576" tIns="34288" rIns="68576" bIns="34288">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buSzPct val="80000"/>
            </a:pPr>
            <a:r>
              <a:rPr lang="zh-CN" altLang="en-US" sz="1800" dirty="0">
                <a:solidFill>
                  <a:srgbClr val="006699"/>
                </a:solidFill>
                <a:effectLst>
                  <a:outerShdw blurRad="38100" dist="38100" dir="2700000" algn="tl">
                    <a:srgbClr val="C0C0C0"/>
                  </a:outerShdw>
                </a:effectLst>
                <a:latin typeface="黑体" pitchFamily="2" charset="-122"/>
                <a:ea typeface="黑体" pitchFamily="2" charset="-122"/>
              </a:rPr>
              <a:t>投资、法律、技术、财务、保险代理</a:t>
            </a:r>
            <a:r>
              <a:rPr lang="zh-CN" altLang="en-US" sz="1800" dirty="0" smtClean="0">
                <a:solidFill>
                  <a:srgbClr val="006699"/>
                </a:solidFill>
                <a:effectLst>
                  <a:outerShdw blurRad="38100" dist="38100" dir="2700000" algn="tl">
                    <a:srgbClr val="C0C0C0"/>
                  </a:outerShdw>
                </a:effectLst>
                <a:latin typeface="黑体" pitchFamily="2" charset="-122"/>
                <a:ea typeface="黑体" pitchFamily="2" charset="-122"/>
              </a:rPr>
              <a:t>等</a:t>
            </a:r>
            <a:endParaRPr lang="zh-CN" altLang="en-US" sz="1800" dirty="0">
              <a:solidFill>
                <a:srgbClr val="006699"/>
              </a:solidFill>
              <a:effectLst>
                <a:outerShdw blurRad="38100" dist="38100" dir="2700000" algn="tl">
                  <a:srgbClr val="C0C0C0"/>
                </a:outerShdw>
              </a:effectLst>
              <a:latin typeface="黑体" pitchFamily="2" charset="-122"/>
              <a:ea typeface="黑体" pitchFamily="2" charset="-122"/>
            </a:endParaRPr>
          </a:p>
        </p:txBody>
      </p:sp>
    </p:spTree>
    <p:extLst>
      <p:ext uri="{BB962C8B-B14F-4D97-AF65-F5344CB8AC3E}">
        <p14:creationId xmlns:p14="http://schemas.microsoft.com/office/powerpoint/2010/main" val="3321873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401747" y="1230617"/>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935869" y="344856"/>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en-US" altLang="zh-CN" sz="3600" b="1" dirty="0" err="1">
                <a:solidFill>
                  <a:srgbClr val="000000"/>
                </a:solidFill>
                <a:latin typeface="+mj-ea"/>
                <a:ea typeface="+mj-ea"/>
              </a:rPr>
              <a:t>PPP项目</a:t>
            </a:r>
            <a:r>
              <a:rPr lang="zh-CN" altLang="en-US" sz="3600" b="1" dirty="0" smtClean="0">
                <a:solidFill>
                  <a:srgbClr val="000000"/>
                </a:solidFill>
                <a:latin typeface="+mj-ea"/>
                <a:ea typeface="+mj-ea"/>
                <a:cs typeface="Calibri" panose="020F0502020204030204" pitchFamily="34" charset="0"/>
              </a:rPr>
              <a:t>主体</a:t>
            </a:r>
            <a:endParaRPr lang="zh-CN" altLang="en-US" sz="2800"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33</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876004" y="1786473"/>
            <a:ext cx="6900051"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1" dirty="0" smtClean="0">
                <a:latin typeface="Arial" panose="020B0604020202020204" pitchFamily="34" charset="0"/>
              </a:rPr>
              <a:t>【</a:t>
            </a:r>
            <a:r>
              <a:rPr lang="zh-CN" altLang="en-US" sz="2400" b="1" dirty="0" smtClean="0">
                <a:latin typeface="Arial" panose="020B0604020202020204" pitchFamily="34" charset="0"/>
              </a:rPr>
              <a:t>提示</a:t>
            </a:r>
            <a:r>
              <a:rPr lang="en-US" altLang="zh-CN" sz="2400" b="1" dirty="0" smtClean="0">
                <a:latin typeface="Arial" panose="020B0604020202020204" pitchFamily="34" charset="0"/>
              </a:rPr>
              <a:t>】</a:t>
            </a:r>
          </a:p>
          <a:p>
            <a:pPr>
              <a:lnSpc>
                <a:spcPct val="100000"/>
              </a:lnSpc>
              <a:spcBef>
                <a:spcPct val="0"/>
              </a:spcBef>
              <a:buFont typeface="Arial" panose="020B0604020202020204" pitchFamily="34" charset="0"/>
              <a:buNone/>
            </a:pPr>
            <a:endParaRPr lang="en-US" altLang="zh-CN" sz="2400" b="1" dirty="0">
              <a:latin typeface="Arial" panose="020B0604020202020204" pitchFamily="34" charset="0"/>
            </a:endParaRPr>
          </a:p>
          <a:p>
            <a:pPr>
              <a:lnSpc>
                <a:spcPct val="100000"/>
              </a:lnSpc>
              <a:spcBef>
                <a:spcPct val="0"/>
              </a:spcBef>
              <a:buFont typeface="Wingdings" charset="2"/>
              <a:buChar char="u"/>
            </a:pPr>
            <a:r>
              <a:rPr lang="zh-CN" altLang="zh-CN" sz="2400" b="1" dirty="0" smtClean="0">
                <a:latin typeface="Arial" panose="020B0604020202020204" pitchFamily="34" charset="0"/>
              </a:rPr>
              <a:t> </a:t>
            </a:r>
            <a:r>
              <a:rPr lang="zh-CN" altLang="en-US" sz="2400" b="1" dirty="0" smtClean="0">
                <a:latin typeface="Arial" panose="020B0604020202020204" pitchFamily="34" charset="0"/>
              </a:rPr>
              <a:t>政府方的主体特点：平台公司？授权</a:t>
            </a:r>
            <a:endParaRPr lang="en-US" altLang="zh-CN" sz="2400" b="1" dirty="0" smtClean="0">
              <a:latin typeface="Arial" panose="020B0604020202020204" pitchFamily="34" charset="0"/>
            </a:endParaRPr>
          </a:p>
          <a:p>
            <a:pPr>
              <a:lnSpc>
                <a:spcPct val="100000"/>
              </a:lnSpc>
              <a:spcBef>
                <a:spcPct val="0"/>
              </a:spcBef>
              <a:buFont typeface="Wingdings" charset="2"/>
              <a:buChar char="u"/>
            </a:pPr>
            <a:endParaRPr lang="en-US" altLang="zh-CN" sz="2400" b="1" dirty="0">
              <a:latin typeface="Arial" panose="020B0604020202020204" pitchFamily="34" charset="0"/>
            </a:endParaRPr>
          </a:p>
          <a:p>
            <a:pPr>
              <a:lnSpc>
                <a:spcPct val="100000"/>
              </a:lnSpc>
              <a:spcBef>
                <a:spcPct val="0"/>
              </a:spcBef>
              <a:buFont typeface="Wingdings" charset="2"/>
              <a:buChar char="u"/>
            </a:pPr>
            <a:r>
              <a:rPr lang="zh-CN" altLang="zh-CN" sz="2400" b="1" dirty="0" smtClean="0">
                <a:latin typeface="Arial" panose="020B0604020202020204" pitchFamily="34" charset="0"/>
              </a:rPr>
              <a:t> </a:t>
            </a:r>
            <a:r>
              <a:rPr lang="zh-CN" altLang="en-US" sz="2400" b="1" dirty="0" smtClean="0">
                <a:latin typeface="Arial" panose="020B0604020202020204" pitchFamily="34" charset="0"/>
              </a:rPr>
              <a:t>社会资本方：联合体，进入条件</a:t>
            </a:r>
            <a:endParaRPr lang="en-US" altLang="zh-CN" sz="2400" b="1" dirty="0" smtClean="0">
              <a:latin typeface="Arial" panose="020B0604020202020204" pitchFamily="34" charset="0"/>
            </a:endParaRPr>
          </a:p>
          <a:p>
            <a:pPr>
              <a:lnSpc>
                <a:spcPct val="100000"/>
              </a:lnSpc>
              <a:spcBef>
                <a:spcPct val="0"/>
              </a:spcBef>
              <a:buFont typeface="Wingdings" charset="2"/>
              <a:buChar char="u"/>
            </a:pPr>
            <a:endParaRPr lang="en-US" altLang="zh-CN" sz="2400" b="1" dirty="0">
              <a:latin typeface="Arial" panose="020B0604020202020204" pitchFamily="34" charset="0"/>
            </a:endParaRPr>
          </a:p>
          <a:p>
            <a:pPr>
              <a:lnSpc>
                <a:spcPct val="100000"/>
              </a:lnSpc>
              <a:spcBef>
                <a:spcPct val="0"/>
              </a:spcBef>
              <a:buFont typeface="Wingdings" charset="2"/>
              <a:buChar char="u"/>
            </a:pPr>
            <a:r>
              <a:rPr lang="en-US" altLang="zh-CN" sz="2400" b="1" dirty="0" smtClean="0">
                <a:latin typeface="Arial" panose="020B0604020202020204" pitchFamily="34" charset="0"/>
              </a:rPr>
              <a:t> </a:t>
            </a:r>
            <a:r>
              <a:rPr lang="zh-CN" altLang="en-US" sz="2400" b="1" dirty="0" smtClean="0">
                <a:latin typeface="Arial" panose="020B0604020202020204" pitchFamily="34" charset="0"/>
              </a:rPr>
              <a:t>项目公司：股东、设立、存续和治理</a:t>
            </a:r>
            <a:endParaRPr lang="en-US" altLang="zh-CN" sz="2400" b="1" dirty="0" smtClean="0">
              <a:latin typeface="Arial" panose="020B0604020202020204" pitchFamily="34" charset="0"/>
            </a:endParaRPr>
          </a:p>
          <a:p>
            <a:pPr>
              <a:lnSpc>
                <a:spcPct val="100000"/>
              </a:lnSpc>
              <a:spcBef>
                <a:spcPct val="0"/>
              </a:spcBef>
              <a:buFont typeface="Wingdings" charset="2"/>
              <a:buChar char="u"/>
            </a:pPr>
            <a:endParaRPr lang="en-US" altLang="zh-CN" sz="2400" b="1" dirty="0">
              <a:latin typeface="Arial" panose="020B0604020202020204" pitchFamily="34" charset="0"/>
            </a:endParaRPr>
          </a:p>
          <a:p>
            <a:pPr marL="0" indent="0">
              <a:lnSpc>
                <a:spcPct val="100000"/>
              </a:lnSpc>
              <a:spcBef>
                <a:spcPct val="0"/>
              </a:spcBef>
              <a:buNone/>
            </a:pPr>
            <a:r>
              <a:rPr lang="zh-CN" altLang="zh-CN" sz="2400" b="1" dirty="0">
                <a:latin typeface="Arial" panose="020B0604020202020204" pitchFamily="34" charset="0"/>
              </a:rPr>
              <a:t>【</a:t>
            </a:r>
            <a:r>
              <a:rPr lang="zh-CN" altLang="en-US" sz="2400" b="1" dirty="0" smtClean="0">
                <a:latin typeface="Arial" panose="020B0604020202020204" pitchFamily="34" charset="0"/>
              </a:rPr>
              <a:t>注意</a:t>
            </a:r>
            <a:r>
              <a:rPr lang="en-US" altLang="zh-CN" sz="2400" b="1" dirty="0" smtClean="0">
                <a:latin typeface="Arial" panose="020B0604020202020204" pitchFamily="34" charset="0"/>
              </a:rPr>
              <a:t>】</a:t>
            </a:r>
            <a:r>
              <a:rPr lang="zh-CN" altLang="en-US" sz="2400" b="1" dirty="0" smtClean="0">
                <a:latin typeface="Arial" panose="020B0604020202020204" pitchFamily="34" charset="0"/>
              </a:rPr>
              <a:t>法律限制，政府方出资比例，治理方式，表决机制？</a:t>
            </a:r>
            <a:endParaRPr lang="zh-CN" altLang="en-US" sz="2400" b="1" dirty="0">
              <a:latin typeface="Arial" panose="020B0604020202020204" pitchFamily="34" charset="0"/>
            </a:endParaRPr>
          </a:p>
        </p:txBody>
      </p:sp>
    </p:spTree>
    <p:extLst>
      <p:ext uri="{BB962C8B-B14F-4D97-AF65-F5344CB8AC3E}">
        <p14:creationId xmlns:p14="http://schemas.microsoft.com/office/powerpoint/2010/main" val="2846189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en-US" altLang="zh-CN" sz="3600" b="1" dirty="0" err="1">
                <a:solidFill>
                  <a:srgbClr val="000000"/>
                </a:solidFill>
                <a:latin typeface="+mj-ea"/>
                <a:ea typeface="+mj-ea"/>
              </a:rPr>
              <a:t>PPP项目</a:t>
            </a:r>
            <a:r>
              <a:rPr lang="zh-CN" altLang="en-US" sz="3600" b="1" dirty="0">
                <a:solidFill>
                  <a:srgbClr val="000000"/>
                </a:solidFill>
                <a:latin typeface="+mj-ea"/>
                <a:ea typeface="+mj-ea"/>
                <a:cs typeface="Calibri" panose="020F0502020204030204" pitchFamily="34" charset="0"/>
              </a:rPr>
              <a:t>主体</a:t>
            </a:r>
            <a:r>
              <a:rPr lang="en-US" altLang="zh-CN" sz="3600" b="1" dirty="0">
                <a:solidFill>
                  <a:srgbClr val="000000"/>
                </a:solidFill>
                <a:latin typeface="+mj-ea"/>
                <a:ea typeface="+mj-ea"/>
              </a:rPr>
              <a:t>——</a:t>
            </a:r>
            <a:r>
              <a:rPr lang="zh-CN" altLang="en-US" sz="3600" b="1" dirty="0">
                <a:solidFill>
                  <a:srgbClr val="000000"/>
                </a:solidFill>
                <a:latin typeface="+mj-ea"/>
                <a:ea typeface="+mj-ea"/>
              </a:rPr>
              <a:t>政府方</a:t>
            </a:r>
            <a:endParaRPr lang="zh-CN" altLang="en-US" sz="2800" b="1"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34</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415149" y="1230617"/>
            <a:ext cx="8324850"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1" dirty="0">
                <a:latin typeface="Arial" panose="020B0604020202020204" pitchFamily="34" charset="0"/>
              </a:rPr>
              <a:t>【</a:t>
            </a:r>
            <a:r>
              <a:rPr lang="zh-CN" altLang="en-US" sz="2400" b="1" dirty="0">
                <a:latin typeface="Arial" panose="020B0604020202020204" pitchFamily="34" charset="0"/>
              </a:rPr>
              <a:t>观点</a:t>
            </a:r>
            <a:r>
              <a:rPr lang="en-US" altLang="zh-CN" sz="2400" b="1" dirty="0">
                <a:latin typeface="Arial" panose="020B0604020202020204" pitchFamily="34" charset="0"/>
              </a:rPr>
              <a:t>】</a:t>
            </a:r>
            <a:r>
              <a:rPr lang="zh-CN" altLang="en-US" sz="2400" b="1" dirty="0">
                <a:latin typeface="Arial" panose="020B0604020202020204" pitchFamily="34" charset="0"/>
              </a:rPr>
              <a:t>政府不能够成为合伙型基金的普通合伙人。</a:t>
            </a:r>
            <a:endParaRPr lang="en-US" altLang="zh-CN" sz="2400" b="1" dirty="0">
              <a:latin typeface="Arial" panose="020B0604020202020204" pitchFamily="34" charset="0"/>
            </a:endParaRPr>
          </a:p>
          <a:p>
            <a:pPr>
              <a:lnSpc>
                <a:spcPct val="100000"/>
              </a:lnSpc>
              <a:spcBef>
                <a:spcPct val="0"/>
              </a:spcBef>
              <a:buFont typeface="Arial" panose="020B0604020202020204" pitchFamily="34" charset="0"/>
              <a:buNone/>
            </a:pPr>
            <a:r>
              <a:rPr lang="en-US" altLang="zh-CN" sz="2400" b="1" dirty="0">
                <a:latin typeface="Arial" panose="020B0604020202020204" pitchFamily="34" charset="0"/>
              </a:rPr>
              <a:t>《</a:t>
            </a:r>
            <a:r>
              <a:rPr lang="zh-CN" altLang="en-US" sz="2400" b="1" dirty="0">
                <a:latin typeface="Arial" panose="020B0604020202020204" pitchFamily="34" charset="0"/>
              </a:rPr>
              <a:t>财政部关于进一步做好政府和社会资本合作项目示范工作的通知</a:t>
            </a:r>
            <a:r>
              <a:rPr lang="en-US" altLang="zh-CN" sz="2400" b="1" dirty="0">
                <a:latin typeface="Arial" panose="020B0604020202020204" pitchFamily="34" charset="0"/>
              </a:rPr>
              <a:t>》</a:t>
            </a:r>
            <a:r>
              <a:rPr lang="zh-CN" altLang="en-US" sz="2400" b="1" dirty="0">
                <a:latin typeface="Arial" panose="020B0604020202020204" pitchFamily="34" charset="0"/>
              </a:rPr>
              <a:t>（财金</a:t>
            </a:r>
            <a:r>
              <a:rPr lang="en-US" altLang="zh-CN" sz="2400" b="1" dirty="0">
                <a:latin typeface="Arial" panose="020B0604020202020204" pitchFamily="34" charset="0"/>
              </a:rPr>
              <a:t>[2015]57</a:t>
            </a:r>
            <a:r>
              <a:rPr lang="zh-CN" altLang="en-US" sz="2400" b="1" dirty="0">
                <a:latin typeface="Arial" panose="020B0604020202020204" pitchFamily="34" charset="0"/>
              </a:rPr>
              <a:t>号）</a:t>
            </a:r>
            <a:endParaRPr lang="en-US" altLang="zh-CN" sz="2400" b="1" dirty="0">
              <a:latin typeface="Arial" panose="020B0604020202020204" pitchFamily="34" charset="0"/>
            </a:endParaRPr>
          </a:p>
          <a:p>
            <a:pPr>
              <a:lnSpc>
                <a:spcPct val="100000"/>
              </a:lnSpc>
              <a:spcBef>
                <a:spcPct val="0"/>
              </a:spcBef>
              <a:buFont typeface="Arial" panose="020B0604020202020204" pitchFamily="34" charset="0"/>
              <a:buNone/>
            </a:pPr>
            <a:r>
              <a:rPr lang="zh-CN" altLang="en-US" sz="2000" b="1" dirty="0">
                <a:solidFill>
                  <a:srgbClr val="800000"/>
                </a:solidFill>
                <a:latin typeface="Arial" panose="020B0604020202020204" pitchFamily="34" charset="0"/>
              </a:rPr>
              <a:t>“严禁通过保底承诺、回购安排、明股实债等方式进行变相融资，将项目包装成</a:t>
            </a:r>
            <a:r>
              <a:rPr lang="en-US" altLang="zh-CN" sz="2000" b="1" dirty="0">
                <a:solidFill>
                  <a:srgbClr val="800000"/>
                </a:solidFill>
                <a:latin typeface="Arial" panose="020B0604020202020204" pitchFamily="34" charset="0"/>
              </a:rPr>
              <a:t>PPP</a:t>
            </a:r>
            <a:r>
              <a:rPr lang="zh-CN" altLang="en-US" sz="2000" b="1" dirty="0">
                <a:solidFill>
                  <a:srgbClr val="800000"/>
                </a:solidFill>
                <a:latin typeface="Arial" panose="020B0604020202020204" pitchFamily="34" charset="0"/>
              </a:rPr>
              <a:t>项目。”</a:t>
            </a:r>
          </a:p>
          <a:p>
            <a:pPr>
              <a:lnSpc>
                <a:spcPct val="100000"/>
              </a:lnSpc>
              <a:spcBef>
                <a:spcPct val="0"/>
              </a:spcBef>
              <a:buFont typeface="Arial" panose="020B0604020202020204" pitchFamily="34" charset="0"/>
              <a:buNone/>
            </a:pPr>
            <a:endParaRPr lang="en-US" altLang="zh-CN" sz="2000" b="1"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zh-CN" altLang="zh-CN" sz="1800" b="1" dirty="0">
                <a:solidFill>
                  <a:srgbClr val="3D3F41"/>
                </a:solidFill>
                <a:latin typeface="Arial" panose="020B0604020202020204" pitchFamily="34" charset="0"/>
              </a:rPr>
              <a:t>《</a:t>
            </a:r>
            <a:r>
              <a:rPr lang="zh-CN" altLang="en-US" sz="1800" b="1" dirty="0">
                <a:solidFill>
                  <a:srgbClr val="3D3F41"/>
                </a:solidFill>
                <a:latin typeface="Arial" panose="020B0604020202020204" pitchFamily="34" charset="0"/>
              </a:rPr>
              <a:t>合伙企业法</a:t>
            </a:r>
            <a:r>
              <a:rPr lang="zh-CN" altLang="zh-CN" sz="1800" b="1" dirty="0">
                <a:solidFill>
                  <a:srgbClr val="3D3F41"/>
                </a:solidFill>
                <a:latin typeface="Arial" panose="020B0604020202020204" pitchFamily="34" charset="0"/>
              </a:rPr>
              <a:t>》</a:t>
            </a:r>
            <a:r>
              <a:rPr lang="zh-CN" altLang="en-US" sz="1800" b="1" dirty="0">
                <a:solidFill>
                  <a:srgbClr val="3D3F41"/>
                </a:solidFill>
                <a:latin typeface="Arial" panose="020B0604020202020204" pitchFamily="34" charset="0"/>
              </a:rPr>
              <a:t>第三条</a:t>
            </a:r>
            <a:r>
              <a:rPr lang="zh-CN" altLang="en-US" sz="1600" b="1" dirty="0">
                <a:solidFill>
                  <a:srgbClr val="3D3F41"/>
                </a:solidFill>
                <a:latin typeface="Arial" panose="020B0604020202020204" pitchFamily="34" charset="0"/>
              </a:rPr>
              <a:t>：</a:t>
            </a:r>
            <a:r>
              <a:rPr lang="zh-CN" altLang="zh-CN" sz="1600" dirty="0">
                <a:solidFill>
                  <a:srgbClr val="3D3F41"/>
                </a:solidFill>
                <a:latin typeface="Arial" panose="020B0604020202020204" pitchFamily="34" charset="0"/>
              </a:rPr>
              <a:t> </a:t>
            </a:r>
            <a:r>
              <a:rPr lang="zh-CN" altLang="en-US" sz="1800" dirty="0">
                <a:solidFill>
                  <a:srgbClr val="3D3F41"/>
                </a:solidFill>
                <a:latin typeface="Arial" panose="020B0604020202020204" pitchFamily="34" charset="0"/>
              </a:rPr>
              <a:t>“国有独资公司、国有企业、上市公司及公益性的事业单位、社会团体不得成为普通合伙人”。</a:t>
            </a:r>
            <a:endParaRPr lang="en-US" altLang="zh-CN" sz="18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endParaRPr lang="en-US" altLang="zh-CN" sz="1800" b="1"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1800" b="1" dirty="0">
                <a:solidFill>
                  <a:srgbClr val="3D3F41"/>
                </a:solidFill>
                <a:latin typeface="Arial" panose="020B0604020202020204" pitchFamily="34" charset="0"/>
              </a:rPr>
              <a:t>【25</a:t>
            </a:r>
            <a:r>
              <a:rPr lang="zh-CN" altLang="en-US" sz="1800" b="1" dirty="0">
                <a:solidFill>
                  <a:srgbClr val="3D3F41"/>
                </a:solidFill>
                <a:latin typeface="Arial" panose="020B0604020202020204" pitchFamily="34" charset="0"/>
              </a:rPr>
              <a:t>号令</a:t>
            </a:r>
            <a:r>
              <a:rPr lang="en-US" altLang="zh-CN" sz="1800" b="1" dirty="0">
                <a:solidFill>
                  <a:srgbClr val="3D3F41"/>
                </a:solidFill>
                <a:latin typeface="Arial" panose="020B0604020202020204" pitchFamily="34" charset="0"/>
              </a:rPr>
              <a:t>】《</a:t>
            </a:r>
            <a:r>
              <a:rPr lang="zh-CN" altLang="en-US" sz="1800" b="1" dirty="0">
                <a:solidFill>
                  <a:srgbClr val="3D3F41"/>
                </a:solidFill>
                <a:latin typeface="Arial" panose="020B0604020202020204" pitchFamily="34" charset="0"/>
              </a:rPr>
              <a:t>基础设施和公用事业特许经营管理办法</a:t>
            </a:r>
            <a:r>
              <a:rPr lang="en-US" altLang="zh-CN" sz="1800" b="1" dirty="0">
                <a:solidFill>
                  <a:srgbClr val="3D3F41"/>
                </a:solidFill>
                <a:latin typeface="Arial" panose="020B0604020202020204" pitchFamily="34" charset="0"/>
              </a:rPr>
              <a:t>》</a:t>
            </a:r>
          </a:p>
          <a:p>
            <a:pPr>
              <a:lnSpc>
                <a:spcPct val="100000"/>
              </a:lnSpc>
              <a:spcBef>
                <a:spcPct val="0"/>
              </a:spcBef>
              <a:buFont typeface="Arial" panose="020B0604020202020204" pitchFamily="34" charset="0"/>
              <a:buNone/>
            </a:pPr>
            <a:r>
              <a:rPr lang="zh-CN" altLang="en-US" sz="1800" b="1" dirty="0">
                <a:solidFill>
                  <a:srgbClr val="3D3F41"/>
                </a:solidFill>
                <a:latin typeface="Arial" panose="020B0604020202020204" pitchFamily="34" charset="0"/>
              </a:rPr>
              <a:t>第九条</a:t>
            </a:r>
            <a:r>
              <a:rPr lang="en-US" altLang="zh-CN" sz="1800" dirty="0">
                <a:solidFill>
                  <a:srgbClr val="3D3F41"/>
                </a:solidFill>
                <a:latin typeface="Arial" panose="020B0604020202020204" pitchFamily="34" charset="0"/>
              </a:rPr>
              <a:t>【</a:t>
            </a:r>
            <a:r>
              <a:rPr lang="zh-CN" altLang="en-US" sz="1800" dirty="0">
                <a:solidFill>
                  <a:srgbClr val="3D3F41"/>
                </a:solidFill>
                <a:latin typeface="Arial" panose="020B0604020202020204" pitchFamily="34" charset="0"/>
              </a:rPr>
              <a:t>项目提出部门</a:t>
            </a:r>
            <a:r>
              <a:rPr lang="en-US" altLang="zh-CN" sz="1800" dirty="0">
                <a:solidFill>
                  <a:srgbClr val="3D3F41"/>
                </a:solidFill>
                <a:latin typeface="Arial" panose="020B0604020202020204" pitchFamily="34" charset="0"/>
              </a:rPr>
              <a:t>】</a:t>
            </a:r>
            <a:r>
              <a:rPr lang="zh-CN" altLang="en-US" sz="1800" dirty="0">
                <a:solidFill>
                  <a:srgbClr val="3D3F41"/>
                </a:solidFill>
                <a:latin typeface="Arial" panose="020B0604020202020204" pitchFamily="34" charset="0"/>
              </a:rPr>
              <a:t>县级以上人民政府有关</a:t>
            </a:r>
            <a:r>
              <a:rPr lang="zh-CN" altLang="en-US" sz="1800" b="1" u="sng" dirty="0">
                <a:solidFill>
                  <a:srgbClr val="FF0000"/>
                </a:solidFill>
                <a:latin typeface="Arial" panose="020B0604020202020204" pitchFamily="34" charset="0"/>
              </a:rPr>
              <a:t>行业主管部门</a:t>
            </a:r>
            <a:r>
              <a:rPr lang="zh-CN" altLang="en-US" sz="1800" dirty="0">
                <a:solidFill>
                  <a:srgbClr val="3D3F41"/>
                </a:solidFill>
                <a:latin typeface="Arial" panose="020B0604020202020204" pitchFamily="34" charset="0"/>
              </a:rPr>
              <a:t>或</a:t>
            </a:r>
            <a:r>
              <a:rPr lang="zh-CN" altLang="en-US" sz="1800" b="1" u="sng" dirty="0">
                <a:solidFill>
                  <a:srgbClr val="FF0000"/>
                </a:solidFill>
                <a:latin typeface="Arial" panose="020B0604020202020204" pitchFamily="34" charset="0"/>
              </a:rPr>
              <a:t>政府授权部门</a:t>
            </a:r>
            <a:r>
              <a:rPr lang="zh-CN" altLang="en-US" sz="1800" dirty="0">
                <a:solidFill>
                  <a:srgbClr val="3D3F41"/>
                </a:solidFill>
                <a:latin typeface="Arial" panose="020B0604020202020204" pitchFamily="34" charset="0"/>
              </a:rPr>
              <a:t>（以下简称项目提出部门）可以根据经济社会发展需求，以及有关法人和其他组织</a:t>
            </a:r>
            <a:r>
              <a:rPr lang="zh-CN" altLang="en-US" sz="1800" b="1" u="sng" dirty="0">
                <a:solidFill>
                  <a:srgbClr val="3D3F41"/>
                </a:solidFill>
                <a:latin typeface="Arial" panose="020B0604020202020204" pitchFamily="34" charset="0"/>
              </a:rPr>
              <a:t>提出</a:t>
            </a:r>
            <a:r>
              <a:rPr lang="zh-CN" altLang="en-US" sz="1800" dirty="0">
                <a:solidFill>
                  <a:srgbClr val="3D3F41"/>
                </a:solidFill>
                <a:latin typeface="Arial" panose="020B0604020202020204" pitchFamily="34" charset="0"/>
              </a:rPr>
              <a:t>的特许经营</a:t>
            </a:r>
            <a:r>
              <a:rPr lang="zh-CN" altLang="en-US" sz="1800" b="1" u="sng" dirty="0">
                <a:solidFill>
                  <a:srgbClr val="3D3F41"/>
                </a:solidFill>
                <a:latin typeface="Arial" panose="020B0604020202020204" pitchFamily="34" charset="0"/>
              </a:rPr>
              <a:t>项目建议</a:t>
            </a:r>
            <a:r>
              <a:rPr lang="zh-CN" altLang="en-US" sz="1800" dirty="0">
                <a:solidFill>
                  <a:srgbClr val="3D3F41"/>
                </a:solidFill>
                <a:latin typeface="Arial" panose="020B0604020202020204" pitchFamily="34" charset="0"/>
              </a:rPr>
              <a:t>等，</a:t>
            </a:r>
            <a:r>
              <a:rPr lang="zh-CN" altLang="en-US" sz="1800" b="1" u="sng" dirty="0">
                <a:solidFill>
                  <a:srgbClr val="3D3F41"/>
                </a:solidFill>
                <a:latin typeface="Arial" panose="020B0604020202020204" pitchFamily="34" charset="0"/>
              </a:rPr>
              <a:t>提出</a:t>
            </a:r>
            <a:r>
              <a:rPr lang="zh-CN" altLang="en-US" sz="1800" dirty="0">
                <a:solidFill>
                  <a:srgbClr val="3D3F41"/>
                </a:solidFill>
                <a:latin typeface="Arial" panose="020B0604020202020204" pitchFamily="34" charset="0"/>
              </a:rPr>
              <a:t>特许经营</a:t>
            </a:r>
            <a:r>
              <a:rPr lang="zh-CN" altLang="en-US" sz="1800" b="1" u="sng" dirty="0">
                <a:solidFill>
                  <a:srgbClr val="3D3F41"/>
                </a:solidFill>
                <a:latin typeface="Arial" panose="020B0604020202020204" pitchFamily="34" charset="0"/>
              </a:rPr>
              <a:t>项目实施方案</a:t>
            </a:r>
            <a:r>
              <a:rPr lang="zh-CN" altLang="en-US" sz="1800" dirty="0">
                <a:solidFill>
                  <a:srgbClr val="3D3F41"/>
                </a:solidFill>
                <a:latin typeface="Arial" panose="020B0604020202020204" pitchFamily="34" charset="0"/>
              </a:rPr>
              <a:t>。</a:t>
            </a:r>
            <a:endParaRPr lang="en-US" altLang="zh-CN" sz="18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zh-CN" altLang="zh-CN" sz="1800" dirty="0">
                <a:solidFill>
                  <a:srgbClr val="3D3F41"/>
                </a:solidFill>
                <a:latin typeface="Arial" panose="020B0604020202020204" pitchFamily="34" charset="0"/>
              </a:rPr>
              <a:t> </a:t>
            </a:r>
            <a:r>
              <a:rPr lang="zh-CN" altLang="en-US" sz="1800" dirty="0">
                <a:solidFill>
                  <a:srgbClr val="3D3F41"/>
                </a:solidFill>
                <a:latin typeface="Arial" panose="020B0604020202020204" pitchFamily="34" charset="0"/>
              </a:rPr>
              <a:t>                                                        </a:t>
            </a:r>
            <a:r>
              <a:rPr lang="en-US" altLang="zh-CN" sz="1800" dirty="0">
                <a:solidFill>
                  <a:srgbClr val="3D3F41"/>
                </a:solidFill>
                <a:latin typeface="Arial" panose="020B0604020202020204" pitchFamily="34" charset="0"/>
              </a:rPr>
              <a:t>-</a:t>
            </a:r>
            <a:r>
              <a:rPr lang="en-US" altLang="zh-CN" sz="1800" dirty="0">
                <a:solidFill>
                  <a:srgbClr val="000090"/>
                </a:solidFill>
                <a:latin typeface="Arial" panose="020B0604020202020204" pitchFamily="34" charset="0"/>
              </a:rPr>
              <a:t>--</a:t>
            </a:r>
            <a:r>
              <a:rPr lang="zh-CN" altLang="en-US" sz="1800" dirty="0">
                <a:solidFill>
                  <a:srgbClr val="000090"/>
                </a:solidFill>
                <a:latin typeface="Arial" panose="020B0604020202020204" pitchFamily="34" charset="0"/>
              </a:rPr>
              <a:t>两个发起主体</a:t>
            </a:r>
            <a:endParaRPr lang="en-US" altLang="zh-CN" sz="1800" dirty="0">
              <a:solidFill>
                <a:srgbClr val="000090"/>
              </a:solidFill>
              <a:latin typeface="Arial" panose="020B0604020202020204" pitchFamily="34" charset="0"/>
            </a:endParaRPr>
          </a:p>
          <a:p>
            <a:pPr>
              <a:lnSpc>
                <a:spcPct val="100000"/>
              </a:lnSpc>
              <a:spcBef>
                <a:spcPct val="0"/>
              </a:spcBef>
              <a:buFont typeface="Arial" panose="020B0604020202020204" pitchFamily="34" charset="0"/>
              <a:buNone/>
            </a:pPr>
            <a:endParaRPr lang="en-US" altLang="zh-CN" sz="1800" b="1" dirty="0">
              <a:solidFill>
                <a:srgbClr val="000090"/>
              </a:solidFill>
              <a:latin typeface="Arial" panose="020B0604020202020204" pitchFamily="34" charset="0"/>
            </a:endParaRPr>
          </a:p>
          <a:p>
            <a:pPr>
              <a:lnSpc>
                <a:spcPct val="100000"/>
              </a:lnSpc>
              <a:spcBef>
                <a:spcPct val="0"/>
              </a:spcBef>
              <a:buFont typeface="Arial" panose="020B0604020202020204" pitchFamily="34" charset="0"/>
              <a:buNone/>
            </a:pPr>
            <a:r>
              <a:rPr lang="zh-CN" altLang="en-US" sz="1800" b="1" dirty="0">
                <a:solidFill>
                  <a:srgbClr val="3D3F41"/>
                </a:solidFill>
                <a:latin typeface="Arial" panose="020B0604020202020204" pitchFamily="34" charset="0"/>
              </a:rPr>
              <a:t>第十四条</a:t>
            </a:r>
            <a:r>
              <a:rPr lang="en-US" altLang="zh-CN" sz="1800" dirty="0">
                <a:solidFill>
                  <a:srgbClr val="3D3F41"/>
                </a:solidFill>
                <a:latin typeface="Arial" panose="020B0604020202020204" pitchFamily="34" charset="0"/>
              </a:rPr>
              <a:t>【</a:t>
            </a:r>
            <a:r>
              <a:rPr lang="zh-CN" altLang="en-US" sz="1800" dirty="0">
                <a:solidFill>
                  <a:srgbClr val="3D3F41"/>
                </a:solidFill>
                <a:latin typeface="Arial" panose="020B0604020202020204" pitchFamily="34" charset="0"/>
              </a:rPr>
              <a:t>实施机构</a:t>
            </a:r>
            <a:r>
              <a:rPr lang="en-US" altLang="zh-CN" sz="1800" dirty="0">
                <a:solidFill>
                  <a:srgbClr val="3D3F41"/>
                </a:solidFill>
                <a:latin typeface="Arial" panose="020B0604020202020204" pitchFamily="34" charset="0"/>
              </a:rPr>
              <a:t>】</a:t>
            </a:r>
            <a:r>
              <a:rPr lang="zh-CN" altLang="en-US" sz="1800" dirty="0">
                <a:solidFill>
                  <a:srgbClr val="3D3F41"/>
                </a:solidFill>
                <a:latin typeface="Arial" panose="020B0604020202020204" pitchFamily="34" charset="0"/>
              </a:rPr>
              <a:t>县级以上人民政府应当</a:t>
            </a:r>
            <a:r>
              <a:rPr lang="zh-CN" altLang="en-US" sz="1800" b="1" u="sng" dirty="0">
                <a:solidFill>
                  <a:srgbClr val="FF0000"/>
                </a:solidFill>
                <a:latin typeface="Arial" panose="020B0604020202020204" pitchFamily="34" charset="0"/>
              </a:rPr>
              <a:t>授权有关部门或单位</a:t>
            </a:r>
            <a:r>
              <a:rPr lang="zh-CN" altLang="en-US" sz="1800" dirty="0">
                <a:solidFill>
                  <a:srgbClr val="3D3F41"/>
                </a:solidFill>
                <a:latin typeface="Arial" panose="020B0604020202020204" pitchFamily="34" charset="0"/>
              </a:rPr>
              <a:t>作为</a:t>
            </a:r>
            <a:r>
              <a:rPr lang="zh-CN" altLang="en-US" sz="1800" b="1" u="sng" dirty="0">
                <a:solidFill>
                  <a:srgbClr val="FF0000"/>
                </a:solidFill>
                <a:latin typeface="Arial" panose="020B0604020202020204" pitchFamily="34" charset="0"/>
              </a:rPr>
              <a:t>实施机构</a:t>
            </a:r>
            <a:r>
              <a:rPr lang="zh-CN" altLang="en-US" sz="1800" dirty="0">
                <a:solidFill>
                  <a:srgbClr val="3D3F41"/>
                </a:solidFill>
                <a:latin typeface="Arial" panose="020B0604020202020204" pitchFamily="34" charset="0"/>
              </a:rPr>
              <a:t>负责特许经营项目有关</a:t>
            </a:r>
            <a:r>
              <a:rPr lang="zh-CN" altLang="en-US" sz="1800" b="1" u="sng" dirty="0">
                <a:solidFill>
                  <a:srgbClr val="3D3F41"/>
                </a:solidFill>
                <a:latin typeface="Arial" panose="020B0604020202020204" pitchFamily="34" charset="0"/>
              </a:rPr>
              <a:t>实施工作</a:t>
            </a:r>
            <a:r>
              <a:rPr lang="zh-CN" altLang="en-US" sz="1800" dirty="0">
                <a:solidFill>
                  <a:srgbClr val="3D3F41"/>
                </a:solidFill>
                <a:latin typeface="Arial" panose="020B0604020202020204" pitchFamily="34" charset="0"/>
              </a:rPr>
              <a:t>，并明确具体授权范围。  </a:t>
            </a:r>
            <a:r>
              <a:rPr lang="en-US" altLang="zh-CN" sz="1800" dirty="0">
                <a:solidFill>
                  <a:srgbClr val="000090"/>
                </a:solidFill>
                <a:latin typeface="Arial" panose="020B0604020202020204" pitchFamily="34" charset="0"/>
              </a:rPr>
              <a:t>---</a:t>
            </a:r>
            <a:r>
              <a:rPr lang="zh-CN" altLang="en-US" sz="1800" dirty="0">
                <a:solidFill>
                  <a:srgbClr val="000090"/>
                </a:solidFill>
                <a:latin typeface="Arial" panose="020B0604020202020204" pitchFamily="34" charset="0"/>
              </a:rPr>
              <a:t>部门或单位</a:t>
            </a:r>
            <a:endParaRPr lang="zh-CN" altLang="en-US" sz="1800" b="1" dirty="0">
              <a:solidFill>
                <a:srgbClr val="000090"/>
              </a:solidFill>
              <a:latin typeface="Arial" panose="020B0604020202020204" pitchFamily="34" charset="0"/>
            </a:endParaRPr>
          </a:p>
        </p:txBody>
      </p:sp>
    </p:spTree>
    <p:extLst>
      <p:ext uri="{BB962C8B-B14F-4D97-AF65-F5344CB8AC3E}">
        <p14:creationId xmlns:p14="http://schemas.microsoft.com/office/powerpoint/2010/main" val="903366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646331"/>
          </a:xfrm>
          <a:prstGeom prst="rect">
            <a:avLst/>
          </a:prstGeom>
          <a:noFill/>
        </p:spPr>
        <p:txBody>
          <a:bodyPr wrap="square" rtlCol="0">
            <a:spAutoFit/>
          </a:bodyPr>
          <a:lstStyle/>
          <a:p>
            <a:pPr>
              <a:spcBef>
                <a:spcPct val="0"/>
              </a:spcBef>
            </a:pPr>
            <a:r>
              <a:rPr lang="en-US" altLang="zh-CN" sz="3600" b="1" dirty="0" err="1">
                <a:solidFill>
                  <a:srgbClr val="000000"/>
                </a:solidFill>
                <a:latin typeface="+mj-ea"/>
                <a:ea typeface="+mj-ea"/>
                <a:cs typeface="Calibri" panose="020F0502020204030204" pitchFamily="34" charset="0"/>
              </a:rPr>
              <a:t>PPP项目</a:t>
            </a:r>
            <a:r>
              <a:rPr lang="zh-CN" altLang="en-US" sz="3600" b="1" dirty="0">
                <a:solidFill>
                  <a:srgbClr val="000000"/>
                </a:solidFill>
                <a:latin typeface="+mj-ea"/>
                <a:ea typeface="+mj-ea"/>
                <a:cs typeface="Calibri" panose="020F0502020204030204" pitchFamily="34" charset="0"/>
              </a:rPr>
              <a:t>主体</a:t>
            </a:r>
            <a:r>
              <a:rPr lang="en-US" altLang="zh-CN" sz="3600" b="1" dirty="0">
                <a:solidFill>
                  <a:srgbClr val="000000"/>
                </a:solidFill>
                <a:latin typeface="+mj-ea"/>
                <a:ea typeface="+mj-ea"/>
                <a:cs typeface="Calibri" panose="020F0502020204030204" pitchFamily="34" charset="0"/>
              </a:rPr>
              <a:t>——</a:t>
            </a:r>
            <a:r>
              <a:rPr lang="zh-CN" altLang="en-US" sz="3600" b="1" dirty="0">
                <a:solidFill>
                  <a:srgbClr val="000000"/>
                </a:solidFill>
                <a:latin typeface="+mj-ea"/>
                <a:ea typeface="+mj-ea"/>
                <a:cs typeface="Calibri" panose="020F0502020204030204" pitchFamily="34" charset="0"/>
              </a:rPr>
              <a:t>社会资本方</a:t>
            </a:r>
            <a:endParaRPr lang="zh-CN" altLang="en-US" sz="3600" dirty="0">
              <a:solidFill>
                <a:srgbClr val="000000"/>
              </a:solidFill>
              <a:latin typeface="+mj-ea"/>
              <a:ea typeface="+mj-ea"/>
              <a:cs typeface="Calibri" panose="020F0502020204030204" pitchFamily="34" charset="0"/>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35</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矩形 14"/>
          <p:cNvSpPr>
            <a:spLocks noChangeArrowheads="1"/>
          </p:cNvSpPr>
          <p:nvPr/>
        </p:nvSpPr>
        <p:spPr bwMode="auto">
          <a:xfrm>
            <a:off x="719138" y="1517734"/>
            <a:ext cx="799306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dirty="0">
                <a:solidFill>
                  <a:srgbClr val="1F1F20"/>
                </a:solidFill>
                <a:latin typeface="+mn-ea"/>
                <a:ea typeface="+mn-ea"/>
              </a:rPr>
              <a:t>财政部</a:t>
            </a:r>
            <a:r>
              <a:rPr lang="en-US" altLang="zh-CN" sz="2400" b="1" dirty="0">
                <a:solidFill>
                  <a:srgbClr val="1F1F20"/>
                </a:solidFill>
                <a:latin typeface="+mn-ea"/>
                <a:ea typeface="+mn-ea"/>
              </a:rPr>
              <a:t>《PPP</a:t>
            </a:r>
            <a:r>
              <a:rPr lang="zh-CN" altLang="en-US" sz="2400" b="1" dirty="0">
                <a:solidFill>
                  <a:srgbClr val="1F1F20"/>
                </a:solidFill>
                <a:latin typeface="+mn-ea"/>
                <a:ea typeface="+mn-ea"/>
              </a:rPr>
              <a:t>项目合同指南（试行）</a:t>
            </a:r>
            <a:r>
              <a:rPr lang="en-US" altLang="zh-CN" sz="2400" b="1" dirty="0">
                <a:solidFill>
                  <a:srgbClr val="1F1F20"/>
                </a:solidFill>
                <a:latin typeface="+mn-ea"/>
                <a:ea typeface="+mn-ea"/>
              </a:rPr>
              <a:t>》</a:t>
            </a:r>
          </a:p>
          <a:p>
            <a:pPr>
              <a:lnSpc>
                <a:spcPct val="100000"/>
              </a:lnSpc>
              <a:spcBef>
                <a:spcPct val="0"/>
              </a:spcBef>
              <a:buFontTx/>
              <a:buNone/>
            </a:pPr>
            <a:endParaRPr lang="en-US" altLang="zh-CN" sz="2400" dirty="0">
              <a:latin typeface="+mn-ea"/>
              <a:ea typeface="+mn-ea"/>
              <a:cs typeface="Times New Roman" panose="02020603050405020304" pitchFamily="18" charset="0"/>
            </a:endParaRPr>
          </a:p>
          <a:p>
            <a:pPr>
              <a:lnSpc>
                <a:spcPct val="100000"/>
              </a:lnSpc>
              <a:spcBef>
                <a:spcPct val="0"/>
              </a:spcBef>
              <a:buFontTx/>
              <a:buNone/>
            </a:pPr>
            <a:r>
              <a:rPr lang="zh-CN" altLang="en-US" sz="2400" b="1" dirty="0">
                <a:solidFill>
                  <a:srgbClr val="FF0000"/>
                </a:solidFill>
                <a:latin typeface="+mn-ea"/>
                <a:ea typeface="+mn-ea"/>
                <a:cs typeface="Calibri" panose="020F0502020204030204" pitchFamily="34" charset="0"/>
              </a:rPr>
              <a:t>社会资本是指依法设立且有效存续的具有法人资格的企业，包括：</a:t>
            </a:r>
            <a:endParaRPr lang="en-US" altLang="zh-CN" sz="2400" b="1" dirty="0">
              <a:solidFill>
                <a:srgbClr val="FF0000"/>
              </a:solidFill>
              <a:latin typeface="+mn-ea"/>
              <a:ea typeface="+mn-ea"/>
              <a:cs typeface="Calibri" panose="020F0502020204030204" pitchFamily="34" charset="0"/>
            </a:endParaRPr>
          </a:p>
          <a:p>
            <a:pPr>
              <a:lnSpc>
                <a:spcPct val="100000"/>
              </a:lnSpc>
              <a:spcBef>
                <a:spcPct val="0"/>
              </a:spcBef>
              <a:buFontTx/>
              <a:buNone/>
            </a:pPr>
            <a:endParaRPr lang="en-US" altLang="zh-CN" sz="2400" dirty="0">
              <a:latin typeface="+mn-ea"/>
              <a:ea typeface="+mn-ea"/>
              <a:cs typeface="Times New Roman" panose="02020603050405020304" pitchFamily="18" charset="0"/>
            </a:endParaRPr>
          </a:p>
          <a:p>
            <a:pPr>
              <a:lnSpc>
                <a:spcPct val="100000"/>
              </a:lnSpc>
              <a:spcBef>
                <a:spcPct val="0"/>
              </a:spcBef>
              <a:buFont typeface="Wingdings" panose="05000000000000000000" pitchFamily="2" charset="2"/>
              <a:buChar char="u"/>
            </a:pPr>
            <a:r>
              <a:rPr lang="zh-CN" altLang="en-US" sz="2400" dirty="0">
                <a:latin typeface="+mn-ea"/>
                <a:ea typeface="+mn-ea"/>
              </a:rPr>
              <a:t>民营企业</a:t>
            </a:r>
            <a:endParaRPr lang="en-US" altLang="zh-CN" sz="2400" dirty="0">
              <a:latin typeface="+mn-ea"/>
              <a:ea typeface="+mn-ea"/>
              <a:cs typeface="Times New Roman" panose="02020603050405020304" pitchFamily="18" charset="0"/>
            </a:endParaRPr>
          </a:p>
          <a:p>
            <a:pPr>
              <a:lnSpc>
                <a:spcPct val="100000"/>
              </a:lnSpc>
              <a:spcBef>
                <a:spcPct val="0"/>
              </a:spcBef>
              <a:buFont typeface="Wingdings" panose="05000000000000000000" pitchFamily="2" charset="2"/>
              <a:buChar char="u"/>
            </a:pPr>
            <a:r>
              <a:rPr lang="zh-CN" altLang="en-US" sz="2400" dirty="0">
                <a:latin typeface="+mn-ea"/>
                <a:ea typeface="+mn-ea"/>
              </a:rPr>
              <a:t>国有企业</a:t>
            </a:r>
            <a:endParaRPr lang="en-US" altLang="zh-CN" sz="2400" dirty="0">
              <a:latin typeface="+mn-ea"/>
              <a:ea typeface="+mn-ea"/>
              <a:cs typeface="Times New Roman" panose="02020603050405020304" pitchFamily="18" charset="0"/>
            </a:endParaRPr>
          </a:p>
          <a:p>
            <a:pPr>
              <a:lnSpc>
                <a:spcPct val="100000"/>
              </a:lnSpc>
              <a:spcBef>
                <a:spcPct val="0"/>
              </a:spcBef>
              <a:buFont typeface="Wingdings" panose="05000000000000000000" pitchFamily="2" charset="2"/>
              <a:buChar char="u"/>
            </a:pPr>
            <a:r>
              <a:rPr lang="zh-CN" altLang="en-US" sz="2400" dirty="0">
                <a:latin typeface="+mn-ea"/>
                <a:ea typeface="+mn-ea"/>
              </a:rPr>
              <a:t>外国企业</a:t>
            </a:r>
            <a:endParaRPr lang="en-US" altLang="zh-CN" sz="2400" dirty="0">
              <a:latin typeface="+mn-ea"/>
              <a:ea typeface="+mn-ea"/>
              <a:cs typeface="Times New Roman" panose="02020603050405020304" pitchFamily="18" charset="0"/>
            </a:endParaRPr>
          </a:p>
          <a:p>
            <a:pPr>
              <a:lnSpc>
                <a:spcPct val="100000"/>
              </a:lnSpc>
              <a:spcBef>
                <a:spcPct val="0"/>
              </a:spcBef>
              <a:buFont typeface="Wingdings" panose="05000000000000000000" pitchFamily="2" charset="2"/>
              <a:buChar char="u"/>
            </a:pPr>
            <a:r>
              <a:rPr lang="zh-CN" altLang="en-US" sz="2400" dirty="0">
                <a:latin typeface="+mn-ea"/>
                <a:ea typeface="+mn-ea"/>
              </a:rPr>
              <a:t>外商投资企业</a:t>
            </a:r>
            <a:endParaRPr lang="en-US" altLang="zh-CN" sz="2400" dirty="0">
              <a:latin typeface="+mn-ea"/>
              <a:ea typeface="+mn-ea"/>
              <a:cs typeface="Times New Roman" panose="02020603050405020304" pitchFamily="18" charset="0"/>
            </a:endParaRPr>
          </a:p>
          <a:p>
            <a:pPr>
              <a:lnSpc>
                <a:spcPct val="100000"/>
              </a:lnSpc>
              <a:spcBef>
                <a:spcPct val="0"/>
              </a:spcBef>
              <a:buFontTx/>
              <a:buNone/>
            </a:pPr>
            <a:endParaRPr lang="en-US" altLang="zh-CN"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20159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378443" y="413559"/>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en-US" altLang="zh-CN" sz="3600" b="1" dirty="0">
                <a:solidFill>
                  <a:srgbClr val="000000"/>
                </a:solidFill>
                <a:latin typeface="+mj-ea"/>
                <a:ea typeface="+mj-ea"/>
              </a:rPr>
              <a:t>PPP</a:t>
            </a:r>
            <a:r>
              <a:rPr lang="zh-CN" altLang="en-US" sz="3600" b="1" dirty="0">
                <a:solidFill>
                  <a:srgbClr val="000000"/>
                </a:solidFill>
                <a:latin typeface="+mj-ea"/>
                <a:ea typeface="+mj-ea"/>
                <a:cs typeface="Calibri" panose="020F0502020204030204" pitchFamily="34" charset="0"/>
              </a:rPr>
              <a:t>项目之主体</a:t>
            </a:r>
            <a:r>
              <a:rPr lang="en-US" altLang="zh-CN" sz="3600" b="1" dirty="0">
                <a:solidFill>
                  <a:srgbClr val="000000"/>
                </a:solidFill>
                <a:latin typeface="+mj-ea"/>
                <a:ea typeface="+mj-ea"/>
              </a:rPr>
              <a:t>---平台公司</a:t>
            </a:r>
            <a:endParaRPr lang="zh-CN" altLang="en-US" sz="2800"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36</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461963" y="1405233"/>
            <a:ext cx="832485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 typeface="Wingdings" panose="05000000000000000000" pitchFamily="2" charset="2"/>
              <a:buChar char="u"/>
            </a:pPr>
            <a:r>
              <a:rPr lang="zh-CN" altLang="en-US" sz="2400" b="1" dirty="0">
                <a:latin typeface="Arial" panose="020B0604020202020204" pitchFamily="34" charset="0"/>
              </a:rPr>
              <a:t>本级财政平台公司</a:t>
            </a:r>
            <a:endParaRPr lang="en-US" altLang="zh-CN" sz="2400" b="1" dirty="0">
              <a:latin typeface="Arial" panose="020B0604020202020204" pitchFamily="34" charset="0"/>
            </a:endParaRPr>
          </a:p>
          <a:p>
            <a:pPr>
              <a:lnSpc>
                <a:spcPct val="150000"/>
              </a:lnSpc>
              <a:spcBef>
                <a:spcPct val="0"/>
              </a:spcBef>
              <a:buFont typeface="Wingdings" panose="05000000000000000000" pitchFamily="2" charset="2"/>
              <a:buChar char="u"/>
            </a:pPr>
            <a:r>
              <a:rPr lang="zh-CN" altLang="en-US" sz="2400" b="1" dirty="0">
                <a:latin typeface="Arial" panose="020B0604020202020204" pitchFamily="34" charset="0"/>
              </a:rPr>
              <a:t>非本级财政平台公司</a:t>
            </a:r>
            <a:endParaRPr lang="en-US" altLang="zh-CN" sz="2400" b="1" dirty="0">
              <a:latin typeface="Arial" panose="020B0604020202020204" pitchFamily="34" charset="0"/>
            </a:endParaRPr>
          </a:p>
          <a:p>
            <a:pPr>
              <a:lnSpc>
                <a:spcPct val="100000"/>
              </a:lnSpc>
              <a:spcBef>
                <a:spcPct val="0"/>
              </a:spcBef>
              <a:buFont typeface="Wingdings" panose="05000000000000000000" pitchFamily="2" charset="2"/>
              <a:buChar char="u"/>
            </a:pPr>
            <a:endParaRPr lang="en-US" altLang="zh-CN" sz="2400" b="1"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2000" b="1" dirty="0">
                <a:solidFill>
                  <a:srgbClr val="3D3F41"/>
                </a:solidFill>
                <a:latin typeface="Arial" panose="020B0604020202020204" pitchFamily="34" charset="0"/>
              </a:rPr>
              <a:t>【</a:t>
            </a:r>
            <a:r>
              <a:rPr lang="zh-CN" altLang="en-US" sz="2000" b="1" dirty="0">
                <a:solidFill>
                  <a:srgbClr val="3D3F41"/>
                </a:solidFill>
                <a:latin typeface="Arial" panose="020B0604020202020204" pitchFamily="34" charset="0"/>
              </a:rPr>
              <a:t>财金[2014]113号</a:t>
            </a:r>
            <a:r>
              <a:rPr lang="en-US" altLang="zh-CN" sz="2000" b="1" dirty="0">
                <a:solidFill>
                  <a:srgbClr val="3D3F41"/>
                </a:solidFill>
                <a:latin typeface="Arial" panose="020B0604020202020204" pitchFamily="34" charset="0"/>
              </a:rPr>
              <a:t>】</a:t>
            </a:r>
            <a:r>
              <a:rPr lang="zh-CN" altLang="en-US" sz="2000" b="1" dirty="0">
                <a:solidFill>
                  <a:srgbClr val="3D3F41"/>
                </a:solidFill>
                <a:latin typeface="Arial" panose="020B0604020202020204" pitchFamily="34" charset="0"/>
              </a:rPr>
              <a:t>【财政部《合作模式操作指南》</a:t>
            </a:r>
            <a:r>
              <a:rPr lang="en-US" altLang="zh-CN" sz="2000" b="1" dirty="0">
                <a:solidFill>
                  <a:srgbClr val="3D3F41"/>
                </a:solidFill>
                <a:latin typeface="Arial" panose="020B0604020202020204" pitchFamily="34" charset="0"/>
              </a:rPr>
              <a:t>】</a:t>
            </a:r>
            <a:endParaRPr lang="en-US" altLang="zh-CN" sz="1800" dirty="0">
              <a:solidFill>
                <a:srgbClr val="3D3F41"/>
              </a:solidFill>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dirty="0">
                <a:solidFill>
                  <a:srgbClr val="3D3F41"/>
                </a:solidFill>
                <a:latin typeface="Arial" panose="020B0604020202020204" pitchFamily="34" charset="0"/>
              </a:rPr>
              <a:t>第二条 本指南所称社会资本是指已建立现代企业制度的境内外企业法人，</a:t>
            </a:r>
            <a:r>
              <a:rPr lang="zh-CN" altLang="en-US" sz="2000" b="1" u="sng" dirty="0">
                <a:solidFill>
                  <a:srgbClr val="FF0000"/>
                </a:solidFill>
                <a:latin typeface="Arial" panose="020B0604020202020204" pitchFamily="34" charset="0"/>
              </a:rPr>
              <a:t>但不包括本级政府所属融资平台公司及其他控股国有企业。</a:t>
            </a:r>
          </a:p>
          <a:p>
            <a:pPr>
              <a:lnSpc>
                <a:spcPct val="100000"/>
              </a:lnSpc>
              <a:spcBef>
                <a:spcPct val="0"/>
              </a:spcBef>
              <a:buFont typeface="Arial" panose="020B0604020202020204" pitchFamily="34" charset="0"/>
              <a:buNone/>
            </a:pPr>
            <a:endParaRPr lang="zh-CN" altLang="en-US" sz="2400" b="1" u="sng" dirty="0">
              <a:solidFill>
                <a:srgbClr val="FF0000"/>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2000" dirty="0">
                <a:solidFill>
                  <a:srgbClr val="3D3F41"/>
                </a:solidFill>
                <a:latin typeface="Arial" panose="020B0604020202020204" pitchFamily="34" charset="0"/>
              </a:rPr>
              <a:t>【</a:t>
            </a:r>
            <a:r>
              <a:rPr lang="zh-CN" altLang="en-US" sz="2000" b="1" dirty="0">
                <a:solidFill>
                  <a:srgbClr val="3D3F41"/>
                </a:solidFill>
                <a:latin typeface="Arial" panose="020B0604020202020204" pitchFamily="34" charset="0"/>
              </a:rPr>
              <a:t>财政部的《PPP项目合同指南（试行）》</a:t>
            </a:r>
            <a:r>
              <a:rPr lang="en-US" altLang="zh-CN" sz="2000" dirty="0">
                <a:solidFill>
                  <a:srgbClr val="3D3F41"/>
                </a:solidFill>
                <a:latin typeface="Arial" panose="020B0604020202020204" pitchFamily="34" charset="0"/>
              </a:rPr>
              <a:t>】</a:t>
            </a:r>
            <a:r>
              <a:rPr lang="zh-CN" altLang="en-US" sz="2000" dirty="0">
                <a:solidFill>
                  <a:srgbClr val="3D3F41"/>
                </a:solidFill>
                <a:latin typeface="Arial" panose="020B0604020202020204" pitchFamily="34" charset="0"/>
              </a:rPr>
              <a:t>：本指南所称的社会资本是指依法设立且有效存续的具有法人资格的企业，包括民营企业、国有企业、外国企业和外商投资企业。但</a:t>
            </a:r>
            <a:r>
              <a:rPr lang="zh-CN" altLang="en-US" sz="2000" b="1" u="sng" dirty="0">
                <a:solidFill>
                  <a:srgbClr val="FF0000"/>
                </a:solidFill>
                <a:latin typeface="Arial" panose="020B0604020202020204" pitchFamily="34" charset="0"/>
              </a:rPr>
              <a:t>本级人民政府下属的政府融资平台公司及其控股的其他国有企业 (上市公司除外)不得作为社会资本方参与本级政府辖区内的PPP项目。</a:t>
            </a:r>
            <a:endParaRPr lang="en-US" altLang="zh-CN" sz="2000" b="1" u="sng" dirty="0">
              <a:solidFill>
                <a:srgbClr val="FF0000"/>
              </a:solidFill>
              <a:latin typeface="Arial" panose="020B0604020202020204" pitchFamily="34" charset="0"/>
            </a:endParaRPr>
          </a:p>
          <a:p>
            <a:pPr>
              <a:lnSpc>
                <a:spcPct val="100000"/>
              </a:lnSpc>
              <a:spcBef>
                <a:spcPct val="0"/>
              </a:spcBef>
              <a:buFont typeface="Arial" panose="020B0604020202020204" pitchFamily="34" charset="0"/>
              <a:buNone/>
            </a:pPr>
            <a:endParaRPr lang="zh-CN" altLang="en-US" sz="2000" b="1" u="sng" dirty="0">
              <a:solidFill>
                <a:srgbClr val="FF0000"/>
              </a:solidFill>
              <a:latin typeface="Arial" panose="020B0604020202020204" pitchFamily="34" charset="0"/>
            </a:endParaRPr>
          </a:p>
          <a:p>
            <a:pPr>
              <a:lnSpc>
                <a:spcPct val="100000"/>
              </a:lnSpc>
              <a:spcBef>
                <a:spcPct val="0"/>
              </a:spcBef>
              <a:buFont typeface="Arial" panose="020B0604020202020204" pitchFamily="34" charset="0"/>
              <a:buNone/>
            </a:pPr>
            <a:endParaRPr lang="zh-CN" altLang="en-US" sz="2000"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414572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390095" y="413559"/>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en-US" altLang="zh-CN" sz="3600" b="1" dirty="0">
                <a:solidFill>
                  <a:srgbClr val="000000"/>
                </a:solidFill>
                <a:latin typeface="+mj-ea"/>
                <a:ea typeface="+mj-ea"/>
              </a:rPr>
              <a:t>PPP</a:t>
            </a:r>
            <a:r>
              <a:rPr lang="zh-CN" altLang="en-US" sz="3600" b="1" dirty="0">
                <a:solidFill>
                  <a:srgbClr val="000000"/>
                </a:solidFill>
                <a:latin typeface="+mj-ea"/>
                <a:ea typeface="+mj-ea"/>
                <a:cs typeface="Calibri" panose="020F0502020204030204" pitchFamily="34" charset="0"/>
              </a:rPr>
              <a:t>项目之主体</a:t>
            </a:r>
            <a:r>
              <a:rPr lang="en-US" altLang="zh-CN" sz="3600" b="1" dirty="0">
                <a:solidFill>
                  <a:srgbClr val="000000"/>
                </a:solidFill>
                <a:latin typeface="+mj-ea"/>
                <a:ea typeface="+mj-ea"/>
              </a:rPr>
              <a:t>---平台公司</a:t>
            </a:r>
            <a:endParaRPr lang="zh-CN" altLang="en-US" sz="2800"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37</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390095" y="1426848"/>
            <a:ext cx="843212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8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dirty="0">
                <a:latin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Calibri" panose="020F0502020204030204" pitchFamily="34" charset="0"/>
              </a:rPr>
              <a:t>国办发</a:t>
            </a:r>
            <a:r>
              <a:rPr lang="en-US" altLang="zh-CN" sz="2000" dirty="0">
                <a:latin typeface="黑体" panose="02010609060101010101" pitchFamily="49" charset="-122"/>
              </a:rPr>
              <a:t>[2015]42</a:t>
            </a:r>
            <a:r>
              <a:rPr lang="zh-CN" altLang="en-US" sz="2000" dirty="0">
                <a:latin typeface="黑体" panose="02010609060101010101" pitchFamily="49" charset="-122"/>
                <a:ea typeface="黑体" panose="02010609060101010101" pitchFamily="49" charset="-122"/>
              </a:rPr>
              <a:t>号</a:t>
            </a:r>
            <a:r>
              <a:rPr lang="en-US" altLang="zh-CN" sz="2000" dirty="0">
                <a:latin typeface="黑体" panose="02010609060101010101" pitchFamily="49" charset="-122"/>
              </a:rPr>
              <a:t>】《</a:t>
            </a:r>
            <a:r>
              <a:rPr lang="zh-CN" altLang="en-US" sz="2000" dirty="0">
                <a:latin typeface="黑体" panose="02010609060101010101" pitchFamily="49" charset="-122"/>
                <a:ea typeface="黑体" panose="02010609060101010101" pitchFamily="49" charset="-122"/>
              </a:rPr>
              <a:t>关于在公用服务领域推广与政府和社会资本合作模式知道意见的通知</a:t>
            </a:r>
            <a:r>
              <a:rPr lang="en-US" altLang="zh-CN" sz="2000" dirty="0">
                <a:solidFill>
                  <a:srgbClr val="FF0000"/>
                </a:solidFill>
                <a:latin typeface="黑体" panose="02010609060101010101" pitchFamily="49" charset="-122"/>
              </a:rPr>
              <a:t>》</a:t>
            </a:r>
            <a:r>
              <a:rPr lang="en-US" altLang="zh-CN" sz="2000" b="1" u="sng" dirty="0">
                <a:solidFill>
                  <a:srgbClr val="FF0000"/>
                </a:solidFill>
                <a:latin typeface="黑体" panose="02010609060101010101" pitchFamily="49" charset="-122"/>
              </a:rPr>
              <a:t>--</a:t>
            </a:r>
            <a:r>
              <a:rPr lang="zh-CN" altLang="en-US" sz="2000" b="1" u="sng" dirty="0">
                <a:solidFill>
                  <a:srgbClr val="FF0000"/>
                </a:solidFill>
                <a:latin typeface="黑体" panose="02010609060101010101" pitchFamily="49" charset="-122"/>
              </a:rPr>
              <a:t>严禁保底</a:t>
            </a:r>
            <a:r>
              <a:rPr lang="zh-CN" altLang="en-US" sz="2000" b="1" u="sng" dirty="0" smtClean="0">
                <a:solidFill>
                  <a:srgbClr val="FF0000"/>
                </a:solidFill>
                <a:latin typeface="黑体" panose="02010609060101010101" pitchFamily="49" charset="-122"/>
              </a:rPr>
              <a:t>承诺</a:t>
            </a:r>
            <a:endParaRPr lang="en-US" altLang="zh-CN" sz="2000" b="1" u="sng" dirty="0" smtClean="0">
              <a:solidFill>
                <a:srgbClr val="FF0000"/>
              </a:solidFill>
              <a:latin typeface="黑体" panose="02010609060101010101" pitchFamily="49" charset="-122"/>
            </a:endParaRPr>
          </a:p>
          <a:p>
            <a:pPr>
              <a:lnSpc>
                <a:spcPct val="100000"/>
              </a:lnSpc>
              <a:spcBef>
                <a:spcPct val="0"/>
              </a:spcBef>
              <a:buFont typeface="Arial" panose="020B0604020202020204" pitchFamily="34" charset="0"/>
              <a:buNone/>
            </a:pPr>
            <a:endParaRPr lang="en-US" altLang="zh-CN" sz="2000" b="1" u="sng" dirty="0">
              <a:latin typeface="黑体" panose="02010609060101010101" pitchFamily="49" charset="-122"/>
            </a:endParaRPr>
          </a:p>
          <a:p>
            <a:pPr>
              <a:lnSpc>
                <a:spcPct val="100000"/>
              </a:lnSpc>
              <a:spcBef>
                <a:spcPct val="0"/>
              </a:spcBef>
              <a:buFont typeface="Arial" panose="020B0604020202020204" pitchFamily="34" charset="0"/>
              <a:buNone/>
            </a:pPr>
            <a:r>
              <a:rPr lang="zh-CN" altLang="en-US" sz="2000" dirty="0">
                <a:latin typeface="微软雅黑" panose="020B0503020204020204" pitchFamily="34" charset="-122"/>
              </a:rPr>
              <a:t>　（十三）化解地方政府性债务风险。积极运用转让</a:t>
            </a:r>
            <a:r>
              <a:rPr lang="en-US" altLang="zh-CN" sz="2000" dirty="0">
                <a:latin typeface="微软雅黑" panose="020B0503020204020204" pitchFamily="34" charset="-122"/>
              </a:rPr>
              <a:t>—</a:t>
            </a:r>
            <a:r>
              <a:rPr lang="zh-CN" altLang="en-US" sz="2000" dirty="0">
                <a:latin typeface="微软雅黑" panose="020B0503020204020204" pitchFamily="34" charset="-122"/>
              </a:rPr>
              <a:t>运营</a:t>
            </a:r>
            <a:r>
              <a:rPr lang="en-US" altLang="zh-CN" sz="2000" dirty="0">
                <a:latin typeface="微软雅黑" panose="020B0503020204020204" pitchFamily="34" charset="-122"/>
              </a:rPr>
              <a:t>—</a:t>
            </a:r>
            <a:r>
              <a:rPr lang="zh-CN" altLang="en-US" sz="2000" dirty="0">
                <a:latin typeface="微软雅黑" panose="020B0503020204020204" pitchFamily="34" charset="-122"/>
              </a:rPr>
              <a:t>移交（</a:t>
            </a:r>
            <a:r>
              <a:rPr lang="en-US" altLang="zh-CN" sz="2000" dirty="0">
                <a:latin typeface="微软雅黑" panose="020B0503020204020204" pitchFamily="34" charset="-122"/>
              </a:rPr>
              <a:t>TOT</a:t>
            </a:r>
            <a:r>
              <a:rPr lang="zh-CN" altLang="en-US" sz="2000" dirty="0">
                <a:latin typeface="微软雅黑" panose="020B0503020204020204" pitchFamily="34" charset="-122"/>
              </a:rPr>
              <a:t>）、改建</a:t>
            </a:r>
            <a:r>
              <a:rPr lang="en-US" altLang="zh-CN" sz="2000" dirty="0">
                <a:latin typeface="微软雅黑" panose="020B0503020204020204" pitchFamily="34" charset="-122"/>
              </a:rPr>
              <a:t>—</a:t>
            </a:r>
            <a:r>
              <a:rPr lang="zh-CN" altLang="en-US" sz="2000" dirty="0">
                <a:latin typeface="微软雅黑" panose="020B0503020204020204" pitchFamily="34" charset="-122"/>
              </a:rPr>
              <a:t>运营</a:t>
            </a:r>
            <a:r>
              <a:rPr lang="en-US" altLang="zh-CN" sz="2000" dirty="0">
                <a:latin typeface="微软雅黑" panose="020B0503020204020204" pitchFamily="34" charset="-122"/>
              </a:rPr>
              <a:t>—</a:t>
            </a:r>
            <a:r>
              <a:rPr lang="zh-CN" altLang="en-US" sz="2000" dirty="0">
                <a:latin typeface="微软雅黑" panose="020B0503020204020204" pitchFamily="34" charset="-122"/>
              </a:rPr>
              <a:t>移交（</a:t>
            </a:r>
            <a:r>
              <a:rPr lang="en-US" altLang="zh-CN" sz="2000" dirty="0">
                <a:latin typeface="微软雅黑" panose="020B0503020204020204" pitchFamily="34" charset="-122"/>
              </a:rPr>
              <a:t>ROT</a:t>
            </a:r>
            <a:r>
              <a:rPr lang="zh-CN" altLang="en-US" sz="2000" dirty="0">
                <a:latin typeface="微软雅黑" panose="020B0503020204020204" pitchFamily="34" charset="-122"/>
              </a:rPr>
              <a:t>）等方式，将融资平台公司存量公共服务项目转型为政府和社会资本合作项目，引入社会资本参与改造和运营</a:t>
            </a:r>
            <a:r>
              <a:rPr lang="zh-CN" altLang="en-US" sz="2000" dirty="0">
                <a:solidFill>
                  <a:srgbClr val="3D3F41"/>
                </a:solidFill>
                <a:latin typeface="微软雅黑" panose="020B0503020204020204" pitchFamily="34" charset="-122"/>
              </a:rPr>
              <a:t>，在</a:t>
            </a:r>
            <a:r>
              <a:rPr lang="zh-CN" altLang="en-US" sz="2000" b="1" u="sng" dirty="0">
                <a:solidFill>
                  <a:srgbClr val="C00000"/>
                </a:solidFill>
                <a:latin typeface="微软雅黑" panose="020B0503020204020204" pitchFamily="34" charset="-122"/>
              </a:rPr>
              <a:t>征得债权人同意的前提下，将政府性债务转换为非政府性债务，减轻地方政府的债务压力，腾出资金用于重点民生项目建设。</a:t>
            </a:r>
            <a:r>
              <a:rPr lang="zh-CN" altLang="en-US" sz="2000" dirty="0">
                <a:solidFill>
                  <a:srgbClr val="3D3F41"/>
                </a:solidFill>
                <a:latin typeface="微软雅黑" panose="020B0503020204020204" pitchFamily="34" charset="-122"/>
              </a:rPr>
              <a:t>大力</a:t>
            </a:r>
            <a:r>
              <a:rPr lang="zh-CN" altLang="en-US" sz="2000" b="1" u="sng" dirty="0">
                <a:solidFill>
                  <a:srgbClr val="C00000"/>
                </a:solidFill>
                <a:latin typeface="微软雅黑" panose="020B0503020204020204" pitchFamily="34" charset="-122"/>
              </a:rPr>
              <a:t>推动融资平台公司与政府脱钩，进行市场化改制，</a:t>
            </a:r>
            <a:r>
              <a:rPr lang="zh-CN" altLang="en-US" sz="2000" dirty="0">
                <a:solidFill>
                  <a:srgbClr val="3D3F41"/>
                </a:solidFill>
                <a:latin typeface="微软雅黑" panose="020B0503020204020204" pitchFamily="34" charset="-122"/>
              </a:rPr>
              <a:t>健全完善公司治理结构，对</a:t>
            </a:r>
            <a:r>
              <a:rPr lang="zh-CN" altLang="en-US" sz="2000" b="1" u="sng" dirty="0">
                <a:solidFill>
                  <a:srgbClr val="C00000"/>
                </a:solidFill>
                <a:latin typeface="微软雅黑" panose="020B0503020204020204" pitchFamily="34" charset="-122"/>
              </a:rPr>
              <a:t>已经建立现代企业制度、实现市场化运营的，在其承担的地方政府债务已纳入政府财政预算、得到妥善处置并明确公告今后不再承担地方政府举债融资职能的前提下，可作为社会资本参与当地政府和社会资本合作项目，</a:t>
            </a:r>
            <a:r>
              <a:rPr lang="zh-CN" altLang="en-US" sz="2000" dirty="0">
                <a:solidFill>
                  <a:srgbClr val="3D3F41"/>
                </a:solidFill>
                <a:latin typeface="微软雅黑" panose="020B0503020204020204" pitchFamily="34" charset="-122"/>
              </a:rPr>
              <a:t>通过与政府签订合同方式，明确责权利关系。</a:t>
            </a:r>
            <a:r>
              <a:rPr lang="zh-CN" altLang="en-US" sz="2000" b="1" u="sng" dirty="0">
                <a:solidFill>
                  <a:srgbClr val="C00000"/>
                </a:solidFill>
                <a:latin typeface="微软雅黑" panose="020B0503020204020204" pitchFamily="34" charset="-122"/>
              </a:rPr>
              <a:t>严禁融资平台公司通过保底承诺等方式参与政府和社会资本合作项目，进行变相融资。</a:t>
            </a:r>
            <a:endParaRPr lang="en-US" altLang="zh-CN" sz="2000" b="1" u="sng" dirty="0">
              <a:solidFill>
                <a:srgbClr val="C00000"/>
              </a:solidFill>
              <a:latin typeface="Arial" panose="020B0604020202020204" pitchFamily="34" charset="0"/>
            </a:endParaRPr>
          </a:p>
        </p:txBody>
      </p:sp>
    </p:spTree>
    <p:extLst>
      <p:ext uri="{BB962C8B-B14F-4D97-AF65-F5344CB8AC3E}">
        <p14:creationId xmlns:p14="http://schemas.microsoft.com/office/powerpoint/2010/main" val="1541880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3591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灯片编号占位符 2"/>
          <p:cNvSpPr>
            <a:spLocks noGrp="1"/>
          </p:cNvSpPr>
          <p:nvPr>
            <p:ph type="sldNum" sz="quarter" idx="12"/>
          </p:nvPr>
        </p:nvSpPr>
        <p:spPr/>
        <p:txBody>
          <a:bodyPr/>
          <a:lstStyle/>
          <a:p>
            <a:fld id="{91651E6F-E2DB-48ED-B6B4-C55209E72336}" type="slidenum">
              <a:rPr lang="zh-CN" altLang="en-US" smtClean="0"/>
              <a:t>38</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文本框 14"/>
          <p:cNvSpPr txBox="1"/>
          <p:nvPr/>
        </p:nvSpPr>
        <p:spPr>
          <a:xfrm>
            <a:off x="401747" y="448512"/>
            <a:ext cx="7272261" cy="646331"/>
          </a:xfrm>
          <a:prstGeom prst="rect">
            <a:avLst/>
          </a:prstGeom>
          <a:noFill/>
        </p:spPr>
        <p:txBody>
          <a:bodyPr wrap="square" rtlCol="0">
            <a:spAutoFit/>
          </a:bodyPr>
          <a:lstStyle/>
          <a:p>
            <a:r>
              <a:rPr lang="en-US" altLang="zh-CN" sz="3600" b="1" dirty="0">
                <a:solidFill>
                  <a:srgbClr val="000000"/>
                </a:solidFill>
                <a:latin typeface="+mj-ea"/>
                <a:ea typeface="+mj-ea"/>
              </a:rPr>
              <a:t>PPP</a:t>
            </a:r>
            <a:r>
              <a:rPr lang="zh-CN" altLang="en-US" sz="3600" b="1" dirty="0">
                <a:solidFill>
                  <a:srgbClr val="000000"/>
                </a:solidFill>
                <a:latin typeface="+mj-ea"/>
                <a:ea typeface="+mj-ea"/>
              </a:rPr>
              <a:t>项目之主体</a:t>
            </a:r>
            <a:endParaRPr lang="en-US" altLang="zh-CN" sz="3600" b="1" dirty="0">
              <a:solidFill>
                <a:srgbClr val="000000"/>
              </a:solidFill>
              <a:latin typeface="+mj-ea"/>
              <a:ea typeface="+mj-ea"/>
            </a:endParaRPr>
          </a:p>
        </p:txBody>
      </p:sp>
      <p:sp>
        <p:nvSpPr>
          <p:cNvPr id="16" name="Rectangle 1"/>
          <p:cNvSpPr/>
          <p:nvPr/>
        </p:nvSpPr>
        <p:spPr>
          <a:xfrm>
            <a:off x="531237" y="1352536"/>
            <a:ext cx="7854889" cy="4939814"/>
          </a:xfrm>
          <a:prstGeom prst="rect">
            <a:avLst/>
          </a:prstGeom>
        </p:spPr>
        <p:txBody>
          <a:bodyPr wrap="square">
            <a:spAutoFit/>
          </a:bodyPr>
          <a:lstStyle/>
          <a:p>
            <a:pPr algn="just">
              <a:lnSpc>
                <a:spcPct val="150000"/>
              </a:lnSpc>
            </a:pP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问题</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政府参股项目公司</a:t>
            </a:r>
            <a:endParaRPr lang="en-US"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财金</a:t>
            </a:r>
            <a:r>
              <a:rPr lang="en-US" kern="100" dirty="0">
                <a:latin typeface="Times New Roman" panose="02020603050405020304" pitchFamily="18" charset="0"/>
                <a:ea typeface="宋体" panose="02010600030101010101" pitchFamily="2" charset="-122"/>
                <a:cs typeface="Times New Roman" panose="02020603050405020304" pitchFamily="18" charset="0"/>
              </a:rPr>
              <a:t>[2014]113</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号</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50000"/>
              </a:lnSpc>
            </a:pPr>
            <a:r>
              <a:rPr lang="zh-CN" altLang="en-US" b="1" kern="100" dirty="0" smtClean="0">
                <a:latin typeface="Times New Roman" panose="02020603050405020304" pitchFamily="18" charset="0"/>
                <a:ea typeface="宋体" panose="02010600030101010101" pitchFamily="2" charset="-122"/>
                <a:cs typeface="Times New Roman" panose="02020603050405020304" pitchFamily="18" charset="0"/>
              </a:rPr>
              <a:t>第</a:t>
            </a:r>
            <a:r>
              <a:rPr lang="en-US" altLang="zh-CN" b="1" kern="100" dirty="0" smtClean="0">
                <a:latin typeface="Times New Roman" panose="02020603050405020304" pitchFamily="18" charset="0"/>
                <a:ea typeface="宋体" panose="02010600030101010101" pitchFamily="2" charset="-122"/>
                <a:cs typeface="Times New Roman" panose="02020603050405020304" pitchFamily="18" charset="0"/>
              </a:rPr>
              <a:t>23</a:t>
            </a:r>
            <a:r>
              <a:rPr lang="zh-CN" altLang="en-US" b="1" kern="100" dirty="0" smtClean="0">
                <a:latin typeface="Times New Roman" panose="02020603050405020304" pitchFamily="18" charset="0"/>
                <a:ea typeface="宋体" panose="02010600030101010101" pitchFamily="2" charset="-122"/>
                <a:cs typeface="Times New Roman" panose="02020603050405020304" pitchFamily="18" charset="0"/>
              </a:rPr>
              <a:t>条  </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社</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会资本可依法设立项目公司。</a:t>
            </a:r>
            <a:r>
              <a:rPr lang="zh-CN" altLang="en-US"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政府可指定相关机构依法参股项目公司。</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项目实施机构和财政部门（政府和社会资本合作中心）应监督社会资本按照采购文件和项目合同约定，按时足额出资设立项目公司</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sz="1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政府参股五个有利于</a:t>
            </a:r>
            <a:r>
              <a:rPr lang="en-US"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p>
          <a:p>
            <a:pPr marL="342900" indent="-342900" algn="just">
              <a:lnSpc>
                <a:spcPct val="150000"/>
              </a:lnSpc>
              <a:buFont typeface="Wingdings" panose="05000000000000000000" pitchFamily="2" charset="2"/>
              <a:buChar char="§"/>
            </a:pPr>
            <a:r>
              <a:rPr lang="zh-CN" altLang="en-US" dirty="0">
                <a:latin typeface="宋体" panose="02010600030101010101" pitchFamily="2" charset="-122"/>
                <a:ea typeface="宋体" panose="02010600030101010101" pitchFamily="2" charset="-122"/>
              </a:rPr>
              <a:t>有利于增强社会资本的</a:t>
            </a:r>
            <a:r>
              <a:rPr lang="zh-CN" altLang="en-US" dirty="0" smtClean="0">
                <a:latin typeface="宋体" panose="02010600030101010101" pitchFamily="2" charset="-122"/>
                <a:ea typeface="宋体" panose="02010600030101010101" pitchFamily="2" charset="-122"/>
              </a:rPr>
              <a:t>信心</a:t>
            </a:r>
            <a:endParaRPr lang="en-US" altLang="zh-CN" dirty="0" smtClean="0">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
            </a:pPr>
            <a:r>
              <a:rPr lang="zh-CN" altLang="en-US" dirty="0">
                <a:latin typeface="宋体" panose="02010600030101010101" pitchFamily="2" charset="-122"/>
                <a:ea typeface="宋体" panose="02010600030101010101" pitchFamily="2" charset="-122"/>
              </a:rPr>
              <a:t>有利于项目融资增</a:t>
            </a:r>
            <a:r>
              <a:rPr lang="zh-CN" altLang="en-US" dirty="0" smtClean="0">
                <a:latin typeface="宋体" panose="02010600030101010101" pitchFamily="2" charset="-122"/>
                <a:ea typeface="宋体" panose="02010600030101010101" pitchFamily="2" charset="-122"/>
              </a:rPr>
              <a:t>信</a:t>
            </a:r>
            <a:endParaRPr lang="en-US" altLang="zh-CN" dirty="0" smtClean="0">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
            </a:pPr>
            <a:r>
              <a:rPr lang="zh-CN" altLang="en-US" dirty="0">
                <a:latin typeface="宋体" panose="02010600030101010101" pitchFamily="2" charset="-122"/>
                <a:ea typeface="宋体" panose="02010600030101010101" pitchFamily="2" charset="-122"/>
              </a:rPr>
              <a:t>有利于灵活调节项目的</a:t>
            </a:r>
            <a:r>
              <a:rPr lang="zh-CN" altLang="en-US" dirty="0" smtClean="0">
                <a:latin typeface="宋体" panose="02010600030101010101" pitchFamily="2" charset="-122"/>
                <a:ea typeface="宋体" panose="02010600030101010101" pitchFamily="2" charset="-122"/>
              </a:rPr>
              <a:t>运行</a:t>
            </a:r>
            <a:endParaRPr lang="en-US" altLang="zh-CN" dirty="0" smtClean="0">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
            </a:pPr>
            <a:r>
              <a:rPr lang="zh-CN" altLang="en-US" dirty="0">
                <a:latin typeface="宋体" panose="02010600030101010101" pitchFamily="2" charset="-122"/>
                <a:ea typeface="宋体" panose="02010600030101010101" pitchFamily="2" charset="-122"/>
              </a:rPr>
              <a:t>有利于对</a:t>
            </a:r>
            <a:r>
              <a:rPr lang="en-US" altLang="zh-CN" dirty="0">
                <a:latin typeface="宋体" panose="02010600030101010101" pitchFamily="2" charset="-122"/>
                <a:ea typeface="宋体" panose="02010600030101010101" pitchFamily="2" charset="-122"/>
              </a:rPr>
              <a:t>PPP</a:t>
            </a:r>
            <a:r>
              <a:rPr lang="zh-CN" altLang="en-US" dirty="0">
                <a:latin typeface="宋体" panose="02010600030101010101" pitchFamily="2" charset="-122"/>
                <a:ea typeface="宋体" panose="02010600030101010101" pitchFamily="2" charset="-122"/>
              </a:rPr>
              <a:t>项目的监督</a:t>
            </a:r>
            <a:r>
              <a:rPr lang="zh-CN" altLang="en-US" dirty="0" smtClean="0">
                <a:latin typeface="宋体" panose="02010600030101010101" pitchFamily="2" charset="-122"/>
                <a:ea typeface="宋体" panose="02010600030101010101" pitchFamily="2" charset="-122"/>
              </a:rPr>
              <a:t>管理</a:t>
            </a:r>
            <a:endParaRPr lang="en-US" altLang="zh-CN" dirty="0" smtClean="0">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
            </a:pPr>
            <a:r>
              <a:rPr lang="zh-CN" altLang="en-US" dirty="0">
                <a:latin typeface="宋体" panose="02010600030101010101" pitchFamily="2" charset="-122"/>
                <a:ea typeface="宋体" panose="02010600030101010101" pitchFamily="2" charset="-122"/>
              </a:rPr>
              <a:t>有利于共担风险、共享收益</a:t>
            </a:r>
            <a:endParaRPr lang="en-US" kern="100" dirty="0">
              <a:effectLst/>
              <a:latin typeface="宋体" panose="02010600030101010101" pitchFamily="2" charset="-122"/>
              <a:ea typeface="宋体" panose="02010600030101010101" pitchFamily="2" charset="-122"/>
              <a:cs typeface="黑体" panose="02010609060101010101" pitchFamily="49" charset="-122"/>
            </a:endParaRPr>
          </a:p>
        </p:txBody>
      </p:sp>
    </p:spTree>
    <p:extLst>
      <p:ext uri="{BB962C8B-B14F-4D97-AF65-F5344CB8AC3E}">
        <p14:creationId xmlns:p14="http://schemas.microsoft.com/office/powerpoint/2010/main" val="71338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48512"/>
            <a:ext cx="7272261" cy="646331"/>
          </a:xfrm>
          <a:prstGeom prst="rect">
            <a:avLst/>
          </a:prstGeom>
          <a:noFill/>
        </p:spPr>
        <p:txBody>
          <a:bodyPr wrap="square" rtlCol="0">
            <a:spAutoFit/>
          </a:bodyPr>
          <a:lstStyle/>
          <a:p>
            <a:r>
              <a:rPr lang="en-US" altLang="zh-CN" sz="3600" dirty="0">
                <a:solidFill>
                  <a:srgbClr val="000000"/>
                </a:solidFill>
                <a:latin typeface="黑体" panose="02010609060101010101" pitchFamily="49" charset="-122"/>
                <a:ea typeface="黑体" panose="02010609060101010101" pitchFamily="49" charset="-122"/>
              </a:rPr>
              <a:t>PPP</a:t>
            </a:r>
            <a:r>
              <a:rPr lang="zh-CN" altLang="en-US" sz="3600" dirty="0">
                <a:solidFill>
                  <a:srgbClr val="000000"/>
                </a:solidFill>
                <a:latin typeface="黑体" panose="02010609060101010101" pitchFamily="49" charset="-122"/>
                <a:ea typeface="黑体" panose="02010609060101010101" pitchFamily="49" charset="-122"/>
              </a:rPr>
              <a:t>项目之主体</a:t>
            </a:r>
            <a:endParaRPr lang="en-US" altLang="zh-CN" sz="3600" dirty="0">
              <a:solidFill>
                <a:srgbClr val="000000"/>
              </a:solidFill>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39</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Rectangle 1"/>
          <p:cNvSpPr>
            <a:spLocks noChangeArrowheads="1"/>
          </p:cNvSpPr>
          <p:nvPr/>
        </p:nvSpPr>
        <p:spPr bwMode="auto">
          <a:xfrm>
            <a:off x="627797" y="1464924"/>
            <a:ext cx="7888406" cy="4185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sz="2400" b="1" dirty="0" smtClean="0">
                <a:solidFill>
                  <a:srgbClr val="FF0000"/>
                </a:solidFill>
                <a:latin typeface="宋体" panose="02010600030101010101" pitchFamily="2" charset="-122"/>
                <a:ea typeface="宋体" panose="02010600030101010101" pitchFamily="2" charset="-122"/>
              </a:rPr>
              <a:t>政府参股的限制</a:t>
            </a:r>
            <a:endParaRPr lang="en-US" altLang="zh-CN" sz="2400" b="1" dirty="0" smtClean="0">
              <a:solidFill>
                <a:srgbClr val="FF0000"/>
              </a:solidFill>
              <a:latin typeface="宋体" panose="02010600030101010101" pitchFamily="2" charset="-122"/>
              <a:ea typeface="宋体" panose="02010600030101010101" pitchFamily="2" charset="-122"/>
            </a:endParaRPr>
          </a:p>
          <a:p>
            <a:pPr marL="342900" lvl="0" indent="-342900" eaLnBrk="0" fontAlgn="base" hangingPunct="0">
              <a:spcBef>
                <a:spcPct val="0"/>
              </a:spcBef>
              <a:spcAft>
                <a:spcPct val="0"/>
              </a:spcAft>
              <a:buFont typeface="Wingdings" panose="05000000000000000000" pitchFamily="2" charset="2"/>
              <a:buChar char="v"/>
            </a:pPr>
            <a:r>
              <a:rPr lang="zh-CN" altLang="en-US" sz="2200" dirty="0" smtClean="0">
                <a:latin typeface="宋体" panose="02010600030101010101" pitchFamily="2" charset="-122"/>
                <a:ea typeface="宋体" panose="02010600030101010101" pitchFamily="2" charset="-122"/>
              </a:rPr>
              <a:t>财金</a:t>
            </a:r>
            <a:r>
              <a:rPr lang="en-US" altLang="zh-CN" sz="2200" dirty="0" smtClean="0">
                <a:latin typeface="宋体" panose="02010600030101010101" pitchFamily="2" charset="-122"/>
                <a:ea typeface="宋体" panose="02010600030101010101" pitchFamily="2" charset="-122"/>
              </a:rPr>
              <a:t>【2015】21</a:t>
            </a:r>
            <a:r>
              <a:rPr lang="zh-CN" altLang="en-US" sz="2200" dirty="0" smtClean="0">
                <a:latin typeface="宋体" panose="02010600030101010101" pitchFamily="2" charset="-122"/>
                <a:ea typeface="宋体" panose="02010600030101010101" pitchFamily="2" charset="-122"/>
              </a:rPr>
              <a:t>号</a:t>
            </a:r>
            <a:endParaRPr lang="zh-CN" altLang="en-US" sz="2200" dirty="0">
              <a:latin typeface="宋体" panose="02010600030101010101" pitchFamily="2" charset="-122"/>
              <a:ea typeface="宋体" panose="02010600030101010101" pitchFamily="2" charset="-122"/>
            </a:endParaRPr>
          </a:p>
          <a:p>
            <a:pPr marR="0" lvl="0" algn="l" defTabSz="914400" rtl="0" eaLnBrk="0" fontAlgn="base" latinLnBrk="0" hangingPunct="0">
              <a:spcBef>
                <a:spcPct val="0"/>
              </a:spcBef>
              <a:spcAft>
                <a:spcPct val="0"/>
              </a:spcAft>
              <a:buClrTx/>
              <a:buSzTx/>
              <a:tabLst/>
            </a:pPr>
            <a:r>
              <a:rPr kumimoji="0" lang="en-US" altLang="en-US" sz="2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第25条 </a:t>
            </a:r>
            <a:r>
              <a:rPr kumimoji="0" lang="en-US" altLang="en-US" sz="2200" b="1"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每一年度全部PPP项目需要从预算中安排的支出责任，占一般</a:t>
            </a:r>
            <a:r>
              <a:rPr kumimoji="0" lang="en-US" altLang="en-US" sz="2200" b="1" i="0" u="sng" strike="noStrike" cap="none" normalizeH="0" baseline="0" dirty="0" smtClean="0">
                <a:ln>
                  <a:noFill/>
                </a:ln>
                <a:solidFill>
                  <a:srgbClr val="C00000"/>
                </a:solidFill>
                <a:effectLst/>
                <a:latin typeface="宋体" panose="02010600030101010101" pitchFamily="2" charset="-122"/>
                <a:ea typeface="宋体" panose="02010600030101010101" pitchFamily="2" charset="-122"/>
              </a:rPr>
              <a:t>公共预算支出比例</a:t>
            </a:r>
            <a:r>
              <a:rPr kumimoji="0" lang="en-US" altLang="en-US" sz="2200" b="1"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应当</a:t>
            </a:r>
            <a:r>
              <a:rPr kumimoji="0" lang="en-US" altLang="en-US" sz="2200" b="1" i="0" u="sng"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不超过10%</a:t>
            </a:r>
            <a:r>
              <a:rPr kumimoji="0" lang="zh-CN" altLang="en-US" sz="22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0" lang="en-US" altLang="en-US" sz="2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省级财政部门可根据本地实际情况</a:t>
            </a:r>
            <a:r>
              <a:rPr lang="zh-CN" altLang="en-US" sz="2200" dirty="0">
                <a:latin typeface="宋体" panose="02010600030101010101" pitchFamily="2" charset="-122"/>
                <a:ea typeface="宋体" panose="02010600030101010101" pitchFamily="2" charset="-122"/>
              </a:rPr>
              <a:t>，</a:t>
            </a:r>
            <a:r>
              <a:rPr kumimoji="0" lang="en-US" altLang="en-US" sz="2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因地制宜确定具体比例</a:t>
            </a:r>
            <a:r>
              <a:rPr lang="zh-CN" altLang="en-US" sz="2200" dirty="0" err="1" smtClean="0">
                <a:latin typeface="宋体" panose="02010600030101010101" pitchFamily="2" charset="-122"/>
                <a:ea typeface="宋体" panose="02010600030101010101" pitchFamily="2" charset="-122"/>
              </a:rPr>
              <a:t>，</a:t>
            </a:r>
            <a:r>
              <a:rPr kumimoji="0" lang="en-US" altLang="en-US" sz="2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并报财政部备案，同时对外公布。 </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v"/>
              <a:tabLst/>
            </a:pPr>
            <a:endParaRPr lang="en-US" altLang="en-US" sz="2200" dirty="0">
              <a:latin typeface="宋体" panose="02010600030101010101" pitchFamily="2" charset="-122"/>
              <a:ea typeface="宋体" panose="02010600030101010101" pitchFamily="2" charset="-122"/>
            </a:endParaRPr>
          </a:p>
          <a:p>
            <a:pPr marL="342900" indent="-342900" eaLnBrk="0" fontAlgn="base" hangingPunct="0">
              <a:spcBef>
                <a:spcPct val="0"/>
              </a:spcBef>
              <a:spcAft>
                <a:spcPct val="0"/>
              </a:spcAft>
              <a:buFont typeface="Wingdings" panose="05000000000000000000" pitchFamily="2" charset="2"/>
              <a:buChar char="v"/>
            </a:pPr>
            <a:r>
              <a:rPr lang="zh-CN" altLang="en-US" sz="2200" b="1" dirty="0">
                <a:solidFill>
                  <a:schemeClr val="tx1">
                    <a:lumMod val="50000"/>
                  </a:schemeClr>
                </a:solidFill>
                <a:latin typeface="宋体" panose="02010600030101010101" pitchFamily="2" charset="-122"/>
                <a:ea typeface="宋体" panose="02010600030101010101" pitchFamily="2" charset="-122"/>
              </a:rPr>
              <a:t>财政部</a:t>
            </a:r>
            <a:r>
              <a:rPr lang="en-US" altLang="zh-CN" sz="2200" b="1" dirty="0">
                <a:latin typeface="宋体" panose="02010600030101010101" pitchFamily="2" charset="-122"/>
                <a:ea typeface="宋体" panose="02010600030101010101" pitchFamily="2" charset="-122"/>
                <a:cs typeface="Times New Roman" panose="02020603050405020304" pitchFamily="18" charset="0"/>
              </a:rPr>
              <a:t>《</a:t>
            </a:r>
            <a:r>
              <a:rPr lang="en-US" altLang="zh-CN" sz="2200" b="1" dirty="0">
                <a:solidFill>
                  <a:schemeClr val="tx1">
                    <a:lumMod val="50000"/>
                  </a:schemeClr>
                </a:solidFill>
                <a:latin typeface="宋体" panose="02010600030101010101" pitchFamily="2" charset="-122"/>
                <a:ea typeface="宋体" panose="02010600030101010101" pitchFamily="2" charset="-122"/>
              </a:rPr>
              <a:t>PPP</a:t>
            </a:r>
            <a:r>
              <a:rPr lang="zh-CN" altLang="en-US" sz="2200" b="1" dirty="0">
                <a:solidFill>
                  <a:schemeClr val="tx1">
                    <a:lumMod val="50000"/>
                  </a:schemeClr>
                </a:solidFill>
                <a:latin typeface="宋体" panose="02010600030101010101" pitchFamily="2" charset="-122"/>
                <a:ea typeface="宋体" panose="02010600030101010101" pitchFamily="2" charset="-122"/>
              </a:rPr>
              <a:t>项目合同指南（试行）</a:t>
            </a:r>
            <a:r>
              <a:rPr lang="en-US" altLang="zh-CN" sz="2200" b="1"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200" dirty="0" smtClean="0">
              <a:latin typeface="宋体" panose="02010600030101010101" pitchFamily="2" charset="-122"/>
              <a:ea typeface="宋体" panose="02010600030101010101" pitchFamily="2" charset="-122"/>
            </a:endParaRPr>
          </a:p>
          <a:p>
            <a:pPr lvl="0" eaLnBrk="0" fontAlgn="base" hangingPunct="0">
              <a:spcBef>
                <a:spcPct val="0"/>
              </a:spcBef>
              <a:spcAft>
                <a:spcPct val="0"/>
              </a:spcAft>
            </a:pPr>
            <a:r>
              <a:rPr lang="zh-CN" altLang="en-US" sz="2200" dirty="0" smtClean="0">
                <a:latin typeface="宋体" panose="02010600030101010101" pitchFamily="2" charset="-122"/>
                <a:ea typeface="宋体" panose="02010600030101010101" pitchFamily="2" charset="-122"/>
              </a:rPr>
              <a:t>   “项</a:t>
            </a:r>
            <a:r>
              <a:rPr lang="zh-CN" altLang="en-US" sz="2200" dirty="0">
                <a:latin typeface="宋体" panose="02010600030101010101" pitchFamily="2" charset="-122"/>
                <a:ea typeface="宋体" panose="02010600030101010101" pitchFamily="2" charset="-122"/>
              </a:rPr>
              <a:t>目公司可以由社会资本（可以是一家企业</a:t>
            </a:r>
            <a:r>
              <a:rPr lang="zh-CN" altLang="en-US" sz="2200" dirty="0" smtClean="0">
                <a:latin typeface="宋体" panose="02010600030101010101" pitchFamily="2" charset="-122"/>
                <a:ea typeface="宋体" panose="02010600030101010101" pitchFamily="2" charset="-122"/>
              </a:rPr>
              <a:t>，也</a:t>
            </a:r>
            <a:r>
              <a:rPr lang="zh-CN" altLang="en-US" sz="2200" dirty="0">
                <a:latin typeface="宋体" panose="02010600030101010101" pitchFamily="2" charset="-122"/>
                <a:ea typeface="宋体" panose="02010600030101010101" pitchFamily="2" charset="-122"/>
              </a:rPr>
              <a:t>可以是多家企业组成的联合体）出资设立，也可以由政府和</a:t>
            </a:r>
            <a:r>
              <a:rPr lang="zh-CN" altLang="en-US" sz="2200" dirty="0" smtClean="0">
                <a:latin typeface="宋体" panose="02010600030101010101" pitchFamily="2" charset="-122"/>
                <a:ea typeface="宋体" panose="02010600030101010101" pitchFamily="2" charset="-122"/>
              </a:rPr>
              <a:t>社会</a:t>
            </a:r>
            <a:r>
              <a:rPr lang="zh-CN" altLang="en-US" sz="2200" dirty="0">
                <a:latin typeface="宋体" panose="02010600030101010101" pitchFamily="2" charset="-122"/>
                <a:ea typeface="宋体" panose="02010600030101010101" pitchFamily="2" charset="-122"/>
              </a:rPr>
              <a:t>资本共同出资设立。但</a:t>
            </a:r>
            <a:r>
              <a:rPr lang="zh-CN" altLang="en-US" sz="2200" b="1" u="sng" dirty="0">
                <a:latin typeface="宋体" panose="02010600030101010101" pitchFamily="2" charset="-122"/>
                <a:ea typeface="宋体" panose="02010600030101010101" pitchFamily="2" charset="-122"/>
              </a:rPr>
              <a:t>政府在项目公司中的</a:t>
            </a:r>
            <a:r>
              <a:rPr lang="zh-CN" altLang="en-US" sz="2200" b="1" u="sng" dirty="0">
                <a:solidFill>
                  <a:srgbClr val="C00000"/>
                </a:solidFill>
                <a:latin typeface="宋体" panose="02010600030101010101" pitchFamily="2" charset="-122"/>
                <a:ea typeface="宋体" panose="02010600030101010101" pitchFamily="2" charset="-122"/>
              </a:rPr>
              <a:t>持股比例</a:t>
            </a:r>
            <a:r>
              <a:rPr lang="zh-CN" altLang="en-US" sz="2200" b="1" u="sng" dirty="0">
                <a:latin typeface="宋体" panose="02010600030101010101" pitchFamily="2" charset="-122"/>
                <a:ea typeface="宋体" panose="02010600030101010101" pitchFamily="2" charset="-122"/>
              </a:rPr>
              <a:t>应当</a:t>
            </a:r>
            <a:r>
              <a:rPr lang="zh-CN" altLang="en-US" sz="2200" b="1" u="sng" dirty="0">
                <a:solidFill>
                  <a:srgbClr val="FF0000"/>
                </a:solidFill>
                <a:latin typeface="宋体" panose="02010600030101010101" pitchFamily="2" charset="-122"/>
                <a:ea typeface="宋体" panose="02010600030101010101" pitchFamily="2" charset="-122"/>
              </a:rPr>
              <a:t>低</a:t>
            </a:r>
            <a:r>
              <a:rPr lang="zh-CN" altLang="en-US" sz="2200" b="1" u="sng" dirty="0" smtClean="0">
                <a:solidFill>
                  <a:srgbClr val="FF0000"/>
                </a:solidFill>
                <a:latin typeface="宋体" panose="02010600030101010101" pitchFamily="2" charset="-122"/>
                <a:ea typeface="宋体" panose="02010600030101010101" pitchFamily="2" charset="-122"/>
              </a:rPr>
              <a:t>于</a:t>
            </a:r>
            <a:r>
              <a:rPr lang="en-US" altLang="zh-CN" sz="2200" b="1" u="sng" dirty="0" smtClean="0">
                <a:solidFill>
                  <a:srgbClr val="FF0000"/>
                </a:solidFill>
                <a:latin typeface="宋体" panose="02010600030101010101" pitchFamily="2" charset="-122"/>
                <a:ea typeface="宋体" panose="02010600030101010101" pitchFamily="2" charset="-122"/>
              </a:rPr>
              <a:t>50</a:t>
            </a:r>
            <a:r>
              <a:rPr lang="en-US" altLang="zh-CN" sz="2200" b="1" u="sng" dirty="0">
                <a:solidFill>
                  <a:srgbClr val="FF0000"/>
                </a:solidFill>
                <a:latin typeface="宋体" panose="02010600030101010101" pitchFamily="2" charset="-122"/>
                <a:ea typeface="宋体" panose="02010600030101010101" pitchFamily="2" charset="-122"/>
              </a:rPr>
              <a:t>%</a:t>
            </a:r>
            <a:r>
              <a:rPr lang="zh-CN" altLang="en-US" sz="2200" dirty="0">
                <a:latin typeface="宋体" panose="02010600030101010101" pitchFamily="2" charset="-122"/>
                <a:ea typeface="宋体" panose="02010600030101010101" pitchFamily="2" charset="-122"/>
              </a:rPr>
              <a:t>、且不具有实际控制力及管理权</a:t>
            </a:r>
            <a:r>
              <a:rPr lang="zh-CN" altLang="en-US" sz="2200" dirty="0" smtClean="0">
                <a:latin typeface="宋体" panose="02010600030101010101" pitchFamily="2" charset="-122"/>
                <a:ea typeface="宋体" panose="02010600030101010101" pitchFamily="2" charset="-122"/>
              </a:rPr>
              <a:t>。” </a:t>
            </a:r>
            <a:endParaRPr kumimoji="0" lang="en-US" altLang="en-US" sz="2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6931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4141"/>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44258"/>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5" name="圆角矩形 24"/>
          <p:cNvSpPr/>
          <p:nvPr/>
        </p:nvSpPr>
        <p:spPr>
          <a:xfrm>
            <a:off x="1504436" y="2915255"/>
            <a:ext cx="6434542" cy="794335"/>
          </a:xfrm>
          <a:prstGeom prst="roundRect">
            <a:avLst>
              <a:gd name="adj" fmla="val 33812"/>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1504435" y="3002333"/>
            <a:ext cx="6305440" cy="600164"/>
          </a:xfrm>
          <a:prstGeom prst="rect">
            <a:avLst/>
          </a:prstGeom>
          <a:noFill/>
        </p:spPr>
        <p:txBody>
          <a:bodyPr wrap="square" rtlCol="0">
            <a:spAutoFit/>
          </a:bodyPr>
          <a:lstStyle/>
          <a:p>
            <a:pPr algn="ctr"/>
            <a:r>
              <a:rPr lang="en-US" altLang="zh-CN" sz="3300" b="1" dirty="0">
                <a:latin typeface="黑体" panose="02010609060101010101" pitchFamily="49" charset="-122"/>
                <a:ea typeface="黑体" panose="02010609060101010101" pitchFamily="49" charset="-122"/>
              </a:rPr>
              <a:t>1</a:t>
            </a:r>
            <a:r>
              <a:rPr lang="zh-CN" altLang="en-US" sz="3300" b="1" dirty="0" smtClean="0">
                <a:latin typeface="黑体" panose="02010609060101010101" pitchFamily="49" charset="-122"/>
                <a:ea typeface="黑体" panose="02010609060101010101" pitchFamily="49" charset="-122"/>
              </a:rPr>
              <a:t>、地下综合管廊建设背景与现状</a:t>
            </a:r>
            <a:endParaRPr lang="zh-CN" altLang="en-US" sz="3300" b="1" dirty="0">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r>
              <a:rPr lang="en-US" altLang="zh-CN" dirty="0" smtClean="0"/>
              <a:t>3</a:t>
            </a:r>
            <a:endParaRPr lang="zh-CN" altLang="en-US" dirty="0"/>
          </a:p>
        </p:txBody>
      </p:sp>
    </p:spTree>
    <p:extLst>
      <p:ext uri="{BB962C8B-B14F-4D97-AF65-F5344CB8AC3E}">
        <p14:creationId xmlns:p14="http://schemas.microsoft.com/office/powerpoint/2010/main" val="3182761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2878" y="1119869"/>
            <a:ext cx="8183781" cy="523648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20787" y="227232"/>
            <a:ext cx="8183781" cy="646331"/>
          </a:xfrm>
          <a:prstGeom prst="rect">
            <a:avLst/>
          </a:prstGeom>
          <a:noFill/>
        </p:spPr>
        <p:txBody>
          <a:bodyPr wrap="square" rtlCol="0">
            <a:spAutoFit/>
          </a:bodyPr>
          <a:lstStyle/>
          <a:p>
            <a:r>
              <a:rPr lang="zh-CN" altLang="en-US" sz="3600" b="1" dirty="0">
                <a:latin typeface="造字工房悦黑体验版纤细体" pitchFamily="50" charset="-122"/>
                <a:ea typeface="造字工房悦黑体验版纤细体" pitchFamily="50" charset="-122"/>
              </a:rPr>
              <a:t>地下综合管廊</a:t>
            </a:r>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模式实施主体</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40</a:t>
            </a:fld>
            <a:endParaRPr lang="zh-CN" altLang="en-US"/>
          </a:p>
        </p:txBody>
      </p:sp>
      <p:sp>
        <p:nvSpPr>
          <p:cNvPr id="2" name="文本框 1"/>
          <p:cNvSpPr txBox="1"/>
          <p:nvPr/>
        </p:nvSpPr>
        <p:spPr>
          <a:xfrm>
            <a:off x="865294" y="1366175"/>
            <a:ext cx="7413412" cy="3616375"/>
          </a:xfrm>
          <a:prstGeom prst="rect">
            <a:avLst/>
          </a:prstGeom>
          <a:noFill/>
        </p:spPr>
        <p:txBody>
          <a:bodyPr wrap="square" rtlCol="0">
            <a:spAutoFit/>
          </a:bodyPr>
          <a:lstStyle/>
          <a:p>
            <a:pPr marL="457200" indent="-457200" algn="just">
              <a:buFont typeface="Wingdings" panose="05000000000000000000" pitchFamily="2" charset="2"/>
              <a:buChar char="u"/>
            </a:pPr>
            <a:endParaRPr lang="en-US" altLang="zh-CN" sz="1100" b="1" dirty="0"/>
          </a:p>
          <a:p>
            <a:r>
              <a:rPr lang="en-US" altLang="zh-CN" sz="2400" b="1" dirty="0"/>
              <a:t>《</a:t>
            </a:r>
            <a:r>
              <a:rPr lang="zh-CN" altLang="en-US" sz="2400" b="1" dirty="0"/>
              <a:t>国务院办公厅关于推进城市地下综合管廊建设的指导意见</a:t>
            </a:r>
            <a:r>
              <a:rPr lang="en-US" altLang="zh-CN" sz="2400" b="1" dirty="0"/>
              <a:t>》【</a:t>
            </a:r>
            <a:r>
              <a:rPr lang="zh-CN" altLang="en-US" sz="2400" b="1" dirty="0"/>
              <a:t>国办发</a:t>
            </a:r>
            <a:r>
              <a:rPr lang="en-US" altLang="zh-CN" sz="2400" b="1" dirty="0"/>
              <a:t>[2015]61</a:t>
            </a:r>
            <a:r>
              <a:rPr lang="zh-CN" altLang="en-US" sz="2400" b="1" dirty="0"/>
              <a:t>号</a:t>
            </a:r>
            <a:r>
              <a:rPr lang="en-US" altLang="zh-CN" sz="2400" b="1" dirty="0"/>
              <a:t>】</a:t>
            </a:r>
          </a:p>
          <a:p>
            <a:pPr marL="457200" indent="-457200" algn="just">
              <a:buFont typeface="Wingdings" panose="05000000000000000000" pitchFamily="2" charset="2"/>
              <a:buChar char="u"/>
            </a:pPr>
            <a:endParaRPr lang="en-US" altLang="zh-CN" b="1" dirty="0" smtClean="0"/>
          </a:p>
          <a:p>
            <a:r>
              <a:rPr lang="zh-CN" altLang="zh-CN" sz="2400" b="1" u="sng" dirty="0" smtClean="0"/>
              <a:t>优先鼓励入廊管线单位共同组建或与社会资本合作组建股份制公司</a:t>
            </a:r>
            <a:r>
              <a:rPr lang="zh-CN" altLang="zh-CN" sz="2400" dirty="0" smtClean="0"/>
              <a:t>，或</a:t>
            </a:r>
            <a:r>
              <a:rPr lang="zh-CN" altLang="zh-CN" sz="2400" b="1" u="sng" dirty="0" smtClean="0"/>
              <a:t>在城市人民政府指导下组成地下综合管廊业主委员会，公开招标选择建设和运营管理单位</a:t>
            </a:r>
            <a:r>
              <a:rPr lang="zh-CN" altLang="zh-CN" sz="2400" dirty="0" smtClean="0"/>
              <a:t>。积极培育大型专业化地下综合管廊建设和运营管理企业，支持企业跨地区开展业务，提供系统、规范的服务。</a:t>
            </a:r>
            <a:endParaRPr lang="zh-CN" altLang="zh-CN" sz="2400" dirty="0"/>
          </a:p>
        </p:txBody>
      </p:sp>
    </p:spTree>
    <p:extLst>
      <p:ext uri="{BB962C8B-B14F-4D97-AF65-F5344CB8AC3E}">
        <p14:creationId xmlns:p14="http://schemas.microsoft.com/office/powerpoint/2010/main" val="2638107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503794" y="323608"/>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zh-CN" altLang="en-US" sz="3600" b="1" dirty="0">
                <a:latin typeface="造字工房悦黑体验版纤细体" pitchFamily="50" charset="-122"/>
                <a:ea typeface="造字工房悦黑体验版纤细体" pitchFamily="50" charset="-122"/>
              </a:rPr>
              <a:t>地下综合管廊</a:t>
            </a:r>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模式</a:t>
            </a:r>
            <a:r>
              <a:rPr lang="zh-CN" altLang="en-US" sz="3600" b="1" dirty="0" smtClean="0">
                <a:solidFill>
                  <a:srgbClr val="000000"/>
                </a:solidFill>
                <a:latin typeface="+mj-ea"/>
                <a:ea typeface="+mj-ea"/>
                <a:cs typeface="Calibri" panose="020F0502020204030204" pitchFamily="34" charset="0"/>
              </a:rPr>
              <a:t>之</a:t>
            </a:r>
            <a:r>
              <a:rPr lang="zh-CN" altLang="en-US" sz="3600" b="1" dirty="0">
                <a:solidFill>
                  <a:srgbClr val="000000"/>
                </a:solidFill>
                <a:latin typeface="+mj-ea"/>
                <a:ea typeface="+mj-ea"/>
                <a:cs typeface="Calibri" panose="020F0502020204030204" pitchFamily="34" charset="0"/>
              </a:rPr>
              <a:t>招标采购</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41</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503238" y="1310497"/>
            <a:ext cx="8459787" cy="4708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11188"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 typeface="Arial" panose="020B0604020202020204" pitchFamily="34" charset="0"/>
              <a:buChar char="-"/>
            </a:pPr>
            <a:r>
              <a:rPr lang="zh-CN" altLang="en-US" sz="2400" b="1" dirty="0">
                <a:latin typeface="+mn-ea"/>
                <a:ea typeface="+mn-ea"/>
                <a:cs typeface="Calibri" panose="020F0502020204030204" pitchFamily="34" charset="0"/>
              </a:rPr>
              <a:t>取决于标的的性质：工程还是服务？</a:t>
            </a:r>
            <a:endParaRPr lang="en-US" altLang="zh-CN" sz="2400" b="1" dirty="0">
              <a:latin typeface="+mn-ea"/>
              <a:ea typeface="+mn-ea"/>
              <a:cs typeface="Calibri" panose="020F0502020204030204" pitchFamily="34" charset="0"/>
            </a:endParaRPr>
          </a:p>
          <a:p>
            <a:pPr>
              <a:lnSpc>
                <a:spcPct val="150000"/>
              </a:lnSpc>
              <a:spcBef>
                <a:spcPct val="0"/>
              </a:spcBef>
              <a:buFont typeface="Arial" panose="020B0604020202020204" pitchFamily="34" charset="0"/>
              <a:buChar char="-"/>
            </a:pPr>
            <a:r>
              <a:rPr lang="zh-CN" altLang="en-US" sz="2400" b="1" dirty="0">
                <a:latin typeface="+mn-ea"/>
                <a:ea typeface="+mn-ea"/>
                <a:cs typeface="Calibri" panose="020F0502020204030204" pitchFamily="34" charset="0"/>
              </a:rPr>
              <a:t>标法还是政府采购法</a:t>
            </a:r>
            <a:endParaRPr lang="en-US" altLang="zh-CN" sz="2400" b="1" dirty="0">
              <a:latin typeface="+mn-ea"/>
              <a:ea typeface="+mn-ea"/>
            </a:endParaRPr>
          </a:p>
          <a:p>
            <a:pPr>
              <a:lnSpc>
                <a:spcPct val="150000"/>
              </a:lnSpc>
              <a:spcBef>
                <a:spcPct val="0"/>
              </a:spcBef>
              <a:buFont typeface="Arial" panose="020B0604020202020204" pitchFamily="34" charset="0"/>
              <a:buChar char="-"/>
            </a:pPr>
            <a:r>
              <a:rPr lang="zh-CN" altLang="en-US" sz="2400" b="1" dirty="0">
                <a:latin typeface="+mn-ea"/>
                <a:ea typeface="+mn-ea"/>
              </a:rPr>
              <a:t>哪些可以适用</a:t>
            </a:r>
            <a:endParaRPr lang="en-US" altLang="zh-CN" sz="2400" b="1" dirty="0">
              <a:latin typeface="+mn-ea"/>
              <a:ea typeface="+mn-ea"/>
            </a:endParaRPr>
          </a:p>
          <a:p>
            <a:pPr>
              <a:lnSpc>
                <a:spcPct val="150000"/>
              </a:lnSpc>
              <a:spcBef>
                <a:spcPct val="0"/>
              </a:spcBef>
              <a:buFont typeface="Arial" panose="020B0604020202020204" pitchFamily="34" charset="0"/>
              <a:buChar char="-"/>
            </a:pPr>
            <a:r>
              <a:rPr lang="zh-CN" altLang="en-US" sz="2400" b="1" dirty="0">
                <a:latin typeface="+mn-ea"/>
                <a:ea typeface="+mn-ea"/>
              </a:rPr>
              <a:t>适用的特点：项目技术边界条件是否确定？</a:t>
            </a:r>
            <a:endParaRPr lang="en-US" altLang="zh-CN" sz="2400" b="1" dirty="0">
              <a:latin typeface="+mn-ea"/>
              <a:ea typeface="+mn-ea"/>
            </a:endParaRPr>
          </a:p>
          <a:p>
            <a:pPr>
              <a:lnSpc>
                <a:spcPct val="150000"/>
              </a:lnSpc>
              <a:spcBef>
                <a:spcPct val="0"/>
              </a:spcBef>
              <a:buFont typeface="Arial" panose="020B0604020202020204" pitchFamily="34" charset="0"/>
              <a:buChar char="-"/>
            </a:pPr>
            <a:r>
              <a:rPr lang="zh-CN" altLang="en-US" sz="2400" b="1" dirty="0">
                <a:latin typeface="+mn-ea"/>
                <a:ea typeface="+mn-ea"/>
              </a:rPr>
              <a:t>竞争性谈判与竞争性磋商的区别</a:t>
            </a:r>
            <a:endParaRPr lang="en-US" altLang="zh-CN" sz="2400" b="1" dirty="0">
              <a:latin typeface="+mn-ea"/>
              <a:ea typeface="+mn-ea"/>
            </a:endParaRPr>
          </a:p>
          <a:p>
            <a:pPr>
              <a:lnSpc>
                <a:spcPct val="100000"/>
              </a:lnSpc>
              <a:spcBef>
                <a:spcPct val="0"/>
              </a:spcBef>
              <a:buFont typeface="Arial" panose="020B0604020202020204" pitchFamily="34" charset="0"/>
              <a:buNone/>
            </a:pPr>
            <a:endParaRPr lang="en-US" altLang="zh-CN" sz="2400" b="1" dirty="0">
              <a:latin typeface="+mn-ea"/>
              <a:ea typeface="+mn-ea"/>
            </a:endParaRPr>
          </a:p>
          <a:p>
            <a:pPr>
              <a:lnSpc>
                <a:spcPct val="100000"/>
              </a:lnSpc>
              <a:spcBef>
                <a:spcPct val="0"/>
              </a:spcBef>
              <a:buFont typeface="Arial" panose="020B0604020202020204" pitchFamily="34" charset="0"/>
              <a:buNone/>
            </a:pPr>
            <a:r>
              <a:rPr lang="en-US" altLang="zh-CN" sz="2400" b="1" dirty="0">
                <a:latin typeface="+mn-ea"/>
                <a:ea typeface="+mn-ea"/>
              </a:rPr>
              <a:t>【</a:t>
            </a:r>
            <a:r>
              <a:rPr lang="zh-CN" altLang="en-US" sz="2400" b="1" dirty="0">
                <a:latin typeface="+mn-ea"/>
                <a:ea typeface="+mn-ea"/>
              </a:rPr>
              <a:t>问题</a:t>
            </a:r>
            <a:r>
              <a:rPr lang="en-US" altLang="zh-CN" sz="2400" b="1" dirty="0" smtClean="0">
                <a:latin typeface="+mn-ea"/>
                <a:ea typeface="+mn-ea"/>
              </a:rPr>
              <a:t>】</a:t>
            </a:r>
          </a:p>
          <a:p>
            <a:pPr>
              <a:lnSpc>
                <a:spcPct val="100000"/>
              </a:lnSpc>
              <a:spcBef>
                <a:spcPct val="0"/>
              </a:spcBef>
              <a:buFont typeface="Arial" panose="020B0604020202020204" pitchFamily="34" charset="0"/>
              <a:buNone/>
            </a:pPr>
            <a:r>
              <a:rPr lang="en-US" altLang="zh-CN" sz="2400" b="1" dirty="0" smtClean="0">
                <a:latin typeface="+mn-ea"/>
                <a:ea typeface="+mn-ea"/>
              </a:rPr>
              <a:t>1</a:t>
            </a:r>
            <a:r>
              <a:rPr lang="zh-CN" altLang="en-US" sz="2400" b="1" dirty="0">
                <a:latin typeface="+mn-ea"/>
                <a:ea typeface="+mn-ea"/>
              </a:rPr>
              <a:t>、秩序要求、效率要求、诚信</a:t>
            </a:r>
            <a:r>
              <a:rPr lang="zh-CN" altLang="en-US" sz="2400" b="1" dirty="0" smtClean="0">
                <a:latin typeface="+mn-ea"/>
                <a:ea typeface="+mn-ea"/>
              </a:rPr>
              <a:t>要求</a:t>
            </a:r>
            <a:r>
              <a:rPr lang="en-US" altLang="zh-CN" sz="2400" b="1" dirty="0" smtClean="0">
                <a:latin typeface="+mn-ea"/>
                <a:ea typeface="+mn-ea"/>
              </a:rPr>
              <a:t> </a:t>
            </a:r>
          </a:p>
          <a:p>
            <a:pPr>
              <a:lnSpc>
                <a:spcPct val="100000"/>
              </a:lnSpc>
              <a:spcBef>
                <a:spcPct val="0"/>
              </a:spcBef>
              <a:buFont typeface="Arial" panose="020B0604020202020204" pitchFamily="34" charset="0"/>
              <a:buNone/>
            </a:pPr>
            <a:r>
              <a:rPr lang="en-US" altLang="zh-CN" sz="2400" dirty="0" smtClean="0">
                <a:solidFill>
                  <a:srgbClr val="3D3F41"/>
                </a:solidFill>
                <a:latin typeface="Arial" panose="020B0604020202020204" pitchFamily="34" charset="0"/>
              </a:rPr>
              <a:t>  </a:t>
            </a:r>
            <a:endParaRPr lang="en-US" altLang="zh-CN" sz="24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2400" u="sng" dirty="0" smtClean="0">
                <a:solidFill>
                  <a:srgbClr val="FF0000"/>
                </a:solidFill>
                <a:latin typeface="Arial" panose="020B0604020202020204" pitchFamily="34" charset="0"/>
              </a:rPr>
              <a:t>2</a:t>
            </a:r>
            <a:r>
              <a:rPr lang="zh-CN" altLang="en-US" sz="2400" u="sng" dirty="0">
                <a:solidFill>
                  <a:srgbClr val="FF0000"/>
                </a:solidFill>
                <a:latin typeface="Arial" panose="020B0604020202020204" pitchFamily="34" charset="0"/>
              </a:rPr>
              <a:t>、两招并一招，三招并一招，四招并一招？</a:t>
            </a:r>
            <a:endParaRPr lang="en-US" altLang="zh-CN" sz="2400"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690881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zh-CN" altLang="en-US" sz="3600" b="1" dirty="0">
                <a:latin typeface="造字工房悦黑体验版纤细体" pitchFamily="50" charset="-122"/>
                <a:ea typeface="造字工房悦黑体验版纤细体" pitchFamily="50" charset="-122"/>
              </a:rPr>
              <a:t>地下综合管廊</a:t>
            </a:r>
            <a:r>
              <a:rPr lang="en-US" altLang="zh-CN" sz="3600" b="1" dirty="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模式</a:t>
            </a:r>
            <a:r>
              <a:rPr lang="zh-CN" altLang="en-US" sz="3600" b="1" dirty="0" smtClean="0">
                <a:solidFill>
                  <a:srgbClr val="000000"/>
                </a:solidFill>
                <a:latin typeface="+mj-ea"/>
                <a:ea typeface="+mj-ea"/>
                <a:cs typeface="Calibri" panose="020F0502020204030204" pitchFamily="34" charset="0"/>
              </a:rPr>
              <a:t>之</a:t>
            </a:r>
            <a:r>
              <a:rPr lang="zh-CN" altLang="en-US" sz="3600" b="1" dirty="0" smtClean="0">
                <a:solidFill>
                  <a:srgbClr val="000000"/>
                </a:solidFill>
                <a:latin typeface="+mj-ea"/>
                <a:ea typeface="+mj-ea"/>
                <a:cs typeface="Calibri" panose="020F0502020204030204" pitchFamily="34" charset="0"/>
              </a:rPr>
              <a:t>采购</a:t>
            </a:r>
            <a:r>
              <a:rPr lang="zh-CN" altLang="en-US" sz="3600" b="1" dirty="0">
                <a:solidFill>
                  <a:srgbClr val="000000"/>
                </a:solidFill>
                <a:latin typeface="+mj-ea"/>
                <a:ea typeface="+mj-ea"/>
                <a:cs typeface="Calibri" panose="020F0502020204030204" pitchFamily="34" charset="0"/>
              </a:rPr>
              <a:t>方式</a:t>
            </a:r>
            <a:endParaRPr lang="zh-CN" altLang="en-US" sz="2800" dirty="0">
              <a:solidFill>
                <a:srgbClr val="000000"/>
              </a:solidFill>
              <a:latin typeface="+mj-ea"/>
              <a:ea typeface="+mj-ea"/>
              <a:cs typeface="Calibri" panose="020F0502020204030204" pitchFamily="34" charset="0"/>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42</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482600" y="1181863"/>
            <a:ext cx="8105775"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2000" b="1" dirty="0">
                <a:latin typeface="Arial" panose="020B0604020202020204" pitchFamily="34" charset="0"/>
              </a:rPr>
              <a:t>----</a:t>
            </a:r>
            <a:r>
              <a:rPr lang="zh-CN" altLang="en-US" sz="2000" b="1" dirty="0">
                <a:latin typeface="Arial" panose="020B0604020202020204" pitchFamily="34" charset="0"/>
              </a:rPr>
              <a:t>财政部《关于印发政府和社会资本合作模式操作指南（试行）的通知》（财金【2014】113号）</a:t>
            </a:r>
            <a:endParaRPr lang="en-US" altLang="zh-CN" sz="2000" b="1" dirty="0">
              <a:latin typeface="Arial" panose="020B0604020202020204" pitchFamily="34" charset="0"/>
            </a:endParaRPr>
          </a:p>
          <a:p>
            <a:pPr>
              <a:lnSpc>
                <a:spcPct val="100000"/>
              </a:lnSpc>
              <a:spcBef>
                <a:spcPct val="0"/>
              </a:spcBef>
              <a:buFont typeface="Arial" panose="020B0604020202020204" pitchFamily="34" charset="0"/>
              <a:buNone/>
            </a:pPr>
            <a:endParaRPr lang="zh-CN" altLang="en-US" sz="18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zh-CN" altLang="en-US" sz="2000" dirty="0">
                <a:latin typeface="Arial" panose="020B0604020202020204" pitchFamily="34" charset="0"/>
              </a:rPr>
              <a:t>（七）采购方式选择</a:t>
            </a:r>
          </a:p>
          <a:p>
            <a:pPr>
              <a:lnSpc>
                <a:spcPct val="100000"/>
              </a:lnSpc>
              <a:spcBef>
                <a:spcPct val="0"/>
              </a:spcBef>
              <a:buFont typeface="Arial" panose="020B0604020202020204" pitchFamily="34" charset="0"/>
              <a:buNone/>
            </a:pPr>
            <a:r>
              <a:rPr lang="zh-CN" altLang="en-US" sz="2000" dirty="0">
                <a:solidFill>
                  <a:srgbClr val="3D3F41"/>
                </a:solidFill>
                <a:latin typeface="Arial" panose="020B0604020202020204" pitchFamily="34" charset="0"/>
              </a:rPr>
              <a:t>　　项目采购应根据《政府采购法》及相关规章制度执行，</a:t>
            </a:r>
            <a:r>
              <a:rPr lang="zh-CN" altLang="en-US" sz="2000" b="1" u="sng" dirty="0">
                <a:solidFill>
                  <a:srgbClr val="FF0000"/>
                </a:solidFill>
                <a:latin typeface="Arial" panose="020B0604020202020204" pitchFamily="34" charset="0"/>
              </a:rPr>
              <a:t>采购方式包括公开招标、竞争性谈判、邀请招标、竞争性磋商和单一来源采购。</a:t>
            </a:r>
            <a:r>
              <a:rPr lang="zh-CN" altLang="en-US" sz="2000" dirty="0">
                <a:solidFill>
                  <a:srgbClr val="3D3F41"/>
                </a:solidFill>
                <a:latin typeface="Arial" panose="020B0604020202020204" pitchFamily="34" charset="0"/>
              </a:rPr>
              <a:t>项目实施机构应根据项目采购需求特点，依法选择适当采购方式。</a:t>
            </a:r>
            <a:endParaRPr lang="en-US" altLang="zh-CN" sz="2000"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zh-CN" altLang="en-US" sz="2000" dirty="0">
                <a:solidFill>
                  <a:srgbClr val="3D3F41"/>
                </a:solidFill>
                <a:latin typeface="Arial" panose="020B0604020202020204" pitchFamily="34" charset="0"/>
              </a:rPr>
              <a:t>        </a:t>
            </a:r>
            <a:r>
              <a:rPr lang="zh-CN" altLang="en-US" sz="2000" b="1" u="sng" dirty="0">
                <a:solidFill>
                  <a:srgbClr val="C00000"/>
                </a:solidFill>
                <a:latin typeface="Arial" panose="020B0604020202020204" pitchFamily="34" charset="0"/>
              </a:rPr>
              <a:t>公开招标主要适用于核心边界条件和技术经济参数明确、完整、符合国家法律法规和政府采购政策，且采购中不作更改的项目。</a:t>
            </a:r>
            <a:endParaRPr lang="en-US" altLang="zh-CN" sz="2400" b="1" u="sng" dirty="0">
              <a:solidFill>
                <a:srgbClr val="C00000"/>
              </a:solidFill>
              <a:latin typeface="Arial" panose="020B0604020202020204" pitchFamily="34" charset="0"/>
            </a:endParaRPr>
          </a:p>
          <a:p>
            <a:pPr>
              <a:lnSpc>
                <a:spcPct val="100000"/>
              </a:lnSpc>
              <a:spcBef>
                <a:spcPct val="0"/>
              </a:spcBef>
              <a:buFont typeface="Arial" panose="020B0604020202020204" pitchFamily="34" charset="0"/>
              <a:buNone/>
            </a:pPr>
            <a:r>
              <a:rPr lang="en-US" altLang="zh-CN" sz="2400" dirty="0">
                <a:solidFill>
                  <a:srgbClr val="3D3F41"/>
                </a:solidFill>
                <a:latin typeface="Arial" panose="020B0604020202020204" pitchFamily="34" charset="0"/>
              </a:rPr>
              <a:t>       </a:t>
            </a:r>
          </a:p>
          <a:p>
            <a:pPr>
              <a:lnSpc>
                <a:spcPct val="100000"/>
              </a:lnSpc>
              <a:spcBef>
                <a:spcPct val="0"/>
              </a:spcBef>
              <a:buFont typeface="Arial" panose="020B0604020202020204" pitchFamily="34" charset="0"/>
              <a:buNone/>
            </a:pPr>
            <a:r>
              <a:rPr lang="zh-CN" altLang="en-US" sz="2400" b="1" dirty="0">
                <a:latin typeface="Arial" panose="020B0604020202020204" pitchFamily="34" charset="0"/>
              </a:rPr>
              <a:t>竞争性磋商：</a:t>
            </a:r>
            <a:endParaRPr lang="en-US" altLang="zh-CN" sz="2400" b="1" dirty="0">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dirty="0">
                <a:solidFill>
                  <a:srgbClr val="3D3F41"/>
                </a:solidFill>
                <a:latin typeface="Arial" panose="020B0604020202020204" pitchFamily="34" charset="0"/>
              </a:rPr>
              <a:t>财政部</a:t>
            </a:r>
            <a:r>
              <a:rPr lang="zh-CN" altLang="en-US" sz="2000" b="1" u="sng" dirty="0">
                <a:solidFill>
                  <a:srgbClr val="C00000"/>
                </a:solidFill>
                <a:latin typeface="Arial" panose="020B0604020202020204" pitchFamily="34" charset="0"/>
              </a:rPr>
              <a:t>首次依法创新的采购方式</a:t>
            </a:r>
            <a:endParaRPr lang="en-US" altLang="zh-CN" sz="2000" b="1" u="sng" dirty="0">
              <a:solidFill>
                <a:srgbClr val="C00000"/>
              </a:solidFill>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dirty="0">
                <a:solidFill>
                  <a:srgbClr val="3D3F41"/>
                </a:solidFill>
                <a:latin typeface="Arial" panose="020B0604020202020204" pitchFamily="34" charset="0"/>
              </a:rPr>
              <a:t>核心内容：</a:t>
            </a:r>
            <a:r>
              <a:rPr lang="zh-CN" altLang="en-US" sz="2000" b="1" u="sng" dirty="0">
                <a:solidFill>
                  <a:srgbClr val="C00000"/>
                </a:solidFill>
                <a:latin typeface="Arial" panose="020B0604020202020204" pitchFamily="34" charset="0"/>
              </a:rPr>
              <a:t>“先明确采购需求、后竞争报价”的两阶段采购模式</a:t>
            </a:r>
            <a:r>
              <a:rPr lang="zh-CN" altLang="en-US" sz="2000" dirty="0">
                <a:solidFill>
                  <a:srgbClr val="3D3F41"/>
                </a:solidFill>
                <a:latin typeface="Arial" panose="020B0604020202020204" pitchFamily="34" charset="0"/>
              </a:rPr>
              <a:t>。</a:t>
            </a:r>
          </a:p>
          <a:p>
            <a:pPr>
              <a:lnSpc>
                <a:spcPct val="100000"/>
              </a:lnSpc>
              <a:spcBef>
                <a:spcPct val="0"/>
              </a:spcBef>
              <a:buFont typeface="Wingdings" panose="05000000000000000000" pitchFamily="2" charset="2"/>
              <a:buChar char="u"/>
            </a:pPr>
            <a:r>
              <a:rPr lang="zh-CN" altLang="en-US" sz="2000" dirty="0">
                <a:solidFill>
                  <a:srgbClr val="3D3F41"/>
                </a:solidFill>
                <a:latin typeface="Arial" panose="020B0604020202020204" pitchFamily="34" charset="0"/>
              </a:rPr>
              <a:t>与竞争性谈判的区别：在“竞争报价”阶段，</a:t>
            </a:r>
            <a:r>
              <a:rPr lang="zh-CN" altLang="en-US" sz="2000" b="1" u="sng" dirty="0">
                <a:solidFill>
                  <a:srgbClr val="C00000"/>
                </a:solidFill>
                <a:latin typeface="Arial" panose="020B0604020202020204" pitchFamily="34" charset="0"/>
              </a:rPr>
              <a:t>竞争性磋商采用“综合评分法”；竞争性谈判采用“最低价成交”。</a:t>
            </a:r>
          </a:p>
        </p:txBody>
      </p:sp>
    </p:spTree>
    <p:extLst>
      <p:ext uri="{BB962C8B-B14F-4D97-AF65-F5344CB8AC3E}">
        <p14:creationId xmlns:p14="http://schemas.microsoft.com/office/powerpoint/2010/main" val="1566551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701731"/>
          </a:xfrm>
          <a:prstGeom prst="rect">
            <a:avLst/>
          </a:prstGeom>
          <a:noFill/>
        </p:spPr>
        <p:txBody>
          <a:bodyPr wrap="square" rtlCol="0">
            <a:spAutoFit/>
          </a:bodyPr>
          <a:lstStyle/>
          <a:p>
            <a:pPr algn="just">
              <a:lnSpc>
                <a:spcPct val="110000"/>
              </a:lnSpc>
              <a:spcBef>
                <a:spcPts val="1800"/>
              </a:spcBef>
              <a:buClr>
                <a:srgbClr val="2E2F31"/>
              </a:buClr>
              <a:buSzPct val="60000"/>
            </a:pPr>
            <a:r>
              <a:rPr lang="zh-CN" altLang="en-US" sz="3600" b="1" dirty="0">
                <a:solidFill>
                  <a:srgbClr val="000000"/>
                </a:solidFill>
                <a:latin typeface="+mj-ea"/>
                <a:ea typeface="+mj-ea"/>
                <a:cs typeface="Calibri" panose="020F0502020204030204" pitchFamily="34" charset="0"/>
              </a:rPr>
              <a:t>竞争性磋商</a:t>
            </a:r>
            <a:r>
              <a:rPr lang="en-US" altLang="zh-CN" sz="3600" b="1" dirty="0" smtClean="0">
                <a:solidFill>
                  <a:srgbClr val="000000"/>
                </a:solidFill>
                <a:latin typeface="+mj-ea"/>
                <a:ea typeface="+mj-ea"/>
                <a:cs typeface="Calibri" panose="020F0502020204030204" pitchFamily="34" charset="0"/>
              </a:rPr>
              <a:t>--</a:t>
            </a:r>
            <a:r>
              <a:rPr lang="en-US" altLang="zh-CN" sz="3600" b="1" dirty="0" smtClean="0">
                <a:solidFill>
                  <a:srgbClr val="000000"/>
                </a:solidFill>
                <a:latin typeface="+mj-ea"/>
                <a:ea typeface="+mj-ea"/>
              </a:rPr>
              <a:t>214</a:t>
            </a:r>
            <a:r>
              <a:rPr lang="zh-CN" altLang="en-US" sz="3600" b="1" dirty="0">
                <a:solidFill>
                  <a:srgbClr val="000000"/>
                </a:solidFill>
                <a:latin typeface="+mj-ea"/>
                <a:ea typeface="+mj-ea"/>
              </a:rPr>
              <a:t>号文</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43</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6" name="圆角矩形 8"/>
          <p:cNvSpPr>
            <a:spLocks noChangeArrowheads="1"/>
          </p:cNvSpPr>
          <p:nvPr/>
        </p:nvSpPr>
        <p:spPr bwMode="auto">
          <a:xfrm>
            <a:off x="720725" y="1417638"/>
            <a:ext cx="7762875" cy="581025"/>
          </a:xfrm>
          <a:prstGeom prst="roundRect">
            <a:avLst>
              <a:gd name="adj" fmla="val 16667"/>
            </a:avLst>
          </a:prstGeom>
          <a:solidFill>
            <a:srgbClr val="CCECFF"/>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b="1" dirty="0">
                <a:solidFill>
                  <a:srgbClr val="3D3F41"/>
                </a:solidFill>
                <a:latin typeface="Arial" panose="020B0604020202020204" pitchFamily="34" charset="0"/>
              </a:rPr>
              <a:t>《</a:t>
            </a:r>
            <a:r>
              <a:rPr lang="zh-CN" altLang="en-US" sz="2000" b="1" dirty="0">
                <a:solidFill>
                  <a:srgbClr val="3D3F41"/>
                </a:solidFill>
                <a:latin typeface="Arial" panose="020B0604020202020204" pitchFamily="34" charset="0"/>
              </a:rPr>
              <a:t>政府采购竞争性磋商采购方式管理暂行办法</a:t>
            </a:r>
            <a:r>
              <a:rPr lang="en-US" altLang="zh-CN" sz="2000" b="1" dirty="0">
                <a:solidFill>
                  <a:srgbClr val="3D3F41"/>
                </a:solidFill>
                <a:latin typeface="Arial" panose="020B0604020202020204" pitchFamily="34" charset="0"/>
              </a:rPr>
              <a:t>》</a:t>
            </a:r>
            <a:r>
              <a:rPr lang="zh-CN" altLang="en-US" sz="2000" b="1" dirty="0">
                <a:solidFill>
                  <a:srgbClr val="3D3F41"/>
                </a:solidFill>
                <a:latin typeface="Arial" panose="020B0604020202020204" pitchFamily="34" charset="0"/>
              </a:rPr>
              <a:t>财库</a:t>
            </a:r>
            <a:r>
              <a:rPr lang="en-US" altLang="zh-CN" sz="2000" b="1" dirty="0">
                <a:solidFill>
                  <a:srgbClr val="3D3F41"/>
                </a:solidFill>
                <a:latin typeface="Arial" panose="020B0604020202020204" pitchFamily="34" charset="0"/>
              </a:rPr>
              <a:t>[2014]214</a:t>
            </a:r>
            <a:r>
              <a:rPr lang="zh-CN" altLang="en-US" sz="2000" b="1" dirty="0">
                <a:solidFill>
                  <a:srgbClr val="3D3F41"/>
                </a:solidFill>
                <a:latin typeface="Arial" panose="020B0604020202020204" pitchFamily="34" charset="0"/>
              </a:rPr>
              <a:t>号</a:t>
            </a:r>
          </a:p>
        </p:txBody>
      </p:sp>
      <p:sp>
        <p:nvSpPr>
          <p:cNvPr id="17" name="Text Box 4"/>
          <p:cNvSpPr txBox="1">
            <a:spLocks noChangeArrowheads="1"/>
          </p:cNvSpPr>
          <p:nvPr/>
        </p:nvSpPr>
        <p:spPr bwMode="auto">
          <a:xfrm>
            <a:off x="1079500" y="2636838"/>
            <a:ext cx="7021513" cy="1016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Wingdings" panose="05000000000000000000" pitchFamily="2" charset="2"/>
              <a:buChar char="u"/>
            </a:pPr>
            <a:r>
              <a:rPr lang="zh-CN" altLang="en-US" sz="2000">
                <a:solidFill>
                  <a:srgbClr val="3D3F41"/>
                </a:solidFill>
                <a:latin typeface="Arial" panose="020B0604020202020204" pitchFamily="34" charset="0"/>
              </a:rPr>
              <a:t>财政部首次</a:t>
            </a:r>
            <a:r>
              <a:rPr lang="zh-CN" altLang="en-US" sz="2000" b="1">
                <a:solidFill>
                  <a:srgbClr val="FF0000"/>
                </a:solidFill>
                <a:latin typeface="Arial" panose="020B0604020202020204" pitchFamily="34" charset="0"/>
              </a:rPr>
              <a:t>依法创新</a:t>
            </a:r>
            <a:r>
              <a:rPr lang="zh-CN" altLang="en-US" sz="2000">
                <a:solidFill>
                  <a:srgbClr val="3D3F41"/>
                </a:solidFill>
                <a:latin typeface="Arial" panose="020B0604020202020204" pitchFamily="34" charset="0"/>
              </a:rPr>
              <a:t>的采购方式</a:t>
            </a:r>
            <a:endParaRPr lang="en-US" altLang="zh-CN" sz="2000">
              <a:solidFill>
                <a:srgbClr val="3D3F41"/>
              </a:solidFill>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b="1">
                <a:solidFill>
                  <a:srgbClr val="3D3F41"/>
                </a:solidFill>
                <a:latin typeface="Arial" panose="020B0604020202020204" pitchFamily="34" charset="0"/>
              </a:rPr>
              <a:t>核心内容：</a:t>
            </a:r>
            <a:r>
              <a:rPr lang="zh-CN" altLang="en-US" sz="2000" b="1">
                <a:solidFill>
                  <a:srgbClr val="FF0000"/>
                </a:solidFill>
                <a:latin typeface="Arial" panose="020B0604020202020204" pitchFamily="34" charset="0"/>
              </a:rPr>
              <a:t>“先明确采购需求、后竞争报价”的两阶段采购模式，</a:t>
            </a:r>
            <a:r>
              <a:rPr lang="zh-CN" altLang="en-US" sz="2000">
                <a:solidFill>
                  <a:srgbClr val="3D3F41"/>
                </a:solidFill>
                <a:latin typeface="Arial" panose="020B0604020202020204" pitchFamily="34" charset="0"/>
              </a:rPr>
              <a:t>倡导“物有所值”的价值目标。</a:t>
            </a:r>
          </a:p>
        </p:txBody>
      </p:sp>
      <p:sp>
        <p:nvSpPr>
          <p:cNvPr id="18" name="Text Box 6"/>
          <p:cNvSpPr txBox="1">
            <a:spLocks noChangeArrowheads="1"/>
          </p:cNvSpPr>
          <p:nvPr/>
        </p:nvSpPr>
        <p:spPr bwMode="auto">
          <a:xfrm>
            <a:off x="1092200" y="4035425"/>
            <a:ext cx="7019925" cy="1938338"/>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Wingdings" panose="05000000000000000000" pitchFamily="2" charset="2"/>
              <a:buChar char="u"/>
            </a:pPr>
            <a:r>
              <a:rPr lang="zh-CN" altLang="en-US" sz="2000" b="1" u="sng">
                <a:solidFill>
                  <a:srgbClr val="3D3F41"/>
                </a:solidFill>
                <a:latin typeface="Arial" panose="020B0604020202020204" pitchFamily="34" charset="0"/>
              </a:rPr>
              <a:t>与竞争性谈判的联系与区别</a:t>
            </a:r>
            <a:endParaRPr lang="en-US" altLang="zh-CN" sz="2000" b="1" u="sng">
              <a:solidFill>
                <a:srgbClr val="3D3F41"/>
              </a:solidFill>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a:solidFill>
                  <a:srgbClr val="3D3F41"/>
                </a:solidFill>
                <a:latin typeface="Arial" panose="020B0604020202020204" pitchFamily="34" charset="0"/>
              </a:rPr>
              <a:t>联系：在“明确采购需求”阶段，二者关于采购程序、供应商来源方式、磋商或谈判公告要求、响应文件要求、磋商或谈判小组组成等方面的要求基本一致；</a:t>
            </a:r>
            <a:endParaRPr lang="en-US" altLang="zh-CN" sz="2000">
              <a:solidFill>
                <a:srgbClr val="3D3F41"/>
              </a:solidFill>
              <a:latin typeface="Arial" panose="020B0604020202020204" pitchFamily="34" charset="0"/>
            </a:endParaRPr>
          </a:p>
          <a:p>
            <a:pPr>
              <a:lnSpc>
                <a:spcPct val="100000"/>
              </a:lnSpc>
              <a:spcBef>
                <a:spcPct val="0"/>
              </a:spcBef>
              <a:buFont typeface="Wingdings" panose="05000000000000000000" pitchFamily="2" charset="2"/>
              <a:buChar char="u"/>
            </a:pPr>
            <a:r>
              <a:rPr lang="zh-CN" altLang="en-US" sz="2000" b="1">
                <a:solidFill>
                  <a:srgbClr val="FF0000"/>
                </a:solidFill>
                <a:latin typeface="Arial" panose="020B0604020202020204" pitchFamily="34" charset="0"/>
              </a:rPr>
              <a:t>区别：在“竞争报价”阶段</a:t>
            </a:r>
            <a:r>
              <a:rPr lang="zh-CN" altLang="en-US" sz="2000">
                <a:solidFill>
                  <a:srgbClr val="3D3F41"/>
                </a:solidFill>
                <a:latin typeface="Arial" panose="020B0604020202020204" pitchFamily="34" charset="0"/>
              </a:rPr>
              <a:t>，竞争性磋商采用“综合评分法”；竞争性谈判采用“最低价成交”</a:t>
            </a:r>
          </a:p>
        </p:txBody>
      </p:sp>
    </p:spTree>
    <p:extLst>
      <p:ext uri="{BB962C8B-B14F-4D97-AF65-F5344CB8AC3E}">
        <p14:creationId xmlns:p14="http://schemas.microsoft.com/office/powerpoint/2010/main" val="1844009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627288"/>
          </a:xfrm>
          <a:prstGeom prst="rect">
            <a:avLst/>
          </a:prstGeom>
          <a:noFill/>
        </p:spPr>
        <p:txBody>
          <a:bodyPr wrap="square" rtlCol="0">
            <a:spAutoFit/>
          </a:bodyPr>
          <a:lstStyle/>
          <a:p>
            <a:pPr algn="just">
              <a:lnSpc>
                <a:spcPct val="110000"/>
              </a:lnSpc>
              <a:spcBef>
                <a:spcPts val="1800"/>
              </a:spcBef>
              <a:buClr>
                <a:srgbClr val="2E2F31"/>
              </a:buClr>
              <a:buSzPct val="60000"/>
            </a:pPr>
            <a:r>
              <a:rPr lang="zh-CN" altLang="en-US" sz="3600" b="1" dirty="0">
                <a:latin typeface="+mj-ea"/>
                <a:ea typeface="+mj-ea"/>
                <a:cs typeface="Calibri" panose="020F0502020204030204" pitchFamily="34" charset="0"/>
              </a:rPr>
              <a:t>竞争性磋商</a:t>
            </a:r>
            <a:r>
              <a:rPr lang="en-US" altLang="zh-CN" sz="3600" b="1" dirty="0">
                <a:latin typeface="+mj-ea"/>
                <a:ea typeface="+mj-ea"/>
                <a:cs typeface="Calibri" panose="020F0502020204030204" pitchFamily="34" charset="0"/>
              </a:rPr>
              <a:t>--</a:t>
            </a:r>
            <a:r>
              <a:rPr lang="zh-CN" altLang="en-US" sz="3600" b="1" dirty="0">
                <a:latin typeface="+mj-ea"/>
                <a:ea typeface="+mj-ea"/>
                <a:cs typeface="Calibri" panose="020F0502020204030204" pitchFamily="34" charset="0"/>
              </a:rPr>
              <a:t> </a:t>
            </a:r>
            <a:r>
              <a:rPr lang="en-US" altLang="zh-CN" sz="3600" b="1" dirty="0">
                <a:latin typeface="+mj-ea"/>
                <a:ea typeface="+mj-ea"/>
              </a:rPr>
              <a:t>214</a:t>
            </a:r>
            <a:r>
              <a:rPr lang="zh-CN" altLang="en-US" sz="3600" b="1" dirty="0">
                <a:latin typeface="+mj-ea"/>
                <a:ea typeface="+mj-ea"/>
              </a:rPr>
              <a:t>号文</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44</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2"/>
          <p:cNvSpPr txBox="1">
            <a:spLocks noChangeArrowheads="1"/>
          </p:cNvSpPr>
          <p:nvPr/>
        </p:nvSpPr>
        <p:spPr bwMode="auto">
          <a:xfrm>
            <a:off x="833345" y="2087815"/>
            <a:ext cx="7558087" cy="430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五种适用情形：</a:t>
            </a:r>
            <a:endParaRPr lang="en-US" altLang="zh-CN" sz="1800" dirty="0">
              <a:latin typeface="Arial" panose="020B0604020202020204" pitchFamily="34" charset="0"/>
            </a:endParaRPr>
          </a:p>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一是政府购买服务项目；</a:t>
            </a:r>
            <a:endParaRPr lang="en-US" altLang="zh-CN" sz="1800" dirty="0">
              <a:latin typeface="Arial" panose="020B0604020202020204" pitchFamily="34" charset="0"/>
            </a:endParaRPr>
          </a:p>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二是技术复杂或者性质特殊，不能确定详细规格或者具体要求的；</a:t>
            </a:r>
            <a:endParaRPr lang="en-US" altLang="zh-CN" sz="1800" dirty="0">
              <a:latin typeface="Arial" panose="020B0604020202020204" pitchFamily="34" charset="0"/>
            </a:endParaRPr>
          </a:p>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三是因艺术品采购、专利、专有技术或者服务的时间、数量事先不能确定等原因不能事先计算出价格总额的；</a:t>
            </a:r>
            <a:endParaRPr lang="en-US" altLang="zh-CN" sz="1800" dirty="0">
              <a:latin typeface="Arial" panose="020B0604020202020204" pitchFamily="34" charset="0"/>
            </a:endParaRPr>
          </a:p>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四是市场竞争不充分的科研项目，以及需要扶持的科技成果转化项目；</a:t>
            </a:r>
            <a:endParaRPr lang="en-US" altLang="zh-CN" sz="1800" dirty="0">
              <a:latin typeface="Arial" panose="020B0604020202020204" pitchFamily="34" charset="0"/>
            </a:endParaRPr>
          </a:p>
          <a:p>
            <a:pPr>
              <a:lnSpc>
                <a:spcPct val="190000"/>
              </a:lnSpc>
              <a:spcBef>
                <a:spcPct val="0"/>
              </a:spcBef>
              <a:buFont typeface="Wingdings" panose="05000000000000000000" pitchFamily="2" charset="2"/>
              <a:buChar char="u"/>
            </a:pPr>
            <a:r>
              <a:rPr lang="zh-CN" altLang="en-US" sz="1800" dirty="0">
                <a:latin typeface="Arial" panose="020B0604020202020204" pitchFamily="34" charset="0"/>
              </a:rPr>
              <a:t>五是按照招标投标法及其实施条例必须进行招标的工程建设项目以外的工程建设项目。</a:t>
            </a:r>
          </a:p>
        </p:txBody>
      </p:sp>
      <p:sp>
        <p:nvSpPr>
          <p:cNvPr id="19" name="AutoShape 3"/>
          <p:cNvSpPr>
            <a:spLocks noChangeArrowheads="1"/>
          </p:cNvSpPr>
          <p:nvPr/>
        </p:nvSpPr>
        <p:spPr bwMode="auto">
          <a:xfrm>
            <a:off x="833345" y="1313115"/>
            <a:ext cx="4713287" cy="574675"/>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r>
              <a:rPr lang="zh-CN" altLang="en-US" sz="2400" b="1">
                <a:solidFill>
                  <a:srgbClr val="3D3F41"/>
                </a:solidFill>
                <a:latin typeface="Arial" panose="020B0604020202020204" pitchFamily="34" charset="0"/>
              </a:rPr>
              <a:t>竞争性磋商采购方式的适用情形</a:t>
            </a:r>
          </a:p>
        </p:txBody>
      </p:sp>
    </p:spTree>
    <p:extLst>
      <p:ext uri="{BB962C8B-B14F-4D97-AF65-F5344CB8AC3E}">
        <p14:creationId xmlns:p14="http://schemas.microsoft.com/office/powerpoint/2010/main" val="3801483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701731"/>
          </a:xfrm>
          <a:prstGeom prst="rect">
            <a:avLst/>
          </a:prstGeom>
          <a:noFill/>
        </p:spPr>
        <p:txBody>
          <a:bodyPr wrap="square" rtlCol="0">
            <a:spAutoFit/>
          </a:bodyPr>
          <a:lstStyle/>
          <a:p>
            <a:pPr algn="just">
              <a:lnSpc>
                <a:spcPct val="110000"/>
              </a:lnSpc>
              <a:spcBef>
                <a:spcPts val="1800"/>
              </a:spcBef>
              <a:buClr>
                <a:srgbClr val="2E2F31"/>
              </a:buClr>
              <a:buSzPct val="60000"/>
            </a:pPr>
            <a:r>
              <a:rPr lang="en-US" altLang="zh-CN" sz="3600" b="1" dirty="0">
                <a:solidFill>
                  <a:srgbClr val="000000"/>
                </a:solidFill>
                <a:latin typeface="+mj-ea"/>
                <a:ea typeface="+mj-ea"/>
              </a:rPr>
              <a:t>PPP</a:t>
            </a:r>
            <a:r>
              <a:rPr lang="zh-CN" altLang="en-US" sz="3600" b="1" dirty="0">
                <a:solidFill>
                  <a:srgbClr val="000000"/>
                </a:solidFill>
                <a:latin typeface="+mj-ea"/>
                <a:ea typeface="+mj-ea"/>
                <a:cs typeface="Calibri" panose="020F0502020204030204" pitchFamily="34" charset="0"/>
              </a:rPr>
              <a:t>采购管理办法</a:t>
            </a:r>
            <a:r>
              <a:rPr lang="en-US" altLang="zh-CN" sz="3600" b="1" dirty="0">
                <a:solidFill>
                  <a:srgbClr val="000000"/>
                </a:solidFill>
                <a:latin typeface="+mj-ea"/>
                <a:ea typeface="+mj-ea"/>
              </a:rPr>
              <a:t>—215</a:t>
            </a:r>
            <a:r>
              <a:rPr lang="zh-CN" altLang="en-US" sz="3600" b="1" dirty="0">
                <a:solidFill>
                  <a:srgbClr val="000000"/>
                </a:solidFill>
                <a:latin typeface="+mj-ea"/>
                <a:ea typeface="+mj-ea"/>
              </a:rPr>
              <a:t>号文</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45</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6" name="Text Box 2"/>
          <p:cNvSpPr txBox="1">
            <a:spLocks noChangeArrowheads="1"/>
          </p:cNvSpPr>
          <p:nvPr/>
        </p:nvSpPr>
        <p:spPr bwMode="auto">
          <a:xfrm>
            <a:off x="442781" y="2195942"/>
            <a:ext cx="8261352" cy="3679469"/>
          </a:xfrm>
          <a:prstGeom prst="rect">
            <a:avLst/>
          </a:prstGeom>
          <a:noFill/>
          <a:ln w="19050">
            <a:noFill/>
            <a:prstDash val="lg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1</a:t>
            </a:r>
            <a:r>
              <a:rPr lang="zh-CN" altLang="en-US" sz="1800" dirty="0">
                <a:solidFill>
                  <a:srgbClr val="3D3F41"/>
                </a:solidFill>
                <a:latin typeface="Arial" panose="020B0604020202020204" pitchFamily="34" charset="0"/>
              </a:rPr>
              <a:t>：</a:t>
            </a:r>
            <a:r>
              <a:rPr lang="zh-CN" altLang="en-US" sz="1800" b="1" dirty="0">
                <a:solidFill>
                  <a:srgbClr val="3D3F41"/>
                </a:solidFill>
                <a:latin typeface="Arial" panose="020B0604020202020204" pitchFamily="34" charset="0"/>
              </a:rPr>
              <a:t>新增了竞争性磋商的采购方式，引入了</a:t>
            </a:r>
            <a:r>
              <a:rPr lang="zh-CN" altLang="en-US" sz="1800" b="1" u="sng" dirty="0">
                <a:solidFill>
                  <a:srgbClr val="CC0000"/>
                </a:solidFill>
                <a:latin typeface="Arial" panose="020B0604020202020204" pitchFamily="34" charset="0"/>
              </a:rPr>
              <a:t>两阶段采购模式。</a:t>
            </a:r>
            <a:endParaRPr lang="en-US" altLang="zh-CN" sz="1800" b="1" u="sng" dirty="0">
              <a:solidFill>
                <a:srgbClr val="CC0000"/>
              </a:solidFill>
              <a:latin typeface="Arial" panose="020B0604020202020204" pitchFamily="34" charset="0"/>
            </a:endParaRPr>
          </a:p>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2</a:t>
            </a:r>
            <a:r>
              <a:rPr lang="zh-CN" altLang="en-US" sz="1800" dirty="0">
                <a:solidFill>
                  <a:srgbClr val="3D3F41"/>
                </a:solidFill>
                <a:latin typeface="Arial" panose="020B0604020202020204" pitchFamily="34" charset="0"/>
              </a:rPr>
              <a:t>：新增</a:t>
            </a:r>
            <a:r>
              <a:rPr lang="zh-CN" altLang="en-US" sz="1800" b="1" u="sng" dirty="0">
                <a:solidFill>
                  <a:srgbClr val="CC0000"/>
                </a:solidFill>
                <a:latin typeface="Arial" panose="020B0604020202020204" pitchFamily="34" charset="0"/>
              </a:rPr>
              <a:t>强制资格预审、现场考察和答疑、采购结果及合同文本公示等规范性要求</a:t>
            </a:r>
            <a:r>
              <a:rPr lang="zh-CN" altLang="en-US" sz="1800" dirty="0">
                <a:solidFill>
                  <a:srgbClr val="3D3F41"/>
                </a:solidFill>
                <a:latin typeface="Arial" panose="020B0604020202020204" pitchFamily="34" charset="0"/>
              </a:rPr>
              <a:t>。</a:t>
            </a:r>
            <a:endParaRPr lang="en-US" altLang="zh-CN" sz="1800" dirty="0">
              <a:solidFill>
                <a:srgbClr val="3D3F41"/>
              </a:solidFill>
              <a:latin typeface="Arial" panose="020B0604020202020204" pitchFamily="34" charset="0"/>
            </a:endParaRPr>
          </a:p>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3</a:t>
            </a:r>
            <a:r>
              <a:rPr lang="zh-CN" altLang="en-US" sz="1800" dirty="0">
                <a:solidFill>
                  <a:srgbClr val="3D3F41"/>
                </a:solidFill>
                <a:latin typeface="Arial" panose="020B0604020202020204" pitchFamily="34" charset="0"/>
              </a:rPr>
              <a:t>：创新采购结果确认谈判、项目实施机构可以</a:t>
            </a:r>
            <a:r>
              <a:rPr lang="zh-CN" altLang="en-US" sz="1800" b="1" u="sng" dirty="0">
                <a:solidFill>
                  <a:srgbClr val="CC0000"/>
                </a:solidFill>
                <a:latin typeface="Arial" panose="020B0604020202020204" pitchFamily="34" charset="0"/>
              </a:rPr>
              <a:t>自行选定评审专家</a:t>
            </a:r>
            <a:r>
              <a:rPr lang="zh-CN" altLang="en-US" sz="1800" dirty="0">
                <a:solidFill>
                  <a:srgbClr val="3D3F41"/>
                </a:solidFill>
                <a:latin typeface="Arial" panose="020B0604020202020204" pitchFamily="34" charset="0"/>
              </a:rPr>
              <a:t>等程序。</a:t>
            </a:r>
            <a:endParaRPr lang="en-US" altLang="zh-CN" sz="1800" dirty="0">
              <a:solidFill>
                <a:srgbClr val="3D3F41"/>
              </a:solidFill>
              <a:latin typeface="Arial" panose="020B0604020202020204" pitchFamily="34" charset="0"/>
            </a:endParaRPr>
          </a:p>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4</a:t>
            </a:r>
            <a:r>
              <a:rPr lang="zh-CN" altLang="en-US" sz="1800" dirty="0">
                <a:solidFill>
                  <a:srgbClr val="3D3F41"/>
                </a:solidFill>
                <a:latin typeface="Arial" panose="020B0604020202020204" pitchFamily="34" charset="0"/>
              </a:rPr>
              <a:t>：要求必须在资格预审公告、采购公告、采购文件、项目合同中</a:t>
            </a:r>
            <a:r>
              <a:rPr lang="zh-CN" altLang="en-US" sz="1800" b="1" u="sng" dirty="0">
                <a:solidFill>
                  <a:srgbClr val="CC0000"/>
                </a:solidFill>
                <a:latin typeface="Arial" panose="020B0604020202020204" pitchFamily="34" charset="0"/>
              </a:rPr>
              <a:t>列明</a:t>
            </a:r>
            <a:r>
              <a:rPr lang="zh-CN" altLang="en-US" sz="1800" dirty="0">
                <a:solidFill>
                  <a:srgbClr val="3D3F41"/>
                </a:solidFill>
                <a:latin typeface="Arial" panose="020B0604020202020204" pitchFamily="34" charset="0"/>
              </a:rPr>
              <a:t>采购本国货物和服务、技术引进和转让等</a:t>
            </a:r>
            <a:r>
              <a:rPr lang="zh-CN" altLang="en-US" sz="1800" b="1" u="sng" dirty="0">
                <a:solidFill>
                  <a:srgbClr val="CC0000"/>
                </a:solidFill>
                <a:latin typeface="Arial" panose="020B0604020202020204" pitchFamily="34" charset="0"/>
              </a:rPr>
              <a:t>政策要求</a:t>
            </a:r>
            <a:r>
              <a:rPr lang="zh-CN" altLang="en-US" sz="1800" dirty="0">
                <a:solidFill>
                  <a:srgbClr val="3D3F41"/>
                </a:solidFill>
                <a:latin typeface="Arial" panose="020B0604020202020204" pitchFamily="34" charset="0"/>
              </a:rPr>
              <a:t>。</a:t>
            </a:r>
            <a:endParaRPr lang="en-US" altLang="zh-CN" sz="1800" dirty="0">
              <a:solidFill>
                <a:srgbClr val="3D3F41"/>
              </a:solidFill>
              <a:latin typeface="Arial" panose="020B0604020202020204" pitchFamily="34" charset="0"/>
            </a:endParaRPr>
          </a:p>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5</a:t>
            </a:r>
            <a:r>
              <a:rPr lang="zh-CN" altLang="en-US" sz="1800" dirty="0">
                <a:solidFill>
                  <a:srgbClr val="3D3F41"/>
                </a:solidFill>
                <a:latin typeface="Arial" panose="020B0604020202020204" pitchFamily="34" charset="0"/>
              </a:rPr>
              <a:t>：创新监管方式，对项目履约实行</a:t>
            </a:r>
            <a:r>
              <a:rPr lang="zh-CN" altLang="en-US" sz="1800" b="1" u="sng" dirty="0">
                <a:solidFill>
                  <a:srgbClr val="CC0000"/>
                </a:solidFill>
                <a:latin typeface="Arial" panose="020B0604020202020204" pitchFamily="34" charset="0"/>
              </a:rPr>
              <a:t>强制信用担保</a:t>
            </a:r>
            <a:r>
              <a:rPr lang="zh-CN" altLang="en-US" sz="1800" dirty="0">
                <a:solidFill>
                  <a:srgbClr val="3D3F41"/>
                </a:solidFill>
                <a:latin typeface="Arial" panose="020B0604020202020204" pitchFamily="34" charset="0"/>
              </a:rPr>
              <a:t>，用市场化手段</a:t>
            </a:r>
            <a:r>
              <a:rPr lang="zh-CN" altLang="en-US" sz="1800" b="1" u="sng" dirty="0">
                <a:solidFill>
                  <a:srgbClr val="CC0000"/>
                </a:solidFill>
                <a:latin typeface="Arial" panose="020B0604020202020204" pitchFamily="34" charset="0"/>
              </a:rPr>
              <a:t>引入担保机构进行第三方监管</a:t>
            </a:r>
            <a:r>
              <a:rPr lang="zh-CN" altLang="en-US" sz="1800" dirty="0">
                <a:solidFill>
                  <a:srgbClr val="3D3F41"/>
                </a:solidFill>
                <a:latin typeface="Arial" panose="020B0604020202020204" pitchFamily="34" charset="0"/>
              </a:rPr>
              <a:t>，项目采购完成后公开项目采购合同，引入社会监督。</a:t>
            </a:r>
            <a:endParaRPr lang="en-US" altLang="zh-CN" sz="1800" dirty="0">
              <a:solidFill>
                <a:srgbClr val="3D3F41"/>
              </a:solidFill>
              <a:latin typeface="Arial" panose="020B0604020202020204" pitchFamily="34" charset="0"/>
            </a:endParaRPr>
          </a:p>
          <a:p>
            <a:pPr>
              <a:lnSpc>
                <a:spcPct val="130000"/>
              </a:lnSpc>
              <a:spcBef>
                <a:spcPct val="0"/>
              </a:spcBef>
              <a:buFont typeface="Wingdings" panose="05000000000000000000" pitchFamily="2" charset="2"/>
              <a:buChar char="u"/>
            </a:pPr>
            <a:r>
              <a:rPr lang="zh-CN" altLang="en-US" sz="1800" dirty="0">
                <a:solidFill>
                  <a:srgbClr val="3D3F41"/>
                </a:solidFill>
                <a:latin typeface="Arial" panose="020B0604020202020204" pitchFamily="34" charset="0"/>
              </a:rPr>
              <a:t>创新</a:t>
            </a:r>
            <a:r>
              <a:rPr lang="en-US" altLang="zh-CN" sz="1800" dirty="0">
                <a:solidFill>
                  <a:srgbClr val="3D3F41"/>
                </a:solidFill>
                <a:latin typeface="Arial" panose="020B0604020202020204" pitchFamily="34" charset="0"/>
              </a:rPr>
              <a:t>6</a:t>
            </a:r>
            <a:r>
              <a:rPr lang="zh-CN" altLang="en-US" sz="1800" dirty="0">
                <a:solidFill>
                  <a:srgbClr val="3D3F41"/>
                </a:solidFill>
                <a:latin typeface="Arial" panose="020B0604020202020204" pitchFamily="34" charset="0"/>
              </a:rPr>
              <a:t>：</a:t>
            </a:r>
            <a:r>
              <a:rPr lang="zh-CN" altLang="en-US" sz="1800" b="1" u="sng" dirty="0">
                <a:solidFill>
                  <a:srgbClr val="CC0000"/>
                </a:solidFill>
                <a:latin typeface="Arial" panose="020B0604020202020204" pitchFamily="34" charset="0"/>
              </a:rPr>
              <a:t>政府采购代理机构</a:t>
            </a:r>
            <a:r>
              <a:rPr lang="zh-CN" altLang="en-US" sz="1800" dirty="0">
                <a:solidFill>
                  <a:srgbClr val="3D3F41"/>
                </a:solidFill>
                <a:latin typeface="Arial" panose="020B0604020202020204" pitchFamily="34" charset="0"/>
              </a:rPr>
              <a:t>可以承担</a:t>
            </a:r>
            <a:r>
              <a:rPr lang="en-US" altLang="zh-CN" sz="1800" dirty="0">
                <a:solidFill>
                  <a:srgbClr val="3D3F41"/>
                </a:solidFill>
                <a:latin typeface="Arial" panose="020B0604020202020204" pitchFamily="34" charset="0"/>
              </a:rPr>
              <a:t>PPP</a:t>
            </a:r>
            <a:r>
              <a:rPr lang="zh-CN" altLang="en-US" sz="1800" dirty="0">
                <a:solidFill>
                  <a:srgbClr val="3D3F41"/>
                </a:solidFill>
                <a:latin typeface="Arial" panose="020B0604020202020204" pitchFamily="34" charset="0"/>
              </a:rPr>
              <a:t>项目政府采购业务，提供</a:t>
            </a:r>
            <a:r>
              <a:rPr lang="en-US" altLang="zh-CN" sz="1800" dirty="0">
                <a:solidFill>
                  <a:srgbClr val="3D3F41"/>
                </a:solidFill>
                <a:latin typeface="Arial" panose="020B0604020202020204" pitchFamily="34" charset="0"/>
              </a:rPr>
              <a:t>PPP</a:t>
            </a:r>
            <a:r>
              <a:rPr lang="zh-CN" altLang="en-US" sz="1800" dirty="0">
                <a:solidFill>
                  <a:srgbClr val="3D3F41"/>
                </a:solidFill>
                <a:latin typeface="Arial" panose="020B0604020202020204" pitchFamily="34" charset="0"/>
              </a:rPr>
              <a:t>项目咨询服务的机构在按照要求进行网上登记后，也可以从事</a:t>
            </a:r>
            <a:r>
              <a:rPr lang="en-US" altLang="zh-CN" sz="1800" dirty="0">
                <a:solidFill>
                  <a:srgbClr val="3D3F41"/>
                </a:solidFill>
                <a:latin typeface="Arial" panose="020B0604020202020204" pitchFamily="34" charset="0"/>
              </a:rPr>
              <a:t>PPP</a:t>
            </a:r>
            <a:r>
              <a:rPr lang="zh-CN" altLang="en-US" sz="1800" dirty="0">
                <a:solidFill>
                  <a:srgbClr val="3D3F41"/>
                </a:solidFill>
                <a:latin typeface="Arial" panose="020B0604020202020204" pitchFamily="34" charset="0"/>
              </a:rPr>
              <a:t>项</a:t>
            </a:r>
            <a:r>
              <a:rPr lang="zh-CN" altLang="en-US" sz="1800" dirty="0" smtClean="0">
                <a:solidFill>
                  <a:srgbClr val="3D3F41"/>
                </a:solidFill>
                <a:latin typeface="Arial" panose="020B0604020202020204" pitchFamily="34" charset="0"/>
              </a:rPr>
              <a:t>目采购代理业务</a:t>
            </a:r>
            <a:endParaRPr lang="zh-CN" altLang="en-US" sz="1800" dirty="0">
              <a:solidFill>
                <a:srgbClr val="3D3F41"/>
              </a:solidFill>
              <a:latin typeface="Arial" panose="020B0604020202020204" pitchFamily="34" charset="0"/>
            </a:endParaRPr>
          </a:p>
        </p:txBody>
      </p:sp>
      <p:sp>
        <p:nvSpPr>
          <p:cNvPr id="17" name="圆角矩形 8"/>
          <p:cNvSpPr>
            <a:spLocks noChangeArrowheads="1"/>
          </p:cNvSpPr>
          <p:nvPr/>
        </p:nvSpPr>
        <p:spPr bwMode="auto">
          <a:xfrm>
            <a:off x="477737" y="1413694"/>
            <a:ext cx="8203092" cy="547687"/>
          </a:xfrm>
          <a:prstGeom prst="roundRect">
            <a:avLst>
              <a:gd name="adj" fmla="val 16667"/>
            </a:avLst>
          </a:prstGeom>
          <a:solidFill>
            <a:srgbClr val="CCECFF"/>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b="1" dirty="0">
                <a:latin typeface="Arial" panose="020B0604020202020204" pitchFamily="34" charset="0"/>
              </a:rPr>
              <a:t>《</a:t>
            </a:r>
            <a:r>
              <a:rPr lang="zh-CN" altLang="en-US" sz="2000" b="1" dirty="0">
                <a:latin typeface="Arial" panose="020B0604020202020204" pitchFamily="34" charset="0"/>
              </a:rPr>
              <a:t>政府和社会资本合作项目政府采购管理办法</a:t>
            </a:r>
            <a:r>
              <a:rPr lang="en-US" altLang="zh-CN" sz="2000" b="1" dirty="0">
                <a:latin typeface="Arial" panose="020B0604020202020204" pitchFamily="34" charset="0"/>
              </a:rPr>
              <a:t>》</a:t>
            </a:r>
            <a:r>
              <a:rPr lang="zh-CN" altLang="en-US" sz="2000" b="1" dirty="0">
                <a:latin typeface="Arial" panose="020B0604020202020204" pitchFamily="34" charset="0"/>
              </a:rPr>
              <a:t>财库</a:t>
            </a:r>
            <a:r>
              <a:rPr lang="en-US" altLang="zh-CN" sz="2000" b="1" dirty="0">
                <a:latin typeface="Arial" panose="020B0604020202020204" pitchFamily="34" charset="0"/>
              </a:rPr>
              <a:t>[2014]215</a:t>
            </a:r>
            <a:r>
              <a:rPr lang="zh-CN" altLang="en-US" sz="2000" b="1" dirty="0">
                <a:latin typeface="Arial" panose="020B0604020202020204" pitchFamily="34" charset="0"/>
              </a:rPr>
              <a:t>号</a:t>
            </a:r>
            <a:endParaRPr lang="zh-CN" altLang="en-US" sz="2000" dirty="0">
              <a:latin typeface="Arial" panose="020B0604020202020204" pitchFamily="34" charset="0"/>
            </a:endParaRPr>
          </a:p>
        </p:txBody>
      </p:sp>
    </p:spTree>
    <p:extLst>
      <p:ext uri="{BB962C8B-B14F-4D97-AF65-F5344CB8AC3E}">
        <p14:creationId xmlns:p14="http://schemas.microsoft.com/office/powerpoint/2010/main" val="1765872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6252"/>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5" name="圆角矩形 24"/>
          <p:cNvSpPr/>
          <p:nvPr/>
        </p:nvSpPr>
        <p:spPr>
          <a:xfrm>
            <a:off x="1259897" y="3010437"/>
            <a:ext cx="6624206" cy="837123"/>
          </a:xfrm>
          <a:prstGeom prst="roundRect">
            <a:avLst>
              <a:gd name="adj" fmla="val 33812"/>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1413846" y="3124559"/>
            <a:ext cx="6580410" cy="600164"/>
          </a:xfrm>
          <a:prstGeom prst="rect">
            <a:avLst/>
          </a:prstGeom>
          <a:noFill/>
        </p:spPr>
        <p:txBody>
          <a:bodyPr wrap="square" rtlCol="0">
            <a:spAutoFit/>
          </a:bodyPr>
          <a:lstStyle/>
          <a:p>
            <a:r>
              <a:rPr lang="en-US" altLang="zh-CN" sz="3300" b="1" dirty="0" smtClean="0">
                <a:latin typeface="黑体" panose="02010609060101010101" pitchFamily="49" charset="-122"/>
                <a:ea typeface="黑体" panose="02010609060101010101" pitchFamily="49" charset="-122"/>
              </a:rPr>
              <a:t>3</a:t>
            </a:r>
            <a:r>
              <a:rPr lang="zh-CN" altLang="en-US" sz="3300" b="1" dirty="0" smtClean="0">
                <a:latin typeface="黑体" panose="02010609060101010101" pitchFamily="49" charset="-122"/>
                <a:ea typeface="黑体" panose="02010609060101010101" pitchFamily="49" charset="-122"/>
              </a:rPr>
              <a:t>、地下综合管廊</a:t>
            </a:r>
            <a:r>
              <a:rPr lang="en-US" altLang="zh-CN" sz="3300" b="1" dirty="0" smtClean="0">
                <a:latin typeface="黑体" panose="02010609060101010101" pitchFamily="49" charset="-122"/>
                <a:ea typeface="黑体" panose="02010609060101010101" pitchFamily="49" charset="-122"/>
              </a:rPr>
              <a:t>PPP</a:t>
            </a:r>
            <a:r>
              <a:rPr lang="zh-CN" altLang="en-US" sz="3300" b="1" dirty="0">
                <a:latin typeface="黑体" panose="02010609060101010101" pitchFamily="49" charset="-122"/>
                <a:ea typeface="黑体" panose="02010609060101010101" pitchFamily="49" charset="-122"/>
              </a:rPr>
              <a:t>项</a:t>
            </a:r>
            <a:r>
              <a:rPr lang="zh-CN" altLang="en-US" sz="3300" b="1" dirty="0" smtClean="0">
                <a:latin typeface="黑体" panose="02010609060101010101" pitchFamily="49" charset="-122"/>
                <a:ea typeface="黑体" panose="02010609060101010101" pitchFamily="49" charset="-122"/>
              </a:rPr>
              <a:t>目</a:t>
            </a:r>
            <a:r>
              <a:rPr lang="zh-CN" altLang="en-US" sz="3300" b="1" dirty="0" smtClean="0">
                <a:latin typeface="黑体" panose="02010609060101010101" pitchFamily="49" charset="-122"/>
                <a:ea typeface="黑体" panose="02010609060101010101" pitchFamily="49" charset="-122"/>
              </a:rPr>
              <a:t>合同设计</a:t>
            </a:r>
            <a:endParaRPr lang="en-US" altLang="zh-CN" sz="3300" b="1" dirty="0">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46</a:t>
            </a:fld>
            <a:endParaRPr lang="zh-CN" altLang="en-US"/>
          </a:p>
        </p:txBody>
      </p:sp>
    </p:spTree>
    <p:extLst>
      <p:ext uri="{BB962C8B-B14F-4D97-AF65-F5344CB8AC3E}">
        <p14:creationId xmlns:p14="http://schemas.microsoft.com/office/powerpoint/2010/main" val="3896040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1060231" y="1767249"/>
            <a:ext cx="7283669" cy="453829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50000"/>
              </a:lnSpc>
              <a:spcAft>
                <a:spcPct val="0"/>
              </a:spcAft>
              <a:buClr>
                <a:srgbClr val="2E2F31"/>
              </a:buClr>
              <a:buSzPct val="60000"/>
              <a:buFont typeface="Wingdings" panose="05000000000000000000" pitchFamily="2" charset="2"/>
              <a:buChar char="u"/>
            </a:pPr>
            <a:r>
              <a:rPr lang="zh-CN" altLang="en-US" sz="3600" b="1" dirty="0" smtClean="0">
                <a:solidFill>
                  <a:schemeClr val="tx1"/>
                </a:solidFill>
                <a:latin typeface="+mn-ea"/>
                <a:cs typeface="Calibri" panose="020F0502020204030204" pitchFamily="34" charset="0"/>
              </a:rPr>
              <a:t>实现合同目的</a:t>
            </a:r>
            <a:endParaRPr lang="en-US" altLang="zh-CN" sz="3600" b="1" dirty="0" smtClean="0">
              <a:solidFill>
                <a:schemeClr val="tx1"/>
              </a:solidFill>
              <a:latin typeface="+mn-ea"/>
              <a:cs typeface="Calibri" panose="020F0502020204030204" pitchFamily="34" charset="0"/>
            </a:endParaRPr>
          </a:p>
          <a:p>
            <a:pPr marL="600075" lvl="1" indent="-257175">
              <a:lnSpc>
                <a:spcPct val="150000"/>
              </a:lnSpc>
              <a:spcAft>
                <a:spcPct val="0"/>
              </a:spcAft>
              <a:buClr>
                <a:srgbClr val="2E2F31"/>
              </a:buClr>
              <a:buSzPct val="60000"/>
              <a:buFont typeface="Wingdings" panose="05000000000000000000" pitchFamily="2" charset="2"/>
              <a:buChar char="u"/>
            </a:pPr>
            <a:r>
              <a:rPr lang="zh-CN" altLang="en-US" sz="3600" b="1" dirty="0" smtClean="0">
                <a:solidFill>
                  <a:schemeClr val="tx1"/>
                </a:solidFill>
                <a:latin typeface="+mn-ea"/>
                <a:cs typeface="Calibri" panose="020F0502020204030204" pitchFamily="34" charset="0"/>
              </a:rPr>
              <a:t>实现交易目的</a:t>
            </a:r>
            <a:endParaRPr lang="en-US" altLang="zh-CN" sz="3600" b="1" dirty="0" smtClean="0">
              <a:solidFill>
                <a:schemeClr val="tx1"/>
              </a:solidFill>
              <a:latin typeface="+mn-ea"/>
              <a:cs typeface="Calibri" panose="020F0502020204030204" pitchFamily="34" charset="0"/>
            </a:endParaRPr>
          </a:p>
          <a:p>
            <a:pPr marL="600075" lvl="1" indent="-257175">
              <a:lnSpc>
                <a:spcPct val="150000"/>
              </a:lnSpc>
              <a:spcAft>
                <a:spcPct val="0"/>
              </a:spcAft>
              <a:buClr>
                <a:srgbClr val="2E2F31"/>
              </a:buClr>
              <a:buSzPct val="60000"/>
              <a:buFont typeface="Wingdings" panose="05000000000000000000" pitchFamily="2" charset="2"/>
              <a:buChar char="u"/>
            </a:pPr>
            <a:r>
              <a:rPr lang="zh-CN" altLang="en-US" sz="3600" b="1" dirty="0" smtClean="0">
                <a:solidFill>
                  <a:schemeClr val="tx1"/>
                </a:solidFill>
                <a:latin typeface="+mn-ea"/>
                <a:cs typeface="Calibri" panose="020F0502020204030204" pitchFamily="34" charset="0"/>
              </a:rPr>
              <a:t>合同相关各方共赢</a:t>
            </a:r>
            <a:endParaRPr lang="en-US" altLang="zh-CN" sz="36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960219" y="583221"/>
            <a:ext cx="8183781" cy="646331"/>
          </a:xfrm>
          <a:prstGeom prst="rect">
            <a:avLst/>
          </a:prstGeom>
          <a:noFill/>
        </p:spPr>
        <p:txBody>
          <a:bodyPr wrap="square" rtlCol="0">
            <a:spAutoFit/>
          </a:bodyPr>
          <a:lstStyle/>
          <a:p>
            <a:r>
              <a:rPr lang="en-US" altLang="zh-CN" sz="3600" b="1" dirty="0" smtClean="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合同</a:t>
            </a:r>
            <a:r>
              <a:rPr lang="zh-CN" altLang="en-US" sz="3600" b="1" dirty="0" smtClean="0">
                <a:latin typeface="造字工房悦黑体验版纤细体" pitchFamily="50" charset="-122"/>
                <a:ea typeface="造字工房悦黑体验版纤细体" pitchFamily="50" charset="-122"/>
              </a:rPr>
              <a:t>策划的目的</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47</a:t>
            </a:fld>
            <a:endParaRPr lang="zh-CN" altLang="en-US"/>
          </a:p>
        </p:txBody>
      </p:sp>
    </p:spTree>
    <p:extLst>
      <p:ext uri="{BB962C8B-B14F-4D97-AF65-F5344CB8AC3E}">
        <p14:creationId xmlns:p14="http://schemas.microsoft.com/office/powerpoint/2010/main" val="451108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4" name="文本框 13"/>
          <p:cNvSpPr txBox="1"/>
          <p:nvPr/>
        </p:nvSpPr>
        <p:spPr>
          <a:xfrm>
            <a:off x="567340" y="315194"/>
            <a:ext cx="7948010" cy="1077218"/>
          </a:xfrm>
          <a:prstGeom prst="rect">
            <a:avLst/>
          </a:prstGeom>
          <a:noFill/>
        </p:spPr>
        <p:txBody>
          <a:bodyPr wrap="square" rtlCol="0">
            <a:spAutoFit/>
          </a:bodyPr>
          <a:lstStyle/>
          <a:p>
            <a:pPr algn="just" latinLnBrk="1"/>
            <a:r>
              <a:rPr lang="en-US" altLang="zh-CN" sz="3600" b="1" dirty="0" smtClean="0">
                <a:latin typeface="+mn-ea"/>
              </a:rPr>
              <a:t>PPP</a:t>
            </a:r>
            <a:r>
              <a:rPr lang="zh-CN" altLang="en-US" sz="3600" b="1" dirty="0" smtClean="0">
                <a:latin typeface="+mn-ea"/>
              </a:rPr>
              <a:t>合同之项目管理</a:t>
            </a:r>
            <a:r>
              <a:rPr lang="zh-CN" altLang="en-US" sz="3600" b="1" dirty="0" smtClean="0">
                <a:latin typeface="+mn-ea"/>
              </a:rPr>
              <a:t>理解</a:t>
            </a:r>
            <a:endParaRPr lang="en-US" altLang="zh-CN" sz="3600" b="1" dirty="0">
              <a:latin typeface="+mn-ea"/>
            </a:endParaRPr>
          </a:p>
          <a:p>
            <a:pPr lvl="1" algn="just" latinLnBrk="1"/>
            <a:r>
              <a:rPr lang="zh-CN" altLang="zh-CN" sz="2800" dirty="0" smtClean="0">
                <a:latin typeface="+mn-ea"/>
              </a:rPr>
              <a:t> </a:t>
            </a:r>
            <a:r>
              <a:rPr lang="zh-CN" altLang="en-US" sz="2800" dirty="0" smtClean="0">
                <a:latin typeface="+mn-ea"/>
              </a:rPr>
              <a:t> </a:t>
            </a:r>
            <a:endParaRPr lang="zh-CN" altLang="zh-CN" sz="2800" dirty="0">
              <a:latin typeface="+mn-ea"/>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5" name="灯片编号占位符 4"/>
          <p:cNvSpPr>
            <a:spLocks noGrp="1"/>
          </p:cNvSpPr>
          <p:nvPr>
            <p:ph type="sldNum" sz="quarter" idx="12"/>
          </p:nvPr>
        </p:nvSpPr>
        <p:spPr/>
        <p:txBody>
          <a:bodyPr/>
          <a:lstStyle/>
          <a:p>
            <a:fld id="{91651E6F-E2DB-48ED-B6B4-C55209E72336}" type="slidenum">
              <a:rPr lang="zh-CN" altLang="en-US" smtClean="0"/>
              <a:t>48</a:t>
            </a:fld>
            <a:endParaRPr lang="zh-CN" altLang="en-US"/>
          </a:p>
        </p:txBody>
      </p:sp>
      <p:graphicFrame>
        <p:nvGraphicFramePr>
          <p:cNvPr id="3" name="图表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本框 20"/>
          <p:cNvSpPr txBox="1"/>
          <p:nvPr/>
        </p:nvSpPr>
        <p:spPr>
          <a:xfrm>
            <a:off x="1994331" y="5637762"/>
            <a:ext cx="7948010" cy="1384995"/>
          </a:xfrm>
          <a:prstGeom prst="rect">
            <a:avLst/>
          </a:prstGeom>
          <a:noFill/>
        </p:spPr>
        <p:txBody>
          <a:bodyPr wrap="square" rtlCol="0">
            <a:spAutoFit/>
          </a:bodyPr>
          <a:lstStyle/>
          <a:p>
            <a:pPr algn="just" latinLnBrk="1"/>
            <a:r>
              <a:rPr lang="zh-CN" altLang="zh-CN" sz="2800" dirty="0" smtClean="0">
                <a:latin typeface="+mn-ea"/>
              </a:rPr>
              <a:t>【</a:t>
            </a:r>
            <a:r>
              <a:rPr lang="zh-CN" altLang="en-US" sz="2800" dirty="0" smtClean="0">
                <a:latin typeface="+mn-ea"/>
              </a:rPr>
              <a:t>注意</a:t>
            </a:r>
            <a:r>
              <a:rPr lang="en-US" altLang="zh-CN" sz="2800" dirty="0" smtClean="0">
                <a:latin typeface="+mn-ea"/>
              </a:rPr>
              <a:t>】</a:t>
            </a:r>
            <a:r>
              <a:rPr lang="zh-CN" altLang="en-US" sz="2800" dirty="0" smtClean="0">
                <a:latin typeface="+mn-ea"/>
              </a:rPr>
              <a:t>招标文件一并在内！</a:t>
            </a:r>
            <a:endParaRPr lang="en-US" altLang="zh-CN" sz="2800" dirty="0" smtClean="0">
              <a:latin typeface="+mn-ea"/>
            </a:endParaRPr>
          </a:p>
          <a:p>
            <a:pPr algn="just" latinLnBrk="1"/>
            <a:endParaRPr lang="en-US" altLang="zh-CN" sz="2800" dirty="0">
              <a:latin typeface="+mn-ea"/>
            </a:endParaRPr>
          </a:p>
          <a:p>
            <a:pPr lvl="1" algn="just" latinLnBrk="1"/>
            <a:r>
              <a:rPr lang="zh-CN" altLang="zh-CN" sz="2800" dirty="0" smtClean="0">
                <a:latin typeface="+mn-ea"/>
              </a:rPr>
              <a:t> </a:t>
            </a:r>
            <a:r>
              <a:rPr lang="zh-CN" altLang="en-US" sz="2800" dirty="0" smtClean="0">
                <a:latin typeface="+mn-ea"/>
              </a:rPr>
              <a:t> </a:t>
            </a:r>
            <a:endParaRPr lang="zh-CN" altLang="zh-CN" sz="2800" dirty="0">
              <a:latin typeface="+mn-ea"/>
            </a:endParaRPr>
          </a:p>
        </p:txBody>
      </p:sp>
    </p:spTree>
    <p:extLst>
      <p:ext uri="{BB962C8B-B14F-4D97-AF65-F5344CB8AC3E}">
        <p14:creationId xmlns:p14="http://schemas.microsoft.com/office/powerpoint/2010/main" val="420845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155445190"/>
              </p:ext>
            </p:extLst>
          </p:nvPr>
        </p:nvGraphicFramePr>
        <p:xfrm>
          <a:off x="-647700" y="1320350"/>
          <a:ext cx="10540999"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521494" y="532971"/>
            <a:ext cx="8227511" cy="646331"/>
          </a:xfrm>
          <a:prstGeom prst="rect">
            <a:avLst/>
          </a:prstGeom>
          <a:noFill/>
        </p:spPr>
        <p:txBody>
          <a:bodyPr wrap="square" rtlCol="0">
            <a:spAutoFit/>
          </a:bodyPr>
          <a:lstStyle/>
          <a:p>
            <a:r>
              <a:rPr lang="en-US" altLang="zh-CN" sz="3600" b="1" dirty="0" smtClean="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项目合同之四</a:t>
            </a:r>
            <a:r>
              <a:rPr lang="zh-CN" altLang="en-US" sz="3600" b="1" dirty="0" smtClean="0">
                <a:latin typeface="造字工房悦黑体验版纤细体" pitchFamily="50" charset="-122"/>
                <a:ea typeface="造字工房悦黑体验版纤细体" pitchFamily="50" charset="-122"/>
              </a:rPr>
              <a:t>要件</a:t>
            </a:r>
            <a:endParaRPr lang="zh-CN" altLang="en-US" sz="3600" b="1" dirty="0">
              <a:latin typeface="造字工房悦黑体验版纤细体" pitchFamily="50" charset="-122"/>
              <a:ea typeface="造字工房悦黑体验版纤细体" pitchFamily="50" charset="-122"/>
            </a:endParaRPr>
          </a:p>
        </p:txBody>
      </p:sp>
    </p:spTree>
    <p:extLst>
      <p:ext uri="{BB962C8B-B14F-4D97-AF65-F5344CB8AC3E}">
        <p14:creationId xmlns:p14="http://schemas.microsoft.com/office/powerpoint/2010/main" val="122985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70255"/>
            <a:ext cx="7886700" cy="804106"/>
          </a:xfrm>
        </p:spPr>
        <p:txBody>
          <a:bodyPr>
            <a:normAutofit/>
          </a:bodyPr>
          <a:lstStyle/>
          <a:p>
            <a:r>
              <a:rPr lang="zh-CN" altLang="en-US" sz="3600" b="1" dirty="0">
                <a:latin typeface="造字工房悦黑体验版纤细体" pitchFamily="50" charset="-122"/>
                <a:ea typeface="造字工房悦黑体验版纤细体" pitchFamily="50" charset="-122"/>
                <a:cs typeface="+mn-cs"/>
              </a:rPr>
              <a:t>国外综合管廊</a:t>
            </a:r>
            <a:r>
              <a:rPr lang="zh-CN" altLang="en-US" sz="3600" b="1" dirty="0" smtClean="0">
                <a:latin typeface="造字工房悦黑体验版纤细体" pitchFamily="50" charset="-122"/>
                <a:ea typeface="造字工房悦黑体验版纤细体" pitchFamily="50" charset="-122"/>
                <a:cs typeface="+mn-cs"/>
              </a:rPr>
              <a:t>建设（巴黎、伦敦）</a:t>
            </a:r>
            <a:endParaRPr lang="zh-CN" altLang="en-US" sz="3600" b="1" dirty="0">
              <a:latin typeface="造字工房悦黑体验版纤细体" pitchFamily="50" charset="-122"/>
              <a:ea typeface="造字工房悦黑体验版纤细体" pitchFamily="50" charset="-122"/>
              <a:cs typeface="+mn-cs"/>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01" y="921240"/>
            <a:ext cx="8517998" cy="5644452"/>
          </a:xfrm>
        </p:spPr>
      </p:pic>
      <p:sp>
        <p:nvSpPr>
          <p:cNvPr id="4" name="灯片编号占位符 3"/>
          <p:cNvSpPr>
            <a:spLocks noGrp="1"/>
          </p:cNvSpPr>
          <p:nvPr>
            <p:ph type="sldNum" sz="quarter" idx="12"/>
          </p:nvPr>
        </p:nvSpPr>
        <p:spPr/>
        <p:txBody>
          <a:bodyPr/>
          <a:lstStyle/>
          <a:p>
            <a:fld id="{91651E6F-E2DB-48ED-B6B4-C55209E72336}" type="slidenum">
              <a:rPr lang="zh-CN" altLang="en-US" smtClean="0"/>
              <a:t>5</a:t>
            </a:fld>
            <a:endParaRPr lang="zh-CN" altLang="en-US"/>
          </a:p>
        </p:txBody>
      </p:sp>
    </p:spTree>
    <p:extLst>
      <p:ext uri="{BB962C8B-B14F-4D97-AF65-F5344CB8AC3E}">
        <p14:creationId xmlns:p14="http://schemas.microsoft.com/office/powerpoint/2010/main" val="3776554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18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61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521494" y="532971"/>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项目合同目的之三个方面</a:t>
            </a:r>
            <a:endParaRPr lang="zh-CN" altLang="en-US" sz="3600" b="1" dirty="0">
              <a:latin typeface="造字工房悦黑体验版纤细体" pitchFamily="50" charset="-122"/>
              <a:ea typeface="造字工房悦黑体验版纤细体" pitchFamily="50" charset="-122"/>
            </a:endParaRPr>
          </a:p>
        </p:txBody>
      </p:sp>
      <p:sp>
        <p:nvSpPr>
          <p:cNvPr id="7" name="灯片编号占位符 6"/>
          <p:cNvSpPr>
            <a:spLocks noGrp="1"/>
          </p:cNvSpPr>
          <p:nvPr>
            <p:ph type="sldNum" sz="quarter" idx="12"/>
          </p:nvPr>
        </p:nvSpPr>
        <p:spPr/>
        <p:txBody>
          <a:bodyPr/>
          <a:lstStyle/>
          <a:p>
            <a:fld id="{91651E6F-E2DB-48ED-B6B4-C55209E72336}" type="slidenum">
              <a:rPr lang="zh-CN" altLang="en-US" smtClean="0"/>
              <a:t>50</a:t>
            </a:fld>
            <a:endParaRPr lang="zh-CN" altLang="en-US"/>
          </a:p>
        </p:txBody>
      </p:sp>
      <p:graphicFrame>
        <p:nvGraphicFramePr>
          <p:cNvPr id="4" name="图表 3"/>
          <p:cNvGraphicFramePr/>
          <p:nvPr>
            <p:extLst>
              <p:ext uri="{D42A27DB-BD31-4B8C-83A1-F6EECF244321}">
                <p14:modId xmlns:p14="http://schemas.microsoft.com/office/powerpoint/2010/main" val="717602309"/>
              </p:ext>
            </p:extLst>
          </p:nvPr>
        </p:nvGraphicFramePr>
        <p:xfrm>
          <a:off x="1524000" y="1333500"/>
          <a:ext cx="6657148"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670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1060231" y="1403131"/>
            <a:ext cx="7283669" cy="490241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项目研究：合同目的</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项目工作分解：解决合同标的</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项目商业分析：工作单元与合同单元</a:t>
            </a:r>
            <a:endParaRPr lang="en-US" altLang="zh-CN" sz="2800" b="1" dirty="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进度分析</a:t>
            </a:r>
            <a:r>
              <a:rPr lang="zh-CN" altLang="zh-CN" sz="2800" b="1" dirty="0">
                <a:solidFill>
                  <a:schemeClr val="tx1"/>
                </a:solidFill>
                <a:latin typeface="+mn-ea"/>
                <a:cs typeface="Calibri" panose="020F0502020204030204" pitchFamily="34" charset="0"/>
              </a:rPr>
              <a:t>：</a:t>
            </a:r>
            <a:r>
              <a:rPr lang="zh-CN" altLang="en-US" sz="2800" b="1" dirty="0" smtClean="0">
                <a:solidFill>
                  <a:schemeClr val="tx1"/>
                </a:solidFill>
                <a:latin typeface="+mn-ea"/>
                <a:cs typeface="Calibri" panose="020F0502020204030204" pitchFamily="34" charset="0"/>
              </a:rPr>
              <a:t>项目进度与合同结构</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合同要素：条款设计和规划</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拟定内容：权利与义务</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复核需求：谈判与修改</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合同订立：签章与生效</a:t>
            </a:r>
            <a:endParaRPr lang="en-US" altLang="zh-CN" sz="2800" b="1" dirty="0" smtClean="0">
              <a:solidFill>
                <a:schemeClr val="tx1"/>
              </a:solidFill>
              <a:latin typeface="+mn-ea"/>
              <a:cs typeface="Calibri" panose="020F0502020204030204" pitchFamily="34" charset="0"/>
            </a:endParaRPr>
          </a:p>
          <a:p>
            <a:pPr marL="857250" lvl="1" indent="-514350">
              <a:lnSpc>
                <a:spcPct val="110000"/>
              </a:lnSpc>
              <a:spcAft>
                <a:spcPct val="0"/>
              </a:spcAft>
              <a:buClr>
                <a:srgbClr val="2E2F31"/>
              </a:buClr>
              <a:buSzPct val="60000"/>
              <a:buFont typeface="+mj-ea"/>
              <a:buAutoNum type="circleNumDbPlain"/>
            </a:pPr>
            <a:r>
              <a:rPr lang="zh-CN" altLang="en-US" sz="2800" b="1" dirty="0" smtClean="0">
                <a:solidFill>
                  <a:schemeClr val="tx1"/>
                </a:solidFill>
                <a:latin typeface="+mn-ea"/>
                <a:cs typeface="Calibri" panose="020F0502020204030204" pitchFamily="34" charset="0"/>
              </a:rPr>
              <a:t>合同履行：过程管理与绩效管理</a:t>
            </a:r>
            <a:endParaRPr lang="en-US" altLang="zh-CN" sz="28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1" y="584685"/>
            <a:ext cx="818378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项目合同9步法</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51</a:t>
            </a:fld>
            <a:endParaRPr lang="zh-CN" altLang="en-US"/>
          </a:p>
        </p:txBody>
      </p:sp>
    </p:spTree>
    <p:extLst>
      <p:ext uri="{BB962C8B-B14F-4D97-AF65-F5344CB8AC3E}">
        <p14:creationId xmlns:p14="http://schemas.microsoft.com/office/powerpoint/2010/main" val="3433606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383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81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80127"/>
            <a:ext cx="8443326" cy="48978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452342"/>
            <a:ext cx="8227511" cy="646331"/>
          </a:xfrm>
          <a:prstGeom prst="rect">
            <a:avLst/>
          </a:prstGeom>
          <a:noFill/>
        </p:spPr>
        <p:txBody>
          <a:bodyPr wrap="square" rtlCol="0">
            <a:spAutoFit/>
          </a:bodyPr>
          <a:lstStyle/>
          <a:p>
            <a:r>
              <a:rPr lang="en-US" altLang="zh-CN" sz="3600" b="1" dirty="0">
                <a:latin typeface="+mj-ea"/>
                <a:ea typeface="+mj-ea"/>
              </a:rPr>
              <a:t>PPP</a:t>
            </a:r>
            <a:r>
              <a:rPr lang="zh-CN" altLang="en-US" sz="3600" b="1" dirty="0">
                <a:latin typeface="+mj-ea"/>
                <a:ea typeface="+mj-ea"/>
              </a:rPr>
              <a:t>项</a:t>
            </a:r>
            <a:r>
              <a:rPr lang="zh-CN" altLang="en-US" sz="3600" b="1" dirty="0" smtClean="0">
                <a:latin typeface="+mj-ea"/>
                <a:ea typeface="+mj-ea"/>
              </a:rPr>
              <a:t>目合同</a:t>
            </a:r>
            <a:r>
              <a:rPr lang="en-US" altLang="zh-CN" sz="3600" b="1" dirty="0" smtClean="0">
                <a:latin typeface="+mj-ea"/>
                <a:ea typeface="+mj-ea"/>
              </a:rPr>
              <a:t>——</a:t>
            </a:r>
            <a:r>
              <a:rPr lang="en-US" altLang="en-US" sz="3600" b="1" dirty="0" smtClean="0">
                <a:solidFill>
                  <a:srgbClr val="FF0000"/>
                </a:solidFill>
                <a:latin typeface="+mj-ea"/>
                <a:ea typeface="+mj-ea"/>
              </a:rPr>
              <a:t>合同起草方法</a:t>
            </a:r>
            <a:endParaRPr lang="en-US" altLang="zh-CN" sz="3600" b="1" dirty="0">
              <a:latin typeface="+mj-ea"/>
              <a:ea typeface="+mj-ea"/>
            </a:endParaRPr>
          </a:p>
        </p:txBody>
      </p:sp>
      <p:sp>
        <p:nvSpPr>
          <p:cNvPr id="22" name="文本框 21"/>
          <p:cNvSpPr txBox="1"/>
          <p:nvPr/>
        </p:nvSpPr>
        <p:spPr>
          <a:xfrm>
            <a:off x="624397" y="1485783"/>
            <a:ext cx="7881505" cy="3970318"/>
          </a:xfrm>
          <a:prstGeom prst="rect">
            <a:avLst/>
          </a:prstGeom>
          <a:noFill/>
        </p:spPr>
        <p:txBody>
          <a:bodyPr wrap="square" rtlCol="0">
            <a:spAutoFit/>
          </a:bodyPr>
          <a:lstStyle/>
          <a:p>
            <a:pPr marL="257175" indent="-257175" algn="just">
              <a:buFont typeface="Wingdings" panose="05000000000000000000" pitchFamily="2" charset="2"/>
              <a:buChar char="u"/>
            </a:pPr>
            <a:r>
              <a:rPr lang="zh-CN" altLang="en-US" sz="2400" b="1" u="sng" dirty="0" smtClean="0">
                <a:latin typeface="+mn-ea"/>
              </a:rPr>
              <a:t> </a:t>
            </a:r>
            <a:r>
              <a:rPr lang="zh-CN" altLang="en-US" sz="2800" b="1" u="sng" dirty="0" smtClean="0">
                <a:latin typeface="+mn-ea"/>
              </a:rPr>
              <a:t>合同要素起草法</a:t>
            </a:r>
            <a:endParaRPr lang="en-US" altLang="zh-CN" sz="2800" b="1" u="sng" dirty="0" smtClean="0">
              <a:latin typeface="+mn-ea"/>
            </a:endParaRPr>
          </a:p>
          <a:p>
            <a:pPr algn="just"/>
            <a:endParaRPr lang="en-US" altLang="zh-CN" sz="2800" b="1" u="sng" dirty="0">
              <a:latin typeface="+mn-ea"/>
            </a:endParaRPr>
          </a:p>
          <a:p>
            <a:pPr algn="just"/>
            <a:r>
              <a:rPr lang="en-US" altLang="zh-CN" sz="2800" b="1" dirty="0" smtClean="0">
                <a:latin typeface="+mn-ea"/>
              </a:rPr>
              <a:t>   </a:t>
            </a:r>
            <a:r>
              <a:rPr lang="zh-CN" altLang="en-US" sz="2800" b="1" dirty="0" smtClean="0">
                <a:latin typeface="+mn-ea"/>
              </a:rPr>
              <a:t>寻找要素</a:t>
            </a:r>
            <a:endParaRPr lang="en-US" altLang="zh-CN" sz="2800" b="1" dirty="0" smtClean="0">
              <a:latin typeface="+mn-ea"/>
            </a:endParaRPr>
          </a:p>
          <a:p>
            <a:pPr algn="just"/>
            <a:endParaRPr lang="en-US" altLang="zh-CN" sz="2800" b="1" dirty="0">
              <a:latin typeface="+mn-ea"/>
            </a:endParaRPr>
          </a:p>
          <a:p>
            <a:pPr algn="just"/>
            <a:r>
              <a:rPr lang="zh-CN" altLang="zh-CN" sz="2800" b="1" dirty="0" smtClean="0">
                <a:latin typeface="+mn-ea"/>
              </a:rPr>
              <a:t> </a:t>
            </a:r>
            <a:r>
              <a:rPr lang="zh-CN" altLang="en-US" sz="2800" b="1" dirty="0" smtClean="0">
                <a:latin typeface="+mn-ea"/>
              </a:rPr>
              <a:t>   评估要素</a:t>
            </a:r>
            <a:endParaRPr lang="en-US" altLang="zh-CN" sz="2800" b="1" dirty="0" smtClean="0">
              <a:latin typeface="+mn-ea"/>
            </a:endParaRPr>
          </a:p>
          <a:p>
            <a:pPr algn="just"/>
            <a:endParaRPr lang="en-US" altLang="zh-CN" sz="2800" b="1" dirty="0" smtClean="0">
              <a:latin typeface="+mn-ea"/>
            </a:endParaRPr>
          </a:p>
          <a:p>
            <a:pPr algn="just"/>
            <a:r>
              <a:rPr lang="zh-CN" altLang="zh-CN" sz="2800" b="1" dirty="0">
                <a:latin typeface="+mn-ea"/>
              </a:rPr>
              <a:t> </a:t>
            </a:r>
            <a:r>
              <a:rPr lang="zh-CN" altLang="en-US" sz="2800" b="1" dirty="0" smtClean="0">
                <a:latin typeface="+mn-ea"/>
              </a:rPr>
              <a:t>   安排要素</a:t>
            </a:r>
            <a:endParaRPr lang="en-US" altLang="zh-CN" sz="2800" b="1" dirty="0" smtClean="0">
              <a:latin typeface="+mn-ea"/>
            </a:endParaRPr>
          </a:p>
          <a:p>
            <a:pPr algn="just"/>
            <a:endParaRPr lang="en-US" altLang="zh-CN" sz="2800" b="1" dirty="0">
              <a:latin typeface="+mn-ea"/>
            </a:endParaRPr>
          </a:p>
          <a:p>
            <a:pPr algn="just"/>
            <a:r>
              <a:rPr lang="zh-CN" altLang="zh-CN" sz="2800" b="1" dirty="0" smtClean="0">
                <a:latin typeface="+mn-ea"/>
              </a:rPr>
              <a:t> </a:t>
            </a:r>
            <a:r>
              <a:rPr lang="zh-CN" altLang="en-US" sz="2800" b="1" dirty="0" smtClean="0">
                <a:latin typeface="+mn-ea"/>
              </a:rPr>
              <a:t>   撰写要素</a:t>
            </a:r>
            <a:endParaRPr lang="zh-CN" altLang="zh-CN" sz="28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52</a:t>
            </a:fld>
            <a:endParaRPr lang="zh-CN" altLang="en-US"/>
          </a:p>
        </p:txBody>
      </p:sp>
    </p:spTree>
    <p:extLst>
      <p:ext uri="{BB962C8B-B14F-4D97-AF65-F5344CB8AC3E}">
        <p14:creationId xmlns:p14="http://schemas.microsoft.com/office/powerpoint/2010/main" val="1155102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1060231" y="1403131"/>
            <a:ext cx="7283669" cy="490241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800" b="1" dirty="0" smtClean="0">
                <a:solidFill>
                  <a:schemeClr val="tx1"/>
                </a:solidFill>
                <a:latin typeface="+mn-ea"/>
                <a:cs typeface="Calibri" panose="020F0502020204030204" pitchFamily="34" charset="0"/>
              </a:rPr>
              <a:t>确定合同类型</a:t>
            </a:r>
            <a:endParaRPr lang="en-US" altLang="zh-CN" sz="28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800" b="1" dirty="0" smtClean="0">
                <a:solidFill>
                  <a:schemeClr val="tx1"/>
                </a:solidFill>
                <a:latin typeface="+mn-ea"/>
                <a:cs typeface="Calibri" panose="020F0502020204030204" pitchFamily="34" charset="0"/>
              </a:rPr>
              <a:t>确定合同一般要素</a:t>
            </a:r>
            <a:endParaRPr lang="en-US" altLang="zh-CN" sz="28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800" b="1" dirty="0" smtClean="0">
                <a:solidFill>
                  <a:srgbClr val="800000"/>
                </a:solidFill>
                <a:latin typeface="+mn-ea"/>
                <a:cs typeface="Calibri" panose="020F0502020204030204" pitchFamily="34" charset="0"/>
              </a:rPr>
              <a:t>确定合同特别要素</a:t>
            </a:r>
            <a:endParaRPr lang="en-US" altLang="zh-CN" sz="2800" b="1" dirty="0" smtClean="0">
              <a:solidFill>
                <a:srgbClr val="800000"/>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800" b="1" dirty="0" smtClean="0">
                <a:solidFill>
                  <a:srgbClr val="800000"/>
                </a:solidFill>
                <a:latin typeface="+mn-ea"/>
                <a:cs typeface="Calibri" panose="020F0502020204030204" pitchFamily="34" charset="0"/>
              </a:rPr>
              <a:t>确定合同要素的逻辑顺序</a:t>
            </a:r>
            <a:endParaRPr lang="en-US" altLang="zh-CN" sz="2800" b="1" dirty="0" smtClean="0">
              <a:solidFill>
                <a:srgbClr val="800000"/>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800" b="1" dirty="0" smtClean="0">
                <a:solidFill>
                  <a:schemeClr val="tx1"/>
                </a:solidFill>
                <a:latin typeface="+mn-ea"/>
                <a:cs typeface="Calibri" panose="020F0502020204030204" pitchFamily="34" charset="0"/>
              </a:rPr>
              <a:t>确定权利义务的条款落地</a:t>
            </a:r>
            <a:endParaRPr lang="en-US" altLang="zh-CN" sz="28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4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1" y="584685"/>
            <a:ext cx="818378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项目合同要素评估与权义安排</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53</a:t>
            </a:fld>
            <a:endParaRPr lang="zh-CN" altLang="en-US"/>
          </a:p>
        </p:txBody>
      </p:sp>
    </p:spTree>
    <p:extLst>
      <p:ext uri="{BB962C8B-B14F-4D97-AF65-F5344CB8AC3E}">
        <p14:creationId xmlns:p14="http://schemas.microsoft.com/office/powerpoint/2010/main" val="860291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08331" y="1288831"/>
            <a:ext cx="3587969" cy="415946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流程梳理</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工作具体内容梳理</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工作接口梳理</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工作时间确定</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不可预见事件梳理</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400" b="1" dirty="0" smtClean="0">
                <a:solidFill>
                  <a:schemeClr val="tx1"/>
                </a:solidFill>
                <a:latin typeface="+mn-ea"/>
                <a:cs typeface="Calibri" panose="020F0502020204030204" pitchFamily="34" charset="0"/>
              </a:rPr>
              <a:t>补救事件处理</a:t>
            </a: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sz="24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4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sz="2400" b="1" dirty="0" smtClean="0">
              <a:solidFill>
                <a:schemeClr val="tx1"/>
              </a:solidFill>
              <a:latin typeface="+mn-ea"/>
              <a:cs typeface="Calibri" panose="020F0502020204030204" pitchFamily="34" charset="0"/>
            </a:endParaRPr>
          </a:p>
          <a:p>
            <a:pPr marL="342900" lvl="1">
              <a:lnSpc>
                <a:spcPct val="110000"/>
              </a:lnSpc>
              <a:spcAft>
                <a:spcPct val="0"/>
              </a:spcAft>
              <a:buClr>
                <a:srgbClr val="2E2F31"/>
              </a:buClr>
              <a:buSzPct val="60000"/>
            </a:pPr>
            <a:endParaRPr lang="en-US" altLang="zh-CN" sz="2000" b="1" dirty="0" smtClean="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2" y="329856"/>
            <a:ext cx="818378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smtClean="0">
                <a:latin typeface="造字工房悦黑体验版纤细体" pitchFamily="50" charset="-122"/>
                <a:ea typeface="造字工房悦黑体验版纤细体" pitchFamily="50" charset="-122"/>
              </a:rPr>
              <a:t>项目合同权义的理解</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54</a:t>
            </a:fld>
            <a:endParaRPr lang="zh-CN" altLang="en-US"/>
          </a:p>
        </p:txBody>
      </p:sp>
      <p:graphicFrame>
        <p:nvGraphicFramePr>
          <p:cNvPr id="4" name="图表 3"/>
          <p:cNvGraphicFramePr/>
          <p:nvPr>
            <p:extLst>
              <p:ext uri="{D42A27DB-BD31-4B8C-83A1-F6EECF244321}">
                <p14:modId xmlns:p14="http://schemas.microsoft.com/office/powerpoint/2010/main" val="3901234486"/>
              </p:ext>
            </p:extLst>
          </p:nvPr>
        </p:nvGraphicFramePr>
        <p:xfrm>
          <a:off x="-152400" y="1397000"/>
          <a:ext cx="74295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53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532178" y="1453931"/>
            <a:ext cx="8101013" cy="4765896"/>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532178" y="444411"/>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a:t>
            </a:r>
            <a:r>
              <a:rPr lang="zh-CN" altLang="en-US" sz="3600" b="1" dirty="0" smtClean="0">
                <a:latin typeface="造字工房悦黑体验版纤细体" pitchFamily="50" charset="-122"/>
                <a:ea typeface="造字工房悦黑体验版纤细体" pitchFamily="50" charset="-122"/>
              </a:rPr>
              <a:t>目合同结构</a:t>
            </a:r>
            <a:endParaRPr lang="zh-CN" altLang="en-US" sz="3600" b="1" dirty="0">
              <a:latin typeface="造字工房悦黑体验版纤细体" pitchFamily="50" charset="-122"/>
              <a:ea typeface="造字工房悦黑体验版纤细体" pitchFamily="50" charset="-122"/>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085" y="1561487"/>
            <a:ext cx="7579198" cy="4317126"/>
          </a:xfrm>
        </p:spPr>
      </p:pic>
      <p:sp>
        <p:nvSpPr>
          <p:cNvPr id="7" name="灯片编号占位符 6"/>
          <p:cNvSpPr>
            <a:spLocks noGrp="1"/>
          </p:cNvSpPr>
          <p:nvPr>
            <p:ph type="sldNum" sz="quarter" idx="12"/>
          </p:nvPr>
        </p:nvSpPr>
        <p:spPr/>
        <p:txBody>
          <a:bodyPr/>
          <a:lstStyle/>
          <a:p>
            <a:fld id="{91651E6F-E2DB-48ED-B6B4-C55209E72336}" type="slidenum">
              <a:rPr lang="zh-CN" altLang="en-US" smtClean="0"/>
              <a:t>55</a:t>
            </a:fld>
            <a:endParaRPr lang="zh-CN" altLang="en-US"/>
          </a:p>
        </p:txBody>
      </p:sp>
    </p:spTree>
    <p:extLst>
      <p:ext uri="{BB962C8B-B14F-4D97-AF65-F5344CB8AC3E}">
        <p14:creationId xmlns:p14="http://schemas.microsoft.com/office/powerpoint/2010/main" val="2038982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18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61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521494" y="1377257"/>
            <a:ext cx="8101013" cy="481269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521494" y="352195"/>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a:t>
            </a:r>
            <a:r>
              <a:rPr lang="zh-CN" altLang="en-US" sz="3600" b="1" dirty="0" smtClean="0">
                <a:latin typeface="造字工房悦黑体验版纤细体" pitchFamily="50" charset="-122"/>
                <a:ea typeface="造字工房悦黑体验版纤细体" pitchFamily="50" charset="-122"/>
              </a:rPr>
              <a:t>目合同结构的</a:t>
            </a:r>
            <a:r>
              <a:rPr lang="zh-CN" altLang="en-US" sz="3600" b="1" dirty="0">
                <a:latin typeface="造字工房悦黑体验版纤细体" pitchFamily="50" charset="-122"/>
                <a:ea typeface="造字工房悦黑体验版纤细体" pitchFamily="50" charset="-122"/>
              </a:rPr>
              <a:t>特征</a:t>
            </a:r>
          </a:p>
        </p:txBody>
      </p:sp>
      <p:sp>
        <p:nvSpPr>
          <p:cNvPr id="2" name="内容占位符 1"/>
          <p:cNvSpPr>
            <a:spLocks noGrp="1"/>
          </p:cNvSpPr>
          <p:nvPr>
            <p:ph idx="1"/>
          </p:nvPr>
        </p:nvSpPr>
        <p:spPr>
          <a:xfrm>
            <a:off x="837371" y="1562482"/>
            <a:ext cx="7506529" cy="4177765"/>
          </a:xfrm>
        </p:spPr>
        <p:txBody>
          <a:bodyPr>
            <a:noAutofit/>
          </a:bodyPr>
          <a:lstStyle/>
          <a:p>
            <a:pPr marL="385763" indent="-385763" algn="just">
              <a:lnSpc>
                <a:spcPct val="100000"/>
              </a:lnSpc>
              <a:buFont typeface="+mj-lt"/>
              <a:buAutoNum type="arabicPeriod"/>
            </a:pPr>
            <a:r>
              <a:rPr lang="zh-CN" altLang="en-US" sz="2000" b="1" dirty="0">
                <a:latin typeface="+mn-ea"/>
              </a:rPr>
              <a:t>法律关系多样、复杂</a:t>
            </a:r>
            <a:endParaRPr lang="en-US" altLang="zh-CN" sz="2000" b="1" dirty="0">
              <a:latin typeface="+mn-ea"/>
            </a:endParaRPr>
          </a:p>
          <a:p>
            <a:pPr marL="385763" indent="-385763" algn="just">
              <a:lnSpc>
                <a:spcPct val="100000"/>
              </a:lnSpc>
              <a:buFont typeface="+mj-lt"/>
              <a:buAutoNum type="arabicPeriod"/>
            </a:pPr>
            <a:r>
              <a:rPr lang="zh-CN" altLang="en-US" sz="2000" b="1" dirty="0">
                <a:latin typeface="+mn-ea"/>
              </a:rPr>
              <a:t>合同主体、合同类型、合同数量众多</a:t>
            </a:r>
            <a:endParaRPr lang="en-US" altLang="zh-CN" sz="2000" b="1" dirty="0">
              <a:latin typeface="+mn-ea"/>
            </a:endParaRPr>
          </a:p>
          <a:p>
            <a:pPr marL="385763" indent="-385763" algn="just">
              <a:lnSpc>
                <a:spcPct val="100000"/>
              </a:lnSpc>
              <a:buFont typeface="+mj-lt"/>
              <a:buAutoNum type="arabicPeriod"/>
            </a:pPr>
            <a:r>
              <a:rPr lang="zh-CN" altLang="en-US" sz="2000" b="1" dirty="0">
                <a:latin typeface="+mn-ea"/>
              </a:rPr>
              <a:t>合同周期长</a:t>
            </a:r>
            <a:endParaRPr lang="en-US" altLang="zh-CN" sz="2000" b="1" dirty="0">
              <a:latin typeface="+mn-ea"/>
            </a:endParaRPr>
          </a:p>
          <a:p>
            <a:pPr marL="385763" indent="-385763" algn="just">
              <a:lnSpc>
                <a:spcPct val="100000"/>
              </a:lnSpc>
              <a:buFont typeface="+mj-lt"/>
              <a:buAutoNum type="arabicPeriod"/>
            </a:pPr>
            <a:r>
              <a:rPr lang="zh-CN" altLang="en-US" sz="2000" b="1" dirty="0">
                <a:latin typeface="+mn-ea"/>
              </a:rPr>
              <a:t>合同之间关联</a:t>
            </a:r>
            <a:r>
              <a:rPr lang="zh-CN" altLang="en-US" sz="2000" b="1" dirty="0" smtClean="0">
                <a:latin typeface="+mn-ea"/>
              </a:rPr>
              <a:t>性强，前提条款，效力条款，程序条款</a:t>
            </a:r>
            <a:endParaRPr lang="en-US" altLang="zh-CN" sz="2000" b="1" dirty="0">
              <a:latin typeface="+mn-ea"/>
            </a:endParaRPr>
          </a:p>
          <a:p>
            <a:pPr algn="just">
              <a:lnSpc>
                <a:spcPct val="100000"/>
              </a:lnSpc>
            </a:pPr>
            <a:r>
              <a:rPr lang="en-US" altLang="zh-CN" sz="2000" b="1" u="sng" dirty="0">
                <a:solidFill>
                  <a:srgbClr val="FF0000"/>
                </a:solidFill>
              </a:rPr>
              <a:t> PPP</a:t>
            </a:r>
            <a:r>
              <a:rPr lang="zh-CN" altLang="zh-CN" sz="2000" b="1" u="sng" dirty="0">
                <a:solidFill>
                  <a:srgbClr val="FF0000"/>
                </a:solidFill>
              </a:rPr>
              <a:t>项目合同的具体条款</a:t>
            </a:r>
            <a:r>
              <a:rPr lang="zh-CN" altLang="zh-CN" sz="2000" dirty="0"/>
              <a:t>直接影响到项目公司股东之间的协议内容，而且会影响项目公司与融资方的融资合同</a:t>
            </a:r>
            <a:r>
              <a:rPr lang="zh-CN" altLang="en-US" sz="2000" dirty="0"/>
              <a:t>、</a:t>
            </a:r>
            <a:r>
              <a:rPr lang="zh-CN" altLang="zh-CN" sz="2000" dirty="0"/>
              <a:t>与保险公司的保险合同等其他合同的内容</a:t>
            </a:r>
            <a:r>
              <a:rPr lang="zh-CN" altLang="en-US" sz="2000" dirty="0"/>
              <a:t>；</a:t>
            </a:r>
            <a:endParaRPr lang="en-US" altLang="zh-CN" sz="2000" i="1" dirty="0"/>
          </a:p>
          <a:p>
            <a:pPr algn="just">
              <a:lnSpc>
                <a:spcPct val="100000"/>
              </a:lnSpc>
            </a:pPr>
            <a:r>
              <a:rPr lang="zh-CN" altLang="zh-CN" sz="2000" dirty="0" smtClean="0"/>
              <a:t>合同</a:t>
            </a:r>
            <a:r>
              <a:rPr lang="zh-CN" altLang="zh-CN" sz="2000" dirty="0"/>
              <a:t>履行阶段，</a:t>
            </a:r>
            <a:r>
              <a:rPr lang="zh-CN" altLang="zh-CN" sz="2000" b="1" u="sng" dirty="0" smtClean="0">
                <a:solidFill>
                  <a:srgbClr val="FF0000"/>
                </a:solidFill>
              </a:rPr>
              <a:t>合同</a:t>
            </a:r>
            <a:r>
              <a:rPr lang="zh-CN" altLang="en-US" sz="2000" b="1" u="sng" dirty="0" smtClean="0">
                <a:solidFill>
                  <a:srgbClr val="FF0000"/>
                </a:solidFill>
              </a:rPr>
              <a:t>权利义务的传递</a:t>
            </a:r>
            <a:r>
              <a:rPr lang="zh-CN" altLang="zh-CN" sz="2000" b="1" u="sng" dirty="0" smtClean="0">
                <a:solidFill>
                  <a:srgbClr val="FF0000"/>
                </a:solidFill>
              </a:rPr>
              <a:t>可能逆转</a:t>
            </a:r>
            <a:r>
              <a:rPr lang="zh-CN" altLang="en-US" sz="2000" dirty="0"/>
              <a:t>，如</a:t>
            </a:r>
            <a:r>
              <a:rPr lang="zh-CN" altLang="zh-CN" sz="2000" dirty="0"/>
              <a:t>分包合同的履行出现问题，会影响到总承包合同的履行，进而影响到</a:t>
            </a:r>
            <a:r>
              <a:rPr lang="en-US" altLang="zh-CN" sz="2000" dirty="0"/>
              <a:t>PPP</a:t>
            </a:r>
            <a:r>
              <a:rPr lang="zh-CN" altLang="zh-CN" sz="2000" dirty="0"/>
              <a:t>项目合同的履行</a:t>
            </a:r>
            <a:r>
              <a:rPr lang="zh-CN" altLang="zh-CN" sz="2000" dirty="0" smtClean="0"/>
              <a:t>。</a:t>
            </a:r>
            <a:r>
              <a:rPr lang="en-US" altLang="zh-CN" sz="2000" dirty="0" smtClean="0"/>
              <a:t>---【</a:t>
            </a:r>
            <a:r>
              <a:rPr lang="zh-CN" altLang="en-US" sz="2000" dirty="0" smtClean="0"/>
              <a:t>财政部</a:t>
            </a:r>
            <a:r>
              <a:rPr lang="en-US" altLang="zh-CN" sz="2000" dirty="0" smtClean="0"/>
              <a:t>113</a:t>
            </a:r>
            <a:r>
              <a:rPr lang="zh-CN" altLang="en-US" sz="2000" dirty="0" smtClean="0"/>
              <a:t>号文</a:t>
            </a:r>
            <a:r>
              <a:rPr lang="en-US" altLang="zh-CN" sz="2000" dirty="0" smtClean="0"/>
              <a:t>】</a:t>
            </a:r>
            <a:endParaRPr lang="en-US" altLang="zh-CN" sz="2000" dirty="0"/>
          </a:p>
          <a:p>
            <a:pPr marL="0" indent="0" algn="just">
              <a:lnSpc>
                <a:spcPct val="100000"/>
              </a:lnSpc>
              <a:buNone/>
            </a:pPr>
            <a:r>
              <a:rPr lang="en-US" altLang="zh-CN" sz="2000" b="1" dirty="0">
                <a:latin typeface="+mn-ea"/>
              </a:rPr>
              <a:t>5. </a:t>
            </a:r>
            <a:r>
              <a:rPr lang="zh-CN" altLang="en-US" sz="2000" b="1" dirty="0">
                <a:latin typeface="+mn-ea"/>
              </a:rPr>
              <a:t>公共利益保障要求</a:t>
            </a:r>
          </a:p>
        </p:txBody>
      </p:sp>
      <p:sp>
        <p:nvSpPr>
          <p:cNvPr id="7" name="灯片编号占位符 6"/>
          <p:cNvSpPr>
            <a:spLocks noGrp="1"/>
          </p:cNvSpPr>
          <p:nvPr>
            <p:ph type="sldNum" sz="quarter" idx="12"/>
          </p:nvPr>
        </p:nvSpPr>
        <p:spPr/>
        <p:txBody>
          <a:bodyPr/>
          <a:lstStyle/>
          <a:p>
            <a:fld id="{91651E6F-E2DB-48ED-B6B4-C55209E72336}" type="slidenum">
              <a:rPr lang="zh-CN" altLang="en-US" smtClean="0"/>
              <a:t>56</a:t>
            </a:fld>
            <a:endParaRPr lang="zh-CN" altLang="en-US"/>
          </a:p>
        </p:txBody>
      </p:sp>
    </p:spTree>
    <p:extLst>
      <p:ext uri="{BB962C8B-B14F-4D97-AF65-F5344CB8AC3E}">
        <p14:creationId xmlns:p14="http://schemas.microsoft.com/office/powerpoint/2010/main" val="1078850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603031" y="1453931"/>
            <a:ext cx="8183781" cy="490241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0000"/>
              </a:lnSpc>
              <a:spcAft>
                <a:spcPct val="0"/>
              </a:spcAft>
              <a:buClr>
                <a:srgbClr val="2E2F31"/>
              </a:buClr>
              <a:buSzPct val="60000"/>
            </a:pPr>
            <a:endParaRPr lang="en-US" altLang="zh-CN" b="1" dirty="0">
              <a:solidFill>
                <a:srgbClr val="2E2F31"/>
              </a:solidFill>
              <a:latin typeface="宋体" panose="02010600030101010101" pitchFamily="2" charset="-122"/>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smtClean="0">
                <a:solidFill>
                  <a:schemeClr val="tx1"/>
                </a:solidFill>
                <a:latin typeface="+mn-ea"/>
                <a:cs typeface="Calibri" panose="020F0502020204030204" pitchFamily="34" charset="0"/>
              </a:rPr>
              <a:t>政府</a:t>
            </a:r>
            <a:r>
              <a:rPr lang="zh-CN" altLang="en-US" sz="2000" dirty="0">
                <a:solidFill>
                  <a:schemeClr val="tx1"/>
                </a:solidFill>
                <a:latin typeface="+mn-ea"/>
                <a:cs typeface="Calibri" panose="020F0502020204030204" pitchFamily="34" charset="0"/>
              </a:rPr>
              <a:t>与社会资本合作法律关系：《</a:t>
            </a:r>
            <a:r>
              <a:rPr lang="en-US" altLang="zh-CN" sz="2000" dirty="0">
                <a:solidFill>
                  <a:schemeClr val="tx1"/>
                </a:solidFill>
                <a:latin typeface="+mn-ea"/>
                <a:cs typeface="Calibri" panose="020F0502020204030204" pitchFamily="34" charset="0"/>
              </a:rPr>
              <a:t>PPP</a:t>
            </a:r>
            <a:r>
              <a:rPr lang="zh-CN" altLang="en-US" sz="2000" dirty="0">
                <a:solidFill>
                  <a:schemeClr val="tx1"/>
                </a:solidFill>
                <a:latin typeface="+mn-ea"/>
                <a:cs typeface="Calibri" panose="020F0502020204030204" pitchFamily="34" charset="0"/>
              </a:rPr>
              <a:t>合同》</a:t>
            </a:r>
            <a:endParaRPr lang="en-US" altLang="zh-CN" sz="2000"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a:solidFill>
                  <a:schemeClr val="tx1"/>
                </a:solidFill>
                <a:latin typeface="+mn-ea"/>
                <a:cs typeface="Calibri" panose="020F0502020204030204" pitchFamily="34" charset="0"/>
              </a:rPr>
              <a:t>公司法律关系：公司章程、股东协议、出资协议</a:t>
            </a:r>
            <a:endParaRPr lang="en-US" altLang="zh-CN" sz="2000"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a:solidFill>
                  <a:schemeClr val="tx1"/>
                </a:solidFill>
                <a:latin typeface="+mn-ea"/>
                <a:cs typeface="Calibri" panose="020F0502020204030204" pitchFamily="34" charset="0"/>
              </a:rPr>
              <a:t>借贷法律关系：</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借款合同</a:t>
            </a:r>
            <a:r>
              <a:rPr lang="en-US" altLang="zh-CN" sz="2000" dirty="0">
                <a:solidFill>
                  <a:schemeClr val="tx1"/>
                </a:solidFill>
                <a:latin typeface="+mn-ea"/>
                <a:cs typeface="Calibri" panose="020F0502020204030204" pitchFamily="34" charset="0"/>
              </a:rPr>
              <a:t>》</a:t>
            </a: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a:solidFill>
                  <a:schemeClr val="tx1"/>
                </a:solidFill>
                <a:latin typeface="+mn-ea"/>
                <a:cs typeface="Calibri" panose="020F0502020204030204" pitchFamily="34" charset="0"/>
              </a:rPr>
              <a:t>信托法律关系：</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信托合同</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资金托管协议</a:t>
            </a:r>
            <a:r>
              <a:rPr lang="en-US" altLang="zh-CN" sz="2000" dirty="0">
                <a:solidFill>
                  <a:schemeClr val="tx1"/>
                </a:solidFill>
                <a:latin typeface="+mn-ea"/>
                <a:cs typeface="Calibri" panose="020F0502020204030204" pitchFamily="34" charset="0"/>
              </a:rPr>
              <a:t>》</a:t>
            </a: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a:solidFill>
                  <a:schemeClr val="tx1"/>
                </a:solidFill>
                <a:latin typeface="+mn-ea"/>
                <a:cs typeface="Calibri" panose="020F0502020204030204" pitchFamily="34" charset="0"/>
              </a:rPr>
              <a:t>基金法律关系：</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基金合同</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等</a:t>
            </a:r>
            <a:endParaRPr lang="en-US" altLang="zh-CN" sz="2000"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zh-CN" altLang="en-US" sz="2000" dirty="0">
                <a:solidFill>
                  <a:schemeClr val="tx1"/>
                </a:solidFill>
                <a:latin typeface="+mn-ea"/>
                <a:cs typeface="Calibri" panose="020F0502020204030204" pitchFamily="34" charset="0"/>
              </a:rPr>
              <a:t>工程合同法律关系：</a:t>
            </a:r>
            <a:r>
              <a:rPr lang="en-US" altLang="zh-CN" sz="2000" dirty="0">
                <a:solidFill>
                  <a:schemeClr val="tx1"/>
                </a:solidFill>
                <a:latin typeface="+mn-ea"/>
                <a:cs typeface="Calibri" panose="020F0502020204030204" pitchFamily="34" charset="0"/>
              </a:rPr>
              <a:t>《</a:t>
            </a:r>
            <a:r>
              <a:rPr lang="zh-CN" altLang="en-US" sz="2000" dirty="0">
                <a:solidFill>
                  <a:schemeClr val="tx1"/>
                </a:solidFill>
                <a:latin typeface="+mn-ea"/>
                <a:cs typeface="Calibri" panose="020F0502020204030204" pitchFamily="34" charset="0"/>
              </a:rPr>
              <a:t>施工合同</a:t>
            </a:r>
            <a:r>
              <a:rPr lang="en-US" altLang="zh-CN" sz="2000" dirty="0">
                <a:solidFill>
                  <a:schemeClr val="tx1"/>
                </a:solidFill>
                <a:latin typeface="+mn-ea"/>
                <a:cs typeface="Calibri" panose="020F0502020204030204" pitchFamily="34" charset="0"/>
              </a:rPr>
              <a:t>》</a:t>
            </a: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sz="2000" dirty="0">
              <a:solidFill>
                <a:schemeClr val="tx1"/>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r>
              <a:rPr lang="en-US" altLang="zh-CN" sz="2000" b="1" u="sng" dirty="0">
                <a:solidFill>
                  <a:srgbClr val="FF0000"/>
                </a:solidFill>
                <a:latin typeface="+mn-ea"/>
                <a:cs typeface="Calibri" panose="020F0502020204030204" pitchFamily="34" charset="0"/>
              </a:rPr>
              <a:t>PPP</a:t>
            </a:r>
            <a:r>
              <a:rPr lang="zh-CN" altLang="en-US" sz="2000" b="1" u="sng" dirty="0">
                <a:solidFill>
                  <a:srgbClr val="FF0000"/>
                </a:solidFill>
                <a:latin typeface="+mn-ea"/>
                <a:cs typeface="Calibri" panose="020F0502020204030204" pitchFamily="34" charset="0"/>
              </a:rPr>
              <a:t>项目核心法律关系：</a:t>
            </a:r>
            <a:r>
              <a:rPr lang="en-US" altLang="zh-CN" sz="2000" b="1" u="sng" dirty="0">
                <a:solidFill>
                  <a:srgbClr val="FF0000"/>
                </a:solidFill>
                <a:latin typeface="+mn-ea"/>
                <a:cs typeface="Calibri" panose="020F0502020204030204" pitchFamily="34" charset="0"/>
              </a:rPr>
              <a:t>《PPP</a:t>
            </a:r>
            <a:r>
              <a:rPr lang="zh-CN" altLang="en-US" sz="2000" b="1" u="sng" dirty="0">
                <a:solidFill>
                  <a:srgbClr val="FF0000"/>
                </a:solidFill>
                <a:latin typeface="+mn-ea"/>
                <a:cs typeface="Calibri" panose="020F0502020204030204" pitchFamily="34" charset="0"/>
              </a:rPr>
              <a:t>合同</a:t>
            </a:r>
            <a:r>
              <a:rPr lang="en-US" altLang="zh-CN" sz="2000" b="1" u="sng" dirty="0">
                <a:solidFill>
                  <a:srgbClr val="FF0000"/>
                </a:solidFill>
                <a:latin typeface="+mn-ea"/>
                <a:cs typeface="Calibri" panose="020F0502020204030204" pitchFamily="34" charset="0"/>
              </a:rPr>
              <a:t>》</a:t>
            </a:r>
            <a:endParaRPr lang="zh-CN" altLang="en-US" sz="2000" b="1" u="sng" dirty="0">
              <a:solidFill>
                <a:srgbClr val="FF0000"/>
              </a:solidFill>
              <a:latin typeface="+mn-ea"/>
              <a:cs typeface="Calibri" panose="020F0502020204030204" pitchFamily="34" charset="0"/>
            </a:endParaRPr>
          </a:p>
          <a:p>
            <a:pPr marL="600075" lvl="1" indent="-257175">
              <a:lnSpc>
                <a:spcPct val="110000"/>
              </a:lnSpc>
              <a:spcAft>
                <a:spcPct val="0"/>
              </a:spcAft>
              <a:buClr>
                <a:srgbClr val="2E2F31"/>
              </a:buClr>
              <a:buSzPct val="60000"/>
              <a:buFont typeface="Wingdings" panose="05000000000000000000" pitchFamily="2" charset="2"/>
              <a:buChar char="u"/>
            </a:pPr>
            <a:endParaRPr lang="en-US" altLang="zh-CN" dirty="0">
              <a:solidFill>
                <a:schemeClr val="tx1"/>
              </a:solidFill>
              <a:latin typeface="+mn-ea"/>
              <a:cs typeface="Calibri" panose="020F0502020204030204" pitchFamily="34" charset="0"/>
            </a:endParaRPr>
          </a:p>
          <a:p>
            <a:pPr>
              <a:spcBef>
                <a:spcPct val="0"/>
              </a:spcBef>
            </a:pPr>
            <a:endParaRPr lang="en-US" altLang="zh-CN" b="1" dirty="0">
              <a:latin typeface="宋体" panose="02010600030101010101" pitchFamily="2" charset="-122"/>
              <a:cs typeface="Calibri" panose="020F0502020204030204" pitchFamily="34" charset="0"/>
            </a:endParaRPr>
          </a:p>
        </p:txBody>
      </p:sp>
      <p:sp>
        <p:nvSpPr>
          <p:cNvPr id="15" name="矩形 14"/>
          <p:cNvSpPr/>
          <p:nvPr/>
        </p:nvSpPr>
        <p:spPr>
          <a:xfrm>
            <a:off x="853708" y="1839486"/>
            <a:ext cx="7779483" cy="781620"/>
          </a:xfrm>
          <a:prstGeom prst="rect">
            <a:avLst/>
          </a:prstGeom>
          <a:solidFill>
            <a:srgbClr val="1D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tx1"/>
                </a:solidFill>
                <a:latin typeface="+mj-ea"/>
                <a:ea typeface="+mj-ea"/>
              </a:rPr>
              <a:t>关于印发</a:t>
            </a:r>
            <a:r>
              <a:rPr lang="en-US" altLang="zh-CN" sz="2100" b="1" dirty="0">
                <a:solidFill>
                  <a:schemeClr val="tx1"/>
                </a:solidFill>
                <a:latin typeface="+mj-ea"/>
                <a:ea typeface="+mj-ea"/>
              </a:rPr>
              <a:t>《</a:t>
            </a:r>
            <a:r>
              <a:rPr lang="zh-CN" altLang="en-US" sz="2100" b="1" dirty="0">
                <a:solidFill>
                  <a:schemeClr val="tx1"/>
                </a:solidFill>
                <a:latin typeface="+mj-ea"/>
                <a:ea typeface="+mj-ea"/>
              </a:rPr>
              <a:t>政府和社会资本合作模式操作指南（试行）</a:t>
            </a:r>
            <a:r>
              <a:rPr lang="en-US" altLang="zh-CN" sz="2100" b="1" dirty="0">
                <a:solidFill>
                  <a:schemeClr val="tx1"/>
                </a:solidFill>
                <a:latin typeface="+mj-ea"/>
                <a:ea typeface="+mj-ea"/>
              </a:rPr>
              <a:t>》</a:t>
            </a:r>
            <a:r>
              <a:rPr lang="zh-CN" altLang="en-US" sz="2100" b="1" dirty="0">
                <a:solidFill>
                  <a:schemeClr val="tx1"/>
                </a:solidFill>
                <a:latin typeface="+mj-ea"/>
                <a:ea typeface="+mj-ea"/>
              </a:rPr>
              <a:t>的通知 </a:t>
            </a:r>
            <a:r>
              <a:rPr lang="en-US" altLang="zh-CN" sz="2100" b="1" dirty="0">
                <a:solidFill>
                  <a:schemeClr val="tx1"/>
                </a:solidFill>
                <a:latin typeface="+mj-ea"/>
                <a:ea typeface="+mj-ea"/>
              </a:rPr>
              <a:t/>
            </a:r>
            <a:br>
              <a:rPr lang="en-US" altLang="zh-CN" sz="2100" b="1" dirty="0">
                <a:solidFill>
                  <a:schemeClr val="tx1"/>
                </a:solidFill>
                <a:latin typeface="+mj-ea"/>
                <a:ea typeface="+mj-ea"/>
              </a:rPr>
            </a:br>
            <a:r>
              <a:rPr lang="zh-CN" altLang="en-US" sz="2100" b="1" dirty="0">
                <a:solidFill>
                  <a:schemeClr val="tx1"/>
                </a:solidFill>
                <a:latin typeface="+mj-ea"/>
                <a:ea typeface="+mj-ea"/>
              </a:rPr>
              <a:t>财金</a:t>
            </a:r>
            <a:r>
              <a:rPr lang="en-US" altLang="zh-CN" sz="2100" b="1" dirty="0">
                <a:solidFill>
                  <a:schemeClr val="tx1"/>
                </a:solidFill>
                <a:latin typeface="+mj-ea"/>
                <a:ea typeface="+mj-ea"/>
              </a:rPr>
              <a:t>〔2014〕113</a:t>
            </a:r>
            <a:r>
              <a:rPr lang="zh-CN" altLang="en-US" sz="2100" b="1" dirty="0">
                <a:solidFill>
                  <a:schemeClr val="tx1"/>
                </a:solidFill>
                <a:latin typeface="+mj-ea"/>
                <a:ea typeface="+mj-ea"/>
              </a:rPr>
              <a:t>号</a:t>
            </a:r>
            <a:endParaRPr lang="en-US" altLang="zh-CN" sz="2100" b="1" dirty="0">
              <a:solidFill>
                <a:schemeClr val="tx1"/>
              </a:solidFill>
              <a:latin typeface="+mj-ea"/>
              <a:ea typeface="+mj-ea"/>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1" y="584685"/>
            <a:ext cx="818378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项目法律关系</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57</a:t>
            </a:fld>
            <a:endParaRPr lang="zh-CN" altLang="en-US"/>
          </a:p>
        </p:txBody>
      </p:sp>
    </p:spTree>
    <p:extLst>
      <p:ext uri="{BB962C8B-B14F-4D97-AF65-F5344CB8AC3E}">
        <p14:creationId xmlns:p14="http://schemas.microsoft.com/office/powerpoint/2010/main" val="20310936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3911"/>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8261"/>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68036" y="1467235"/>
            <a:ext cx="8443326" cy="453351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557635"/>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项目合同设计</a:t>
            </a:r>
            <a:r>
              <a:rPr lang="en-US" altLang="zh-CN" sz="3600" b="1" dirty="0">
                <a:latin typeface="造字工房悦黑体验版纤细体" pitchFamily="50" charset="-122"/>
                <a:ea typeface="造字工房悦黑体验版纤细体" pitchFamily="50" charset="-122"/>
              </a:rPr>
              <a:t>——</a:t>
            </a:r>
            <a:r>
              <a:rPr lang="zh-CN" altLang="en-US" sz="3600" b="1" dirty="0" smtClean="0">
                <a:latin typeface="造字工房悦黑体验版纤细体" pitchFamily="50" charset="-122"/>
                <a:ea typeface="造字工房悦黑体验版纤细体" pitchFamily="50" charset="-122"/>
              </a:rPr>
              <a:t>合同条款</a:t>
            </a:r>
            <a:r>
              <a:rPr lang="en-US" altLang="en-US" sz="3600" b="1" dirty="0" smtClean="0">
                <a:latin typeface="造字工房悦黑体验版纤细体" pitchFamily="50" charset="-122"/>
                <a:ea typeface="造字工房悦黑体验版纤细体" pitchFamily="50" charset="-122"/>
              </a:rPr>
              <a:t>构成</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58</a:t>
            </a:fld>
            <a:endParaRPr lang="zh-CN" altLang="en-US"/>
          </a:p>
        </p:txBody>
      </p:sp>
      <p:sp>
        <p:nvSpPr>
          <p:cNvPr id="28" name="Rectangle 3"/>
          <p:cNvSpPr>
            <a:spLocks noChangeArrowheads="1"/>
          </p:cNvSpPr>
          <p:nvPr/>
        </p:nvSpPr>
        <p:spPr bwMode="gray">
          <a:xfrm rot="3419336">
            <a:off x="5164167" y="2363131"/>
            <a:ext cx="1037961" cy="1862226"/>
          </a:xfrm>
          <a:prstGeom prst="rect">
            <a:avLst/>
          </a:prstGeom>
          <a:solidFill>
            <a:schemeClr val="accent6"/>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29" name="Rectangle 3"/>
          <p:cNvSpPr>
            <a:spLocks noChangeArrowheads="1"/>
          </p:cNvSpPr>
          <p:nvPr/>
        </p:nvSpPr>
        <p:spPr bwMode="gray">
          <a:xfrm rot="3419336">
            <a:off x="6516920" y="2832518"/>
            <a:ext cx="1000345" cy="2009972"/>
          </a:xfrm>
          <a:prstGeom prst="rect">
            <a:avLst/>
          </a:prstGeom>
          <a:solidFill>
            <a:srgbClr val="F98FEC"/>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31" name="Rectangle 3"/>
          <p:cNvSpPr>
            <a:spLocks noChangeArrowheads="1"/>
          </p:cNvSpPr>
          <p:nvPr/>
        </p:nvSpPr>
        <p:spPr bwMode="gray">
          <a:xfrm rot="3419336">
            <a:off x="3305403" y="3558798"/>
            <a:ext cx="942770" cy="1843934"/>
          </a:xfrm>
          <a:prstGeom prst="rect">
            <a:avLst/>
          </a:prstGeom>
          <a:solidFill>
            <a:srgbClr val="F2FA8E"/>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36" name="Rectangle 3"/>
          <p:cNvSpPr>
            <a:spLocks noChangeArrowheads="1"/>
          </p:cNvSpPr>
          <p:nvPr/>
        </p:nvSpPr>
        <p:spPr bwMode="gray">
          <a:xfrm rot="3419336">
            <a:off x="3606318" y="1807198"/>
            <a:ext cx="1125119" cy="2033298"/>
          </a:xfrm>
          <a:prstGeom prst="rect">
            <a:avLst/>
          </a:prstGeom>
          <a:solidFill>
            <a:srgbClr val="7030A0"/>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37" name="Rectangle 3"/>
          <p:cNvSpPr>
            <a:spLocks noChangeArrowheads="1"/>
          </p:cNvSpPr>
          <p:nvPr/>
        </p:nvSpPr>
        <p:spPr bwMode="gray">
          <a:xfrm rot="3419336">
            <a:off x="2633621" y="1684960"/>
            <a:ext cx="692944" cy="1366113"/>
          </a:xfrm>
          <a:prstGeom prst="rect">
            <a:avLst/>
          </a:prstGeom>
          <a:solidFill>
            <a:schemeClr val="accent2">
              <a:lumMod val="20000"/>
              <a:lumOff val="80000"/>
            </a:schemeClr>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38" name="Rectangle 3"/>
          <p:cNvSpPr>
            <a:spLocks noChangeArrowheads="1"/>
          </p:cNvSpPr>
          <p:nvPr/>
        </p:nvSpPr>
        <p:spPr bwMode="gray">
          <a:xfrm rot="3419336">
            <a:off x="4711982" y="4281855"/>
            <a:ext cx="1003058" cy="1565169"/>
          </a:xfrm>
          <a:prstGeom prst="rect">
            <a:avLst/>
          </a:prstGeom>
          <a:solidFill>
            <a:srgbClr val="00B0F0"/>
          </a:soli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350"/>
          </a:p>
        </p:txBody>
      </p:sp>
      <p:sp>
        <p:nvSpPr>
          <p:cNvPr id="40" name="Text Box 4"/>
          <p:cNvSpPr txBox="1">
            <a:spLocks noChangeArrowheads="1"/>
          </p:cNvSpPr>
          <p:nvPr/>
        </p:nvSpPr>
        <p:spPr bwMode="black">
          <a:xfrm>
            <a:off x="4637599" y="4910005"/>
            <a:ext cx="146612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20650" indent="-120650"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50000"/>
              </a:spcBef>
              <a:buClr>
                <a:srgbClr val="1F3F5F"/>
              </a:buClr>
              <a:buNone/>
            </a:pPr>
            <a:r>
              <a:rPr kumimoji="0" lang="zh-CN" altLang="en-US" sz="2000" b="1" dirty="0" smtClean="0">
                <a:latin typeface="Arial" panose="020B0604020202020204" pitchFamily="34" charset="0"/>
                <a:ea typeface="宋体" panose="02010600030101010101" pitchFamily="2" charset="-122"/>
              </a:rPr>
              <a:t>其他条款</a:t>
            </a:r>
            <a:endParaRPr kumimoji="0" lang="zh-CN" altLang="en-US" sz="2000" b="1" dirty="0">
              <a:latin typeface="Arial" panose="020B0604020202020204" pitchFamily="34" charset="0"/>
              <a:ea typeface="宋体" panose="02010600030101010101" pitchFamily="2" charset="-122"/>
            </a:endParaRPr>
          </a:p>
        </p:txBody>
      </p:sp>
      <p:sp>
        <p:nvSpPr>
          <p:cNvPr id="22" name="文本框 21"/>
          <p:cNvSpPr txBox="1"/>
          <p:nvPr/>
        </p:nvSpPr>
        <p:spPr>
          <a:xfrm>
            <a:off x="2218547" y="2114843"/>
            <a:ext cx="1165726" cy="553998"/>
          </a:xfrm>
          <a:prstGeom prst="rect">
            <a:avLst/>
          </a:prstGeom>
          <a:noFill/>
        </p:spPr>
        <p:txBody>
          <a:bodyPr wrap="square" rtlCol="0">
            <a:spAutoFit/>
          </a:bodyPr>
          <a:lstStyle/>
          <a:p>
            <a:pPr lvl="1">
              <a:lnSpc>
                <a:spcPct val="150000"/>
              </a:lnSpc>
              <a:spcAft>
                <a:spcPct val="0"/>
              </a:spcAft>
              <a:buClr>
                <a:srgbClr val="2E2F31"/>
              </a:buClr>
              <a:buSzPct val="60000"/>
            </a:pPr>
            <a:r>
              <a:rPr lang="zh-CN" altLang="en-US" sz="2000" b="1" dirty="0">
                <a:latin typeface="+mn-ea"/>
                <a:cs typeface="Calibri" panose="020F0502020204030204" pitchFamily="34" charset="0"/>
              </a:rPr>
              <a:t>术语</a:t>
            </a:r>
          </a:p>
        </p:txBody>
      </p:sp>
      <p:sp>
        <p:nvSpPr>
          <p:cNvPr id="25" name="Text Box 4"/>
          <p:cNvSpPr txBox="1">
            <a:spLocks noChangeArrowheads="1"/>
          </p:cNvSpPr>
          <p:nvPr/>
        </p:nvSpPr>
        <p:spPr bwMode="black">
          <a:xfrm>
            <a:off x="3254077" y="2632511"/>
            <a:ext cx="2040253" cy="55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20650" indent="-120650"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50000"/>
              </a:spcBef>
              <a:buClr>
                <a:srgbClr val="1F3F5F"/>
              </a:buClr>
              <a:buNone/>
            </a:pPr>
            <a:r>
              <a:rPr kumimoji="0" lang="zh-CN" altLang="en-US" sz="2000" b="1" dirty="0">
                <a:latin typeface="Arial" panose="020B0604020202020204" pitchFamily="34" charset="0"/>
                <a:ea typeface="宋体" panose="02010600030101010101" pitchFamily="2" charset="-122"/>
              </a:rPr>
              <a:t>权利义务性条款</a:t>
            </a:r>
          </a:p>
          <a:p>
            <a:pPr eaLnBrk="1" latinLnBrk="0" hangingPunct="1">
              <a:lnSpc>
                <a:spcPct val="60000"/>
              </a:lnSpc>
              <a:spcBef>
                <a:spcPct val="50000"/>
              </a:spcBef>
              <a:buClr>
                <a:srgbClr val="1F3F5F"/>
              </a:buClr>
              <a:buFontTx/>
              <a:buNone/>
            </a:pPr>
            <a:endParaRPr kumimoji="0" lang="zh-CN" altLang="en-US" sz="900" dirty="0">
              <a:latin typeface="Arial" panose="020B0604020202020204" pitchFamily="34" charset="0"/>
              <a:ea typeface="宋体" panose="02010600030101010101" pitchFamily="2" charset="-122"/>
            </a:endParaRPr>
          </a:p>
        </p:txBody>
      </p:sp>
      <p:sp>
        <p:nvSpPr>
          <p:cNvPr id="26" name="Text Box 4"/>
          <p:cNvSpPr txBox="1">
            <a:spLocks noChangeArrowheads="1"/>
          </p:cNvSpPr>
          <p:nvPr/>
        </p:nvSpPr>
        <p:spPr bwMode="black">
          <a:xfrm>
            <a:off x="3170073" y="4227161"/>
            <a:ext cx="151209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20650" indent="-120650"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50000"/>
              </a:spcBef>
              <a:buClr>
                <a:srgbClr val="1F3F5F"/>
              </a:buClr>
              <a:buNone/>
            </a:pPr>
            <a:r>
              <a:rPr kumimoji="0" lang="zh-CN" altLang="en-US" sz="2000" b="1" dirty="0">
                <a:latin typeface="Arial" panose="020B0604020202020204" pitchFamily="34" charset="0"/>
                <a:ea typeface="宋体" panose="02010600030101010101" pitchFamily="2" charset="-122"/>
              </a:rPr>
              <a:t>许可性条款</a:t>
            </a:r>
          </a:p>
        </p:txBody>
      </p:sp>
      <p:grpSp>
        <p:nvGrpSpPr>
          <p:cNvPr id="41" name="Group 15"/>
          <p:cNvGrpSpPr>
            <a:grpSpLocks/>
          </p:cNvGrpSpPr>
          <p:nvPr/>
        </p:nvGrpSpPr>
        <p:grpSpPr bwMode="auto">
          <a:xfrm>
            <a:off x="715019" y="2800074"/>
            <a:ext cx="2120484" cy="2167266"/>
            <a:chOff x="4166" y="1675"/>
            <a:chExt cx="1252" cy="1283"/>
          </a:xfrm>
          <a:solidFill>
            <a:schemeClr val="accent1"/>
          </a:solidFill>
        </p:grpSpPr>
        <p:sp>
          <p:nvSpPr>
            <p:cNvPr id="42" name="Oval 16"/>
            <p:cNvSpPr>
              <a:spLocks noChangeArrowheads="1"/>
            </p:cNvSpPr>
            <p:nvPr/>
          </p:nvSpPr>
          <p:spPr bwMode="gray">
            <a:xfrm>
              <a:off x="4166" y="1706"/>
              <a:ext cx="1252" cy="1252"/>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0"/>
                </a:spcBef>
                <a:buFontTx/>
                <a:buNone/>
              </a:pPr>
              <a:endParaRPr lang="zh-CN" altLang="en-US" sz="1350"/>
            </a:p>
          </p:txBody>
        </p:sp>
        <p:sp>
          <p:nvSpPr>
            <p:cNvPr id="43" name="Oval 17"/>
            <p:cNvSpPr>
              <a:spLocks noChangeArrowheads="1"/>
            </p:cNvSpPr>
            <p:nvPr/>
          </p:nvSpPr>
          <p:spPr bwMode="gray">
            <a:xfrm>
              <a:off x="4182" y="1713"/>
              <a:ext cx="1222" cy="1221"/>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0"/>
                </a:spcBef>
                <a:buFontTx/>
                <a:buNone/>
              </a:pPr>
              <a:endParaRPr lang="zh-CN" altLang="en-US" sz="1350"/>
            </a:p>
          </p:txBody>
        </p:sp>
        <p:sp>
          <p:nvSpPr>
            <p:cNvPr id="44" name="Oval 18"/>
            <p:cNvSpPr>
              <a:spLocks noChangeArrowheads="1"/>
            </p:cNvSpPr>
            <p:nvPr/>
          </p:nvSpPr>
          <p:spPr bwMode="gray">
            <a:xfrm>
              <a:off x="4195" y="1725"/>
              <a:ext cx="1162" cy="1141"/>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0"/>
                </a:spcBef>
                <a:buFontTx/>
                <a:buNone/>
              </a:pPr>
              <a:endParaRPr lang="zh-CN" altLang="en-US" sz="1350"/>
            </a:p>
          </p:txBody>
        </p:sp>
        <p:sp>
          <p:nvSpPr>
            <p:cNvPr id="45" name="Oval 19"/>
            <p:cNvSpPr>
              <a:spLocks noChangeArrowheads="1"/>
            </p:cNvSpPr>
            <p:nvPr/>
          </p:nvSpPr>
          <p:spPr bwMode="gray">
            <a:xfrm>
              <a:off x="4264" y="1675"/>
              <a:ext cx="1033" cy="926"/>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0"/>
                </a:spcBef>
                <a:buFontTx/>
                <a:buNone/>
              </a:pPr>
              <a:r>
                <a:rPr lang="zh-CN" altLang="en-US" sz="2400" dirty="0" smtClean="0">
                  <a:latin typeface="黑体" panose="02010609060101010101" pitchFamily="49" charset="-122"/>
                  <a:ea typeface="黑体" panose="02010609060101010101" pitchFamily="49" charset="-122"/>
                </a:rPr>
                <a:t>合同条款</a:t>
              </a:r>
              <a:endParaRPr lang="zh-CN" altLang="en-US" sz="2400" dirty="0">
                <a:latin typeface="黑体" panose="02010609060101010101" pitchFamily="49" charset="-122"/>
                <a:ea typeface="黑体" panose="02010609060101010101" pitchFamily="49" charset="-122"/>
              </a:endParaRPr>
            </a:p>
          </p:txBody>
        </p:sp>
      </p:grpSp>
      <p:sp>
        <p:nvSpPr>
          <p:cNvPr id="24" name="Text Box 4"/>
          <p:cNvSpPr txBox="1">
            <a:spLocks noChangeArrowheads="1"/>
          </p:cNvSpPr>
          <p:nvPr/>
        </p:nvSpPr>
        <p:spPr bwMode="black">
          <a:xfrm>
            <a:off x="4888445" y="3183751"/>
            <a:ext cx="1512094" cy="55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20650" indent="-120650"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50000"/>
              </a:spcBef>
              <a:buClr>
                <a:srgbClr val="1F3F5F"/>
              </a:buClr>
              <a:buNone/>
            </a:pPr>
            <a:r>
              <a:rPr kumimoji="0" lang="zh-CN" altLang="en-US" sz="2000" b="1" dirty="0">
                <a:latin typeface="Arial" panose="020B0604020202020204" pitchFamily="34" charset="0"/>
                <a:ea typeface="宋体" panose="02010600030101010101" pitchFamily="2" charset="-122"/>
              </a:rPr>
              <a:t>条件性条款</a:t>
            </a:r>
          </a:p>
          <a:p>
            <a:pPr eaLnBrk="1" latinLnBrk="0" hangingPunct="1">
              <a:lnSpc>
                <a:spcPct val="60000"/>
              </a:lnSpc>
              <a:spcBef>
                <a:spcPct val="50000"/>
              </a:spcBef>
              <a:buClr>
                <a:srgbClr val="1F3F5F"/>
              </a:buClr>
              <a:buFontTx/>
              <a:buNone/>
            </a:pPr>
            <a:endParaRPr kumimoji="0" lang="zh-CN" altLang="en-US" sz="900" dirty="0">
              <a:latin typeface="Arial" panose="020B0604020202020204" pitchFamily="34" charset="0"/>
              <a:ea typeface="宋体" panose="02010600030101010101" pitchFamily="2" charset="-122"/>
            </a:endParaRPr>
          </a:p>
        </p:txBody>
      </p:sp>
      <p:sp>
        <p:nvSpPr>
          <p:cNvPr id="27" name="Text Box 4"/>
          <p:cNvSpPr txBox="1">
            <a:spLocks noChangeArrowheads="1"/>
          </p:cNvSpPr>
          <p:nvPr/>
        </p:nvSpPr>
        <p:spPr bwMode="black">
          <a:xfrm>
            <a:off x="6143816" y="3650463"/>
            <a:ext cx="180310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20650" indent="-120650" eaLnBrk="0" hangingPunct="0">
              <a:spcBef>
                <a:spcPct val="20000"/>
              </a:spcBef>
              <a:buChar char="•"/>
              <a:defRPr kumimoji="1" sz="3200">
                <a:solidFill>
                  <a:schemeClr val="tx1"/>
                </a:solidFill>
                <a:latin typeface="Gulim" panose="020B0600000101010101" pitchFamily="34" charset="-127"/>
                <a:ea typeface="Gulim" panose="020B0600000101010101" pitchFamily="34" charset="-127"/>
              </a:defRPr>
            </a:lvl1pPr>
            <a:lvl2pPr marL="742950" indent="-285750" eaLnBrk="0" hangingPunct="0">
              <a:spcBef>
                <a:spcPct val="20000"/>
              </a:spcBef>
              <a:buChar char="–"/>
              <a:defRPr kumimoji="1" sz="2800">
                <a:solidFill>
                  <a:schemeClr val="tx1"/>
                </a:solidFill>
                <a:latin typeface="Gulim" panose="020B0600000101010101" pitchFamily="34" charset="-127"/>
                <a:ea typeface="Gulim" panose="020B0600000101010101" pitchFamily="34" charset="-127"/>
              </a:defRPr>
            </a:lvl2pPr>
            <a:lvl3pPr marL="1143000" indent="-228600" eaLnBrk="0" hangingPunct="0">
              <a:spcBef>
                <a:spcPct val="20000"/>
              </a:spcBef>
              <a:buChar char="•"/>
              <a:defRPr kumimoji="1" sz="2400">
                <a:solidFill>
                  <a:schemeClr val="tx1"/>
                </a:solidFill>
                <a:latin typeface="Gulim" panose="020B0600000101010101" pitchFamily="34" charset="-127"/>
                <a:ea typeface="Gulim" panose="020B0600000101010101" pitchFamily="34" charset="-127"/>
              </a:defRPr>
            </a:lvl3pPr>
            <a:lvl4pPr marL="16002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4pPr>
            <a:lvl5pPr marL="2057400" indent="-228600" eaLnBrk="0" hangingPunct="0">
              <a:spcBef>
                <a:spcPct val="20000"/>
              </a:spcBef>
              <a:buChar char="»"/>
              <a:defRPr kumimoji="1" sz="20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Gulim" panose="020B0600000101010101" pitchFamily="34" charset="-127"/>
                <a:ea typeface="Gulim" panose="020B0600000101010101" pitchFamily="34" charset="-127"/>
              </a:defRPr>
            </a:lvl9pPr>
          </a:lstStyle>
          <a:p>
            <a:pPr eaLnBrk="1" hangingPunct="1">
              <a:spcBef>
                <a:spcPct val="50000"/>
              </a:spcBef>
              <a:buClr>
                <a:srgbClr val="1F3F5F"/>
              </a:buClr>
              <a:buNone/>
            </a:pPr>
            <a:r>
              <a:rPr kumimoji="0" lang="zh-CN" altLang="en-US" sz="2000" b="1" dirty="0">
                <a:latin typeface="Arial" panose="020B0604020202020204" pitchFamily="34" charset="0"/>
                <a:ea typeface="宋体" panose="02010600030101010101" pitchFamily="2" charset="-122"/>
              </a:rPr>
              <a:t>特别权限条款</a:t>
            </a:r>
          </a:p>
        </p:txBody>
      </p:sp>
    </p:spTree>
    <p:extLst>
      <p:ext uri="{BB962C8B-B14F-4D97-AF65-F5344CB8AC3E}">
        <p14:creationId xmlns:p14="http://schemas.microsoft.com/office/powerpoint/2010/main" val="3898241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377259"/>
            <a:ext cx="8443326" cy="484256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585053"/>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项目合同设计</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59</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3647351758"/>
              </p:ext>
            </p:extLst>
          </p:nvPr>
        </p:nvGraphicFramePr>
        <p:xfrm>
          <a:off x="468086" y="2183639"/>
          <a:ext cx="8165105" cy="3831426"/>
        </p:xfrm>
        <a:graphic>
          <a:graphicData uri="http://schemas.openxmlformats.org/drawingml/2006/table">
            <a:tbl>
              <a:tblPr firstRow="1" bandRow="1">
                <a:tableStyleId>{5C22544A-7EE6-4342-B048-85BDC9FD1C3A}</a:tableStyleId>
              </a:tblPr>
              <a:tblGrid>
                <a:gridCol w="2721702"/>
                <a:gridCol w="2171900"/>
                <a:gridCol w="3271503"/>
              </a:tblGrid>
              <a:tr h="525541">
                <a:tc>
                  <a:txBody>
                    <a:bodyPr/>
                    <a:lstStyle/>
                    <a:p>
                      <a:pPr algn="l"/>
                      <a:r>
                        <a:rPr lang="en-US" altLang="zh-CN" sz="2000" b="1" dirty="0" smtClean="0">
                          <a:solidFill>
                            <a:schemeClr val="tx1"/>
                          </a:solidFill>
                          <a:latin typeface="+mn-ea"/>
                          <a:ea typeface="+mn-ea"/>
                        </a:rPr>
                        <a:t>PPP </a:t>
                      </a:r>
                      <a:r>
                        <a:rPr lang="zh-CN" altLang="en-US" sz="2000" b="1" dirty="0" smtClean="0">
                          <a:solidFill>
                            <a:schemeClr val="tx1"/>
                          </a:solidFill>
                          <a:latin typeface="+mn-ea"/>
                          <a:ea typeface="+mn-ea"/>
                        </a:rPr>
                        <a:t>项目合同概述 </a:t>
                      </a:r>
                      <a:endParaRPr lang="zh-CN" altLang="en-US" sz="2000" b="1" dirty="0">
                        <a:solidFill>
                          <a:schemeClr val="tx1"/>
                        </a:solidFill>
                        <a:latin typeface="+mn-ea"/>
                        <a:ea typeface="+mn-ea"/>
                      </a:endParaRPr>
                    </a:p>
                  </a:txBody>
                  <a:tcPr marL="68580" marR="68580" marT="34290" marB="34290" anchor="ctr">
                    <a:solidFill>
                      <a:schemeClr val="accent1">
                        <a:lumMod val="20000"/>
                        <a:lumOff val="80000"/>
                      </a:schemeClr>
                    </a:solidFill>
                  </a:tcPr>
                </a:tc>
                <a:tc>
                  <a:txBody>
                    <a:bodyPr/>
                    <a:lstStyle/>
                    <a:p>
                      <a:pPr algn="l"/>
                      <a:r>
                        <a:rPr lang="zh-CN" altLang="en-US" sz="2000" b="1" dirty="0" smtClean="0">
                          <a:solidFill>
                            <a:schemeClr val="tx1"/>
                          </a:solidFill>
                          <a:latin typeface="+mn-ea"/>
                          <a:cs typeface="Calibri" panose="020F0502020204030204" pitchFamily="34" charset="0"/>
                        </a:rPr>
                        <a:t>项目运营</a:t>
                      </a:r>
                      <a:endParaRPr lang="zh-CN" altLang="en-US" sz="2000" b="1" dirty="0">
                        <a:solidFill>
                          <a:schemeClr val="tx1"/>
                        </a:solidFill>
                      </a:endParaRPr>
                    </a:p>
                  </a:txBody>
                  <a:tcPr marL="68580" marR="68580" marT="34290" marB="34290" anchor="ctr">
                    <a:solidFill>
                      <a:schemeClr val="accent1">
                        <a:lumMod val="20000"/>
                        <a:lumOff val="80000"/>
                      </a:schemeClr>
                    </a:solidFill>
                  </a:tcPr>
                </a:tc>
                <a:tc>
                  <a:txBody>
                    <a:bodyPr/>
                    <a:lstStyle/>
                    <a:p>
                      <a:pPr algn="l"/>
                      <a:r>
                        <a:rPr kumimoji="0" lang="zh-CN" altLang="en-US" sz="2000" b="1" dirty="0" smtClean="0">
                          <a:solidFill>
                            <a:schemeClr val="tx1"/>
                          </a:solidFill>
                          <a:latin typeface="+mn-ea"/>
                          <a:ea typeface="+mn-ea"/>
                          <a:cs typeface="Calibri" panose="020F0502020204030204" pitchFamily="34" charset="0"/>
                        </a:rPr>
                        <a:t>守法义务及法律变更</a:t>
                      </a:r>
                      <a:endParaRPr kumimoji="0" lang="en-US" altLang="zh-CN" sz="2000" b="1" dirty="0" smtClean="0">
                        <a:solidFill>
                          <a:schemeClr val="tx1"/>
                        </a:solidFill>
                        <a:latin typeface="+mn-ea"/>
                        <a:ea typeface="+mn-ea"/>
                        <a:cs typeface="Calibri" panose="020F0502020204030204" pitchFamily="34" charset="0"/>
                      </a:endParaRPr>
                    </a:p>
                  </a:txBody>
                  <a:tcPr marL="68580" marR="68580" marT="34290" marB="34290" anchor="ctr">
                    <a:solidFill>
                      <a:schemeClr val="accent1">
                        <a:lumMod val="20000"/>
                        <a:lumOff val="80000"/>
                      </a:schemeClr>
                    </a:solidFill>
                  </a:tcPr>
                </a:tc>
              </a:tr>
              <a:tr h="525541">
                <a:tc>
                  <a:txBody>
                    <a:bodyPr/>
                    <a:lstStyle/>
                    <a:p>
                      <a:pPr algn="l"/>
                      <a:r>
                        <a:rPr lang="zh-CN" altLang="en-US" sz="2000" b="1" dirty="0" smtClean="0">
                          <a:solidFill>
                            <a:schemeClr val="tx1"/>
                          </a:solidFill>
                          <a:latin typeface="+mn-ea"/>
                          <a:ea typeface="+mn-ea"/>
                        </a:rPr>
                        <a:t>引言、定义和解释 </a:t>
                      </a:r>
                      <a:endParaRPr lang="zh-CN" altLang="en-US" sz="2000" b="1" dirty="0">
                        <a:solidFill>
                          <a:schemeClr val="tx1"/>
                        </a:solidFill>
                        <a:latin typeface="+mn-ea"/>
                        <a:ea typeface="+mn-ea"/>
                      </a:endParaRPr>
                    </a:p>
                  </a:txBody>
                  <a:tcPr marL="68580" marR="68580" marT="34290" marB="34290" anchor="ctr"/>
                </a:tc>
                <a:tc>
                  <a:txBody>
                    <a:bodyPr/>
                    <a:lstStyle/>
                    <a:p>
                      <a:pPr algn="l"/>
                      <a:r>
                        <a:rPr lang="zh-CN" altLang="en-US" sz="2000" b="1" dirty="0" smtClean="0">
                          <a:solidFill>
                            <a:schemeClr val="tx1"/>
                          </a:solidFill>
                        </a:rPr>
                        <a:t>项目维护</a:t>
                      </a:r>
                      <a:endParaRPr lang="zh-CN" altLang="en-US" sz="2000" b="1" dirty="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不可抗力</a:t>
                      </a:r>
                      <a:endParaRPr lang="zh-CN" altLang="en-US" sz="2000" b="1" dirty="0" smtClean="0">
                        <a:solidFill>
                          <a:schemeClr val="tx1"/>
                        </a:solidFill>
                      </a:endParaRPr>
                    </a:p>
                  </a:txBody>
                  <a:tcPr marL="68580" marR="68580" marT="34290" marB="34290" anchor="ctr"/>
                </a:tc>
              </a:tr>
              <a:tr h="525541">
                <a:tc>
                  <a:txBody>
                    <a:bodyPr/>
                    <a:lstStyle/>
                    <a:p>
                      <a:pPr algn="l"/>
                      <a:r>
                        <a:rPr lang="zh-CN" altLang="en-US" sz="2000" b="1" dirty="0" smtClean="0">
                          <a:solidFill>
                            <a:schemeClr val="tx1"/>
                          </a:solidFill>
                          <a:latin typeface="+mn-ea"/>
                          <a:cs typeface="Calibri" panose="020F0502020204030204" pitchFamily="34" charset="0"/>
                        </a:rPr>
                        <a:t>项目的范围和期限 </a:t>
                      </a:r>
                      <a:endParaRPr lang="en-US" altLang="zh-CN" sz="2000" b="1" dirty="0" smtClean="0">
                        <a:solidFill>
                          <a:schemeClr val="tx1"/>
                        </a:solidFill>
                        <a:latin typeface="+mn-ea"/>
                        <a:cs typeface="Calibri" panose="020F050202020403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chemeClr val="tx1"/>
                          </a:solidFill>
                        </a:rPr>
                        <a:t>股权变更限制 </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政府方的监督和介入  </a:t>
                      </a:r>
                      <a:endParaRPr kumimoji="0" lang="en-US" altLang="zh-CN" sz="2000" b="1" dirty="0" smtClean="0">
                        <a:solidFill>
                          <a:schemeClr val="tx1"/>
                        </a:solidFill>
                        <a:latin typeface="+mn-ea"/>
                        <a:ea typeface="+mn-ea"/>
                        <a:cs typeface="Calibri" panose="020F0502020204030204" pitchFamily="34" charset="0"/>
                      </a:endParaRPr>
                    </a:p>
                  </a:txBody>
                  <a:tcPr marL="68580" marR="68580" marT="34290" marB="34290" anchor="ctr"/>
                </a:tc>
              </a:tr>
              <a:tr h="663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FF0000"/>
                          </a:solidFill>
                          <a:latin typeface="+mn-ea"/>
                          <a:cs typeface="Calibri" panose="020F0502020204030204" pitchFamily="34" charset="0"/>
                        </a:rPr>
                        <a:t>前提条件  </a:t>
                      </a:r>
                      <a:endParaRPr lang="en-US" altLang="zh-CN" sz="2000" b="1" dirty="0" smtClean="0">
                        <a:solidFill>
                          <a:srgbClr val="FF0000"/>
                        </a:solidFill>
                        <a:latin typeface="+mn-ea"/>
                        <a:cs typeface="Calibri" panose="020F050202020403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FF0000"/>
                          </a:solidFill>
                          <a:latin typeface="+mn-ea"/>
                          <a:cs typeface="Calibri" panose="020F0502020204030204" pitchFamily="34" charset="0"/>
                        </a:rPr>
                        <a:t>付费机制 </a:t>
                      </a:r>
                      <a:endParaRPr lang="zh-CN" altLang="en-US" sz="2000" b="1" dirty="0" smtClean="0">
                        <a:solidFill>
                          <a:srgbClr val="FF0000"/>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违约、提前终止及终止后处理机制 </a:t>
                      </a:r>
                      <a:endParaRPr lang="zh-CN" altLang="en-US" sz="2000" b="1" dirty="0" smtClean="0">
                        <a:solidFill>
                          <a:schemeClr val="tx1"/>
                        </a:solidFill>
                      </a:endParaRPr>
                    </a:p>
                  </a:txBody>
                  <a:tcPr marL="68580" marR="68580" marT="34290" marB="34290" anchor="ctr"/>
                </a:tc>
              </a:tr>
              <a:tr h="525541">
                <a:tc>
                  <a:txBody>
                    <a:bodyPr/>
                    <a:lstStyle/>
                    <a:p>
                      <a:pPr algn="l"/>
                      <a:r>
                        <a:rPr lang="zh-CN" altLang="en-US" sz="2000" b="1" dirty="0" smtClean="0">
                          <a:solidFill>
                            <a:schemeClr val="tx1"/>
                          </a:solidFill>
                          <a:latin typeface="+mn-ea"/>
                          <a:cs typeface="Calibri" panose="020F0502020204030204" pitchFamily="34" charset="0"/>
                        </a:rPr>
                        <a:t>项目融资 </a:t>
                      </a:r>
                      <a:endParaRPr lang="zh-CN" altLang="en-US" sz="2000" b="1" dirty="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chemeClr val="tx1"/>
                          </a:solidFill>
                          <a:latin typeface="+mn-ea"/>
                          <a:cs typeface="Calibri" panose="020F0502020204030204" pitchFamily="34" charset="0"/>
                        </a:rPr>
                        <a:t>履约担保</a:t>
                      </a:r>
                      <a:endParaRPr lang="zh-CN" altLang="en-US" sz="2000" b="1" dirty="0" smtClean="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项目的移交 </a:t>
                      </a:r>
                      <a:endParaRPr lang="zh-CN" altLang="en-US" sz="2000" b="1" dirty="0" smtClean="0">
                        <a:solidFill>
                          <a:schemeClr val="tx1"/>
                        </a:solidFill>
                      </a:endParaRPr>
                    </a:p>
                  </a:txBody>
                  <a:tcPr marL="68580" marR="68580" marT="34290" marB="34290" anchor="ctr"/>
                </a:tc>
              </a:tr>
              <a:tr h="525541">
                <a:tc>
                  <a:txBody>
                    <a:bodyPr/>
                    <a:lstStyle/>
                    <a:p>
                      <a:pPr algn="l"/>
                      <a:r>
                        <a:rPr lang="zh-CN" altLang="en-US" sz="2000" b="1" dirty="0" smtClean="0">
                          <a:solidFill>
                            <a:schemeClr val="tx1"/>
                          </a:solidFill>
                          <a:latin typeface="+mn-ea"/>
                          <a:cs typeface="Calibri" panose="020F0502020204030204" pitchFamily="34" charset="0"/>
                        </a:rPr>
                        <a:t>项目用地</a:t>
                      </a:r>
                      <a:endParaRPr lang="zh-CN" altLang="en-US" sz="2000" b="1" dirty="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chemeClr val="tx1"/>
                          </a:solidFill>
                          <a:latin typeface="+mn-ea"/>
                          <a:cs typeface="Calibri" panose="020F0502020204030204" pitchFamily="34" charset="0"/>
                        </a:rPr>
                        <a:t>政府承诺 </a:t>
                      </a:r>
                      <a:endParaRPr lang="zh-CN" altLang="en-US" sz="2000" b="1" dirty="0" smtClean="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适用法律及争议解决  </a:t>
                      </a:r>
                    </a:p>
                  </a:txBody>
                  <a:tcPr marL="68580" marR="68580" marT="34290" marB="34290" anchor="ctr"/>
                </a:tc>
              </a:tr>
              <a:tr h="525541">
                <a:tc>
                  <a:txBody>
                    <a:bodyPr/>
                    <a:lstStyle/>
                    <a:p>
                      <a:pPr algn="l"/>
                      <a:r>
                        <a:rPr lang="zh-CN" altLang="en-US" sz="2000" b="1" dirty="0" smtClean="0">
                          <a:solidFill>
                            <a:schemeClr val="tx1"/>
                          </a:solidFill>
                        </a:rPr>
                        <a:t>项目建设</a:t>
                      </a:r>
                      <a:endParaRPr lang="zh-CN" altLang="en-US" sz="2000" b="1" dirty="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保  险 </a:t>
                      </a:r>
                      <a:endParaRPr lang="zh-CN" altLang="en-US" sz="2000" b="1" dirty="0" smtClean="0">
                        <a:solidFill>
                          <a:schemeClr val="tx1"/>
                        </a:solidFill>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dirty="0" smtClean="0">
                          <a:solidFill>
                            <a:schemeClr val="tx1"/>
                          </a:solidFill>
                          <a:latin typeface="+mn-ea"/>
                          <a:ea typeface="+mn-ea"/>
                          <a:cs typeface="Calibri" panose="020F0502020204030204" pitchFamily="34" charset="0"/>
                        </a:rPr>
                        <a:t>合同附件 </a:t>
                      </a:r>
                      <a:endParaRPr lang="zh-CN" altLang="en-US" sz="2000" b="1" dirty="0" smtClean="0">
                        <a:solidFill>
                          <a:schemeClr val="tx1"/>
                        </a:solidFill>
                      </a:endParaRPr>
                    </a:p>
                  </a:txBody>
                  <a:tcPr marL="68580" marR="68580" marT="34290" marB="34290" anchor="ctr"/>
                </a:tc>
              </a:tr>
            </a:tbl>
          </a:graphicData>
        </a:graphic>
      </p:graphicFrame>
      <p:sp>
        <p:nvSpPr>
          <p:cNvPr id="24" name="文本框 4"/>
          <p:cNvSpPr txBox="1">
            <a:spLocks noChangeArrowheads="1"/>
          </p:cNvSpPr>
          <p:nvPr/>
        </p:nvSpPr>
        <p:spPr bwMode="auto">
          <a:xfrm>
            <a:off x="6302240" y="1525597"/>
            <a:ext cx="2397200" cy="553998"/>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342900" indent="-342900" algn="just">
              <a:lnSpc>
                <a:spcPct val="110000"/>
              </a:lnSpc>
              <a:spcBef>
                <a:spcPts val="1800"/>
              </a:spcBef>
              <a:buClr>
                <a:srgbClr val="2E2F31"/>
              </a:buClr>
              <a:buSzPct val="60000"/>
              <a:buFont typeface="Arial" panose="020B0604020202020204" pitchFamily="34" charset="0"/>
              <a:buChar char="▐"/>
              <a:defRPr kumimoji="1" sz="2000">
                <a:solidFill>
                  <a:srgbClr val="2E2F3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BDA499"/>
              </a:buClr>
              <a:buFont typeface="幼圆" panose="02010509060101010101" pitchFamily="49" charset="-122"/>
              <a:buChar char=" "/>
              <a:defRPr kumimoji="1"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Calibri" panose="020F0502020204030204" pitchFamily="34" charset="0"/>
                <a:ea typeface="幼圆" panose="02010509060101010101" pitchFamily="49" charset="-122"/>
              </a:defRPr>
            </a:lvl9pPr>
          </a:lstStyle>
          <a:p>
            <a:pPr marL="0" indent="0" algn="l">
              <a:lnSpc>
                <a:spcPct val="100000"/>
              </a:lnSpc>
              <a:spcBef>
                <a:spcPct val="0"/>
              </a:spcBef>
              <a:buClrTx/>
              <a:buSzTx/>
              <a:buNone/>
            </a:pPr>
            <a:r>
              <a:rPr kumimoji="0" lang="zh-CN" altLang="en-US" sz="1500" i="1" dirty="0">
                <a:solidFill>
                  <a:schemeClr val="tx1"/>
                </a:solidFill>
                <a:latin typeface="楷体" panose="02010609060101010101" pitchFamily="49" charset="-122"/>
                <a:ea typeface="楷体" panose="02010609060101010101" pitchFamily="49" charset="-122"/>
                <a:cs typeface="Calibri" panose="020F0502020204030204" pitchFamily="34" charset="0"/>
              </a:rPr>
              <a:t>依据财政部</a:t>
            </a:r>
            <a:r>
              <a:rPr kumimoji="0" lang="en-US" altLang="zh-CN" sz="1500" i="1" dirty="0">
                <a:solidFill>
                  <a:schemeClr val="tx1"/>
                </a:solidFill>
                <a:latin typeface="楷体" panose="02010609060101010101" pitchFamily="49" charset="-122"/>
                <a:ea typeface="楷体" panose="02010609060101010101" pitchFamily="49" charset="-122"/>
                <a:cs typeface="Calibri" panose="020F0502020204030204" pitchFamily="34" charset="0"/>
              </a:rPr>
              <a:t>《PPP</a:t>
            </a:r>
            <a:r>
              <a:rPr kumimoji="0" lang="zh-CN" altLang="en-US" sz="1500" i="1" dirty="0">
                <a:solidFill>
                  <a:schemeClr val="tx1"/>
                </a:solidFill>
                <a:latin typeface="楷体" panose="02010609060101010101" pitchFamily="49" charset="-122"/>
                <a:ea typeface="楷体" panose="02010609060101010101" pitchFamily="49" charset="-122"/>
                <a:cs typeface="Calibri" panose="020F0502020204030204" pitchFamily="34" charset="0"/>
              </a:rPr>
              <a:t>项目合同指南（试行）</a:t>
            </a:r>
            <a:r>
              <a:rPr kumimoji="0" lang="en-US" altLang="zh-CN" sz="1500" i="1" dirty="0">
                <a:solidFill>
                  <a:schemeClr val="tx1"/>
                </a:solidFill>
                <a:latin typeface="楷体" panose="02010609060101010101" pitchFamily="49" charset="-122"/>
                <a:ea typeface="楷体" panose="02010609060101010101" pitchFamily="49" charset="-122"/>
                <a:cs typeface="Calibri" panose="020F0502020204030204" pitchFamily="34" charset="0"/>
              </a:rPr>
              <a:t>》</a:t>
            </a:r>
            <a:r>
              <a:rPr kumimoji="0" lang="zh-CN" altLang="en-US" sz="1500" i="1" dirty="0">
                <a:solidFill>
                  <a:schemeClr val="tx1"/>
                </a:solidFill>
                <a:latin typeface="楷体" panose="02010609060101010101" pitchFamily="49" charset="-122"/>
                <a:ea typeface="楷体" panose="02010609060101010101" pitchFamily="49" charset="-122"/>
                <a:cs typeface="Calibri" panose="020F0502020204030204" pitchFamily="34" charset="0"/>
              </a:rPr>
              <a:t>。</a:t>
            </a:r>
          </a:p>
        </p:txBody>
      </p:sp>
      <p:sp>
        <p:nvSpPr>
          <p:cNvPr id="25" name="文本框 24"/>
          <p:cNvSpPr txBox="1"/>
          <p:nvPr/>
        </p:nvSpPr>
        <p:spPr>
          <a:xfrm>
            <a:off x="2637061" y="1551077"/>
            <a:ext cx="3728304" cy="461665"/>
          </a:xfrm>
          <a:prstGeom prst="rect">
            <a:avLst/>
          </a:prstGeom>
          <a:noFill/>
        </p:spPr>
        <p:txBody>
          <a:bodyPr wrap="none" rtlCol="0">
            <a:spAutoFit/>
          </a:bodyPr>
          <a:lstStyle/>
          <a:p>
            <a:r>
              <a:rPr lang="en-US" altLang="zh-CN" sz="2400" b="1" dirty="0">
                <a:latin typeface="+mn-ea"/>
              </a:rPr>
              <a:t>PPP</a:t>
            </a:r>
            <a:r>
              <a:rPr lang="zh-CN" altLang="en-US" sz="2400" b="1" dirty="0"/>
              <a:t>合同主要</a:t>
            </a:r>
            <a:r>
              <a:rPr lang="zh-CN" altLang="en-US" sz="2400" b="1" dirty="0" smtClean="0"/>
              <a:t>内容（</a:t>
            </a:r>
            <a:r>
              <a:rPr lang="en-US" altLang="zh-CN" sz="2400" b="1" dirty="0" smtClean="0"/>
              <a:t>21</a:t>
            </a:r>
            <a:r>
              <a:rPr lang="zh-CN" altLang="en-US" sz="2400" b="1" dirty="0" smtClean="0"/>
              <a:t>项）</a:t>
            </a:r>
            <a:endParaRPr lang="zh-CN" altLang="en-US" sz="2400" b="1" dirty="0"/>
          </a:p>
        </p:txBody>
      </p:sp>
    </p:spTree>
    <p:extLst>
      <p:ext uri="{BB962C8B-B14F-4D97-AF65-F5344CB8AC3E}">
        <p14:creationId xmlns:p14="http://schemas.microsoft.com/office/powerpoint/2010/main" val="300954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70255"/>
            <a:ext cx="7886700" cy="804106"/>
          </a:xfrm>
        </p:spPr>
        <p:txBody>
          <a:bodyPr>
            <a:normAutofit/>
          </a:bodyPr>
          <a:lstStyle/>
          <a:p>
            <a:r>
              <a:rPr lang="zh-CN" altLang="en-US" sz="3600" b="1" dirty="0" smtClean="0">
                <a:latin typeface="造字工房悦黑体验版纤细体" pitchFamily="50" charset="-122"/>
                <a:ea typeface="造字工房悦黑体验版纤细体" pitchFamily="50" charset="-122"/>
                <a:cs typeface="+mn-cs"/>
              </a:rPr>
              <a:t>国内综合</a:t>
            </a:r>
            <a:r>
              <a:rPr lang="zh-CN" altLang="en-US" sz="3600" b="1" dirty="0">
                <a:latin typeface="造字工房悦黑体验版纤细体" pitchFamily="50" charset="-122"/>
                <a:ea typeface="造字工房悦黑体验版纤细体" pitchFamily="50" charset="-122"/>
                <a:cs typeface="+mn-cs"/>
              </a:rPr>
              <a:t>管廊</a:t>
            </a:r>
            <a:r>
              <a:rPr lang="zh-CN" altLang="en-US" sz="3600" b="1" dirty="0" smtClean="0">
                <a:latin typeface="造字工房悦黑体验版纤细体" pitchFamily="50" charset="-122"/>
                <a:ea typeface="造字工房悦黑体验版纤细体" pitchFamily="50" charset="-122"/>
                <a:cs typeface="+mn-cs"/>
              </a:rPr>
              <a:t>建设（上海世博园区）</a:t>
            </a:r>
            <a:endParaRPr lang="zh-CN" altLang="en-US" sz="3600" b="1" dirty="0">
              <a:latin typeface="造字工房悦黑体验版纤细体" pitchFamily="50" charset="-122"/>
              <a:ea typeface="造字工房悦黑体验版纤细体" pitchFamily="50" charset="-122"/>
              <a:cs typeface="+mn-cs"/>
            </a:endParaRPr>
          </a:p>
        </p:txBody>
      </p:sp>
      <p:sp>
        <p:nvSpPr>
          <p:cNvPr id="4" name="灯片编号占位符 3"/>
          <p:cNvSpPr>
            <a:spLocks noGrp="1"/>
          </p:cNvSpPr>
          <p:nvPr>
            <p:ph type="sldNum" sz="quarter" idx="12"/>
          </p:nvPr>
        </p:nvSpPr>
        <p:spPr/>
        <p:txBody>
          <a:bodyPr/>
          <a:lstStyle/>
          <a:p>
            <a:fld id="{91651E6F-E2DB-48ED-B6B4-C55209E72336}" type="slidenum">
              <a:rPr lang="zh-CN" altLang="en-US" smtClean="0"/>
              <a:t>6</a:t>
            </a:fld>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14204"/>
            <a:ext cx="8085224" cy="5142148"/>
          </a:xfrm>
        </p:spPr>
      </p:pic>
    </p:spTree>
    <p:extLst>
      <p:ext uri="{BB962C8B-B14F-4D97-AF65-F5344CB8AC3E}">
        <p14:creationId xmlns:p14="http://schemas.microsoft.com/office/powerpoint/2010/main" val="2331143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499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934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475471"/>
            <a:ext cx="8443326" cy="470131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58244" y="493510"/>
            <a:ext cx="8227511" cy="646331"/>
          </a:xfrm>
          <a:prstGeom prst="rect">
            <a:avLst/>
          </a:prstGeom>
          <a:noFill/>
        </p:spPr>
        <p:txBody>
          <a:bodyPr wrap="square" rtlCol="0">
            <a:spAutoFit/>
          </a:bodyPr>
          <a:lstStyle/>
          <a:p>
            <a:r>
              <a:rPr lang="en-US" altLang="zh-CN" sz="3600" b="1" dirty="0">
                <a:latin typeface="+mj-ea"/>
                <a:ea typeface="+mj-ea"/>
              </a:rPr>
              <a:t>PPP</a:t>
            </a:r>
            <a:r>
              <a:rPr lang="zh-CN" altLang="en-US" sz="3600" b="1" dirty="0">
                <a:latin typeface="+mj-ea"/>
                <a:ea typeface="+mj-ea"/>
              </a:rPr>
              <a:t>项</a:t>
            </a:r>
            <a:r>
              <a:rPr lang="zh-CN" altLang="en-US" sz="3600" b="1" dirty="0" smtClean="0">
                <a:latin typeface="+mj-ea"/>
                <a:ea typeface="+mj-ea"/>
              </a:rPr>
              <a:t>目合同设计</a:t>
            </a:r>
            <a:r>
              <a:rPr lang="en-US" altLang="zh-CN" sz="3600" b="1" dirty="0" smtClean="0">
                <a:latin typeface="+mj-ea"/>
                <a:ea typeface="+mj-ea"/>
              </a:rPr>
              <a:t>---</a:t>
            </a:r>
            <a:r>
              <a:rPr lang="zh-CN" altLang="en-US" sz="3600" b="1" dirty="0" smtClean="0">
                <a:latin typeface="+mj-ea"/>
                <a:ea typeface="+mj-ea"/>
              </a:rPr>
              <a:t>核心</a:t>
            </a:r>
            <a:r>
              <a:rPr lang="zh-CN" altLang="en-US" sz="3600" b="1" dirty="0" smtClean="0">
                <a:latin typeface="+mj-ea"/>
                <a:ea typeface="+mj-ea"/>
              </a:rPr>
              <a:t>条款</a:t>
            </a:r>
            <a:endParaRPr lang="zh-CN" altLang="en-US" sz="3600" b="1" dirty="0">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60</a:t>
            </a:fld>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2413700615"/>
              </p:ext>
            </p:extLst>
          </p:nvPr>
        </p:nvGraphicFramePr>
        <p:xfrm>
          <a:off x="458244" y="2153616"/>
          <a:ext cx="8057106" cy="3749459"/>
        </p:xfrm>
        <a:graphic>
          <a:graphicData uri="http://schemas.openxmlformats.org/drawingml/2006/table">
            <a:tbl>
              <a:tblPr firstRow="1" bandRow="1">
                <a:tableStyleId>{93296810-A885-4BE3-A3E7-6D5BEEA58F35}</a:tableStyleId>
              </a:tblPr>
              <a:tblGrid>
                <a:gridCol w="4028553"/>
                <a:gridCol w="4028553"/>
              </a:tblGrid>
              <a:tr h="540085">
                <a:tc>
                  <a:txBody>
                    <a:bodyPr/>
                    <a:lstStyle/>
                    <a:p>
                      <a:pPr algn="ctr"/>
                      <a:r>
                        <a:rPr lang="zh-CN" altLang="en-US" sz="2000" b="1" i="0" dirty="0" smtClean="0">
                          <a:solidFill>
                            <a:schemeClr val="tx1"/>
                          </a:solidFill>
                        </a:rPr>
                        <a:t>定义解释条款</a:t>
                      </a:r>
                      <a:endParaRPr lang="zh-CN" altLang="en-US" sz="2000" b="1" i="0" dirty="0">
                        <a:solidFill>
                          <a:schemeClr val="tx1"/>
                        </a:solidFill>
                      </a:endParaRPr>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smtClean="0">
                          <a:ln>
                            <a:noFill/>
                          </a:ln>
                          <a:solidFill>
                            <a:prstClr val="black"/>
                          </a:solidFill>
                          <a:effectLst/>
                          <a:uLnTx/>
                          <a:uFillTx/>
                          <a:latin typeface="宋体" panose="02010600030101010101" pitchFamily="2" charset="-122"/>
                          <a:ea typeface="+mn-ea"/>
                        </a:rPr>
                        <a:t>项目维护条款</a:t>
                      </a:r>
                      <a:endParaRPr lang="zh-CN" altLang="en-US" sz="2000" b="1" smtClean="0"/>
                    </a:p>
                  </a:txBody>
                  <a:tcPr marL="68580" marR="68580" marT="34290" marB="34290" anchor="ctr">
                    <a:solidFill>
                      <a:schemeClr val="accent4">
                        <a:lumMod val="20000"/>
                        <a:lumOff val="80000"/>
                      </a:schemeClr>
                    </a:solidFill>
                  </a:tcPr>
                </a:tc>
              </a:tr>
              <a:tr h="54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项目范围条款</a:t>
                      </a:r>
                      <a:endParaRPr lang="zh-CN" altLang="en-US" sz="2000" b="1" dirty="0" smtClean="0"/>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rPr>
                        <a:t>项目介入权条款</a:t>
                      </a:r>
                      <a:endParaRPr kumimoji="0" lang="en-US" altLang="zh-CN"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endParaRPr>
                    </a:p>
                  </a:txBody>
                  <a:tcPr marL="68580" marR="68580" marT="34290" marB="34290" anchor="ctr">
                    <a:solidFill>
                      <a:schemeClr val="accent4">
                        <a:lumMod val="20000"/>
                        <a:lumOff val="80000"/>
                      </a:schemeClr>
                    </a:solidFill>
                  </a:tcPr>
                </a:tc>
              </a:tr>
              <a:tr h="54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合作期限条款</a:t>
                      </a:r>
                      <a:endParaRPr kumimoji="0" lang="en-US" altLang="zh-CN" sz="2000" b="1" i="0" u="none" strike="noStrike" kern="1200" cap="none" spc="0" normalizeH="0" baseline="0" noProof="0" dirty="0" smtClean="0">
                        <a:ln>
                          <a:noFill/>
                        </a:ln>
                        <a:solidFill>
                          <a:prstClr val="black"/>
                        </a:solidFill>
                        <a:effectLst/>
                        <a:uLnTx/>
                        <a:uFillTx/>
                        <a:latin typeface="宋体" panose="02010600030101010101" pitchFamily="2" charset="-122"/>
                        <a:ea typeface="+mn-ea"/>
                      </a:endParaRPr>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rPr>
                        <a:t>付费机制条款</a:t>
                      </a:r>
                      <a:endParaRPr kumimoji="0" lang="en-US" altLang="zh-CN"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endParaRPr>
                    </a:p>
                  </a:txBody>
                  <a:tcPr marL="68580" marR="68580" marT="34290" marB="34290" anchor="ctr">
                    <a:solidFill>
                      <a:schemeClr val="accent4">
                        <a:lumMod val="20000"/>
                        <a:lumOff val="80000"/>
                      </a:schemeClr>
                    </a:solidFill>
                  </a:tcPr>
                </a:tc>
              </a:tr>
              <a:tr h="54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0000"/>
                          </a:solidFill>
                          <a:effectLst/>
                          <a:uLnTx/>
                          <a:uFillTx/>
                          <a:latin typeface="宋体" panose="02010600030101010101" pitchFamily="2" charset="-122"/>
                          <a:ea typeface="+mn-ea"/>
                        </a:rPr>
                        <a:t>前提条件条款</a:t>
                      </a:r>
                      <a:endParaRPr lang="zh-CN" altLang="en-US" sz="2000" b="1" dirty="0" smtClean="0">
                        <a:solidFill>
                          <a:srgbClr val="FF0000"/>
                        </a:solidFill>
                      </a:endParaRPr>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担保承诺条款</a:t>
                      </a:r>
                      <a:endParaRPr lang="zh-CN" altLang="en-US" sz="2000" b="1" dirty="0" smtClean="0"/>
                    </a:p>
                  </a:txBody>
                  <a:tcPr marL="68580" marR="68580" marT="34290" marB="34290" anchor="ctr">
                    <a:solidFill>
                      <a:schemeClr val="accent4">
                        <a:lumMod val="20000"/>
                        <a:lumOff val="80000"/>
                      </a:schemeClr>
                    </a:solidFill>
                  </a:tcPr>
                </a:tc>
              </a:tr>
              <a:tr h="104903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项目融资条款</a:t>
                      </a:r>
                      <a:endParaRPr lang="zh-CN" altLang="en-US" sz="2000" b="1" dirty="0" smtClean="0"/>
                    </a:p>
                    <a:p>
                      <a:pPr marL="0" marR="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项目建设条款</a:t>
                      </a:r>
                      <a:endParaRPr lang="zh-CN" altLang="en-US" sz="2000" b="1" dirty="0" smtClean="0"/>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000" b="1" dirty="0" smtClean="0">
                          <a:latin typeface="+mn-ea"/>
                        </a:rPr>
                        <a:t>违约责任条款</a:t>
                      </a:r>
                      <a:endParaRPr lang="zh-CN" altLang="en-US" sz="2000" b="1" dirty="0" smtClean="0"/>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000" b="1" dirty="0" smtClean="0">
                          <a:solidFill>
                            <a:srgbClr val="FF0000"/>
                          </a:solidFill>
                          <a:latin typeface="+mn-ea"/>
                        </a:rPr>
                        <a:t>中止与终止条款</a:t>
                      </a:r>
                      <a:endParaRPr lang="en-US" altLang="zh-CN" sz="2000" b="1" dirty="0" smtClean="0">
                        <a:solidFill>
                          <a:srgbClr val="FF0000"/>
                        </a:solidFill>
                        <a:latin typeface="+mn-ea"/>
                      </a:endParaRPr>
                    </a:p>
                  </a:txBody>
                  <a:tcPr marL="68580" marR="68580" marT="34290" marB="34290" anchor="ctr">
                    <a:solidFill>
                      <a:schemeClr val="accent4">
                        <a:lumMod val="20000"/>
                        <a:lumOff val="80000"/>
                      </a:schemeClr>
                    </a:solidFill>
                  </a:tcPr>
                </a:tc>
              </a:tr>
              <a:tr h="54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宋体" panose="02010600030101010101" pitchFamily="2" charset="-122"/>
                          <a:ea typeface="+mn-ea"/>
                        </a:rPr>
                        <a:t>项目运营条款</a:t>
                      </a:r>
                      <a:endParaRPr lang="zh-CN" altLang="en-US" sz="2000" b="1" dirty="0" smtClean="0"/>
                    </a:p>
                  </a:txBody>
                  <a:tcPr marL="68580" marR="68580" marT="34290" marB="3429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latin typeface="+mn-ea"/>
                        </a:rPr>
                        <a:t>附件与生效</a:t>
                      </a:r>
                      <a:endParaRPr lang="en-US" altLang="zh-CN" sz="2000" b="1" dirty="0" smtClean="0">
                        <a:latin typeface="+mn-ea"/>
                      </a:endParaRPr>
                    </a:p>
                  </a:txBody>
                  <a:tcPr marL="68580" marR="68580" marT="34290" marB="34290" anchor="ctr">
                    <a:solidFill>
                      <a:schemeClr val="accent4">
                        <a:lumMod val="20000"/>
                        <a:lumOff val="80000"/>
                      </a:schemeClr>
                    </a:solidFill>
                  </a:tcPr>
                </a:tc>
              </a:tr>
            </a:tbl>
          </a:graphicData>
        </a:graphic>
      </p:graphicFrame>
      <p:sp>
        <p:nvSpPr>
          <p:cNvPr id="5" name="文本框 4"/>
          <p:cNvSpPr txBox="1"/>
          <p:nvPr/>
        </p:nvSpPr>
        <p:spPr>
          <a:xfrm>
            <a:off x="3455711" y="1622529"/>
            <a:ext cx="2507418" cy="461665"/>
          </a:xfrm>
          <a:prstGeom prst="rect">
            <a:avLst/>
          </a:prstGeom>
          <a:noFill/>
        </p:spPr>
        <p:txBody>
          <a:bodyPr wrap="none" rtlCol="0">
            <a:spAutoFit/>
          </a:bodyPr>
          <a:lstStyle/>
          <a:p>
            <a:r>
              <a:rPr lang="en-US" altLang="zh-CN" sz="2400" b="1" dirty="0">
                <a:latin typeface="+mn-ea"/>
              </a:rPr>
              <a:t>PPP</a:t>
            </a:r>
            <a:r>
              <a:rPr lang="zh-CN" altLang="en-US" sz="2400" b="1" dirty="0"/>
              <a:t>合同核心条款</a:t>
            </a:r>
          </a:p>
        </p:txBody>
      </p:sp>
    </p:spTree>
    <p:extLst>
      <p:ext uri="{BB962C8B-B14F-4D97-AF65-F5344CB8AC3E}">
        <p14:creationId xmlns:p14="http://schemas.microsoft.com/office/powerpoint/2010/main" val="3273640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383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81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80127"/>
            <a:ext cx="8443326" cy="48978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452342"/>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项目合同设计</a:t>
            </a:r>
            <a:r>
              <a:rPr lang="en-US" altLang="zh-CN" sz="3600" b="1" dirty="0">
                <a:latin typeface="造字工房悦黑体验版纤细体" pitchFamily="50" charset="-122"/>
                <a:ea typeface="造字工房悦黑体验版纤细体" pitchFamily="50" charset="-122"/>
              </a:rPr>
              <a:t>——</a:t>
            </a:r>
            <a:r>
              <a:rPr lang="zh-CN" altLang="en-US" sz="3600" b="1" dirty="0">
                <a:solidFill>
                  <a:srgbClr val="FF0000"/>
                </a:solidFill>
              </a:rPr>
              <a:t>定义和解释</a:t>
            </a:r>
            <a:endParaRPr lang="en-US" altLang="zh-CN" sz="3600" b="1" dirty="0"/>
          </a:p>
        </p:txBody>
      </p:sp>
      <p:sp>
        <p:nvSpPr>
          <p:cNvPr id="22" name="文本框 21"/>
          <p:cNvSpPr txBox="1"/>
          <p:nvPr/>
        </p:nvSpPr>
        <p:spPr>
          <a:xfrm>
            <a:off x="624397" y="1485783"/>
            <a:ext cx="7881505" cy="4708981"/>
          </a:xfrm>
          <a:prstGeom prst="rect">
            <a:avLst/>
          </a:prstGeom>
          <a:noFill/>
        </p:spPr>
        <p:txBody>
          <a:bodyPr wrap="square" rtlCol="0">
            <a:spAutoFit/>
          </a:bodyPr>
          <a:lstStyle/>
          <a:p>
            <a:pPr marL="257175" indent="-257175" algn="just">
              <a:buFont typeface="Wingdings" panose="05000000000000000000" pitchFamily="2" charset="2"/>
              <a:buChar char="u"/>
            </a:pPr>
            <a:r>
              <a:rPr lang="en-US" altLang="zh-CN" sz="2000" b="1" dirty="0">
                <a:latin typeface="+mn-ea"/>
              </a:rPr>
              <a:t>PPP</a:t>
            </a:r>
            <a:r>
              <a:rPr lang="zh-CN" altLang="zh-CN" sz="2000" b="1" dirty="0">
                <a:latin typeface="+mn-ea"/>
              </a:rPr>
              <a:t>项目合同定义</a:t>
            </a:r>
            <a:r>
              <a:rPr lang="zh-CN" altLang="en-US" sz="2000" b="1" dirty="0">
                <a:latin typeface="+mn-ea"/>
              </a:rPr>
              <a:t>条款</a:t>
            </a:r>
            <a:r>
              <a:rPr lang="zh-CN" altLang="en-US" sz="2000" b="1" dirty="0" smtClean="0">
                <a:latin typeface="+mn-ea"/>
              </a:rPr>
              <a:t>：</a:t>
            </a:r>
            <a:r>
              <a:rPr lang="zh-CN" altLang="zh-CN" sz="2000" dirty="0" smtClean="0">
                <a:latin typeface="+mn-ea"/>
              </a:rPr>
              <a:t>合同中反复</a:t>
            </a:r>
            <a:r>
              <a:rPr lang="zh-CN" altLang="zh-CN" sz="2000" dirty="0">
                <a:latin typeface="+mn-ea"/>
              </a:rPr>
              <a:t>使用的关键名词和术语进行明确</a:t>
            </a:r>
            <a:r>
              <a:rPr lang="zh-CN" altLang="zh-CN" sz="2000" dirty="0" smtClean="0">
                <a:latin typeface="+mn-ea"/>
              </a:rPr>
              <a:t>的定义</a:t>
            </a:r>
            <a:endParaRPr lang="en-US" altLang="zh-CN" sz="2000" dirty="0" smtClean="0">
              <a:latin typeface="+mn-ea"/>
            </a:endParaRPr>
          </a:p>
          <a:p>
            <a:pPr algn="just"/>
            <a:endParaRPr lang="en-US" altLang="zh-CN" sz="2000" dirty="0" smtClean="0">
              <a:latin typeface="+mn-ea"/>
            </a:endParaRPr>
          </a:p>
          <a:p>
            <a:pPr marL="257175" indent="-257175" algn="just">
              <a:buFont typeface="Wingdings" panose="05000000000000000000" pitchFamily="2" charset="2"/>
              <a:buChar char="u"/>
            </a:pPr>
            <a:r>
              <a:rPr lang="zh-CN" altLang="en-US" sz="2000" b="1" dirty="0" smtClean="0">
                <a:latin typeface="+mn-ea"/>
              </a:rPr>
              <a:t>如：</a:t>
            </a:r>
            <a:r>
              <a:rPr lang="zh-CN" altLang="zh-CN" sz="2000" dirty="0" smtClean="0">
                <a:latin typeface="+mn-ea"/>
              </a:rPr>
              <a:t>“</a:t>
            </a:r>
            <a:r>
              <a:rPr lang="zh-CN" altLang="zh-CN" sz="2000" dirty="0">
                <a:latin typeface="+mn-ea"/>
              </a:rPr>
              <a:t>政府方”、“项目公司”、“工作日”、“生效日”、“运营日”、“移交日”、“不可抗力”、“法律变更”、“融资交割”、“技术标准”、“服务标准”、“性能测试</a:t>
            </a:r>
            <a:r>
              <a:rPr lang="zh-CN" altLang="zh-CN" sz="2000" dirty="0" smtClean="0">
                <a:latin typeface="+mn-ea"/>
              </a:rPr>
              <a:t>”</a:t>
            </a:r>
            <a:r>
              <a:rPr lang="zh-CN" altLang="en-US" sz="2000" dirty="0" smtClean="0">
                <a:latin typeface="+mn-ea"/>
              </a:rPr>
              <a:t>、“法律”</a:t>
            </a:r>
            <a:endParaRPr lang="en-US" altLang="zh-CN" sz="2000" dirty="0" smtClean="0">
              <a:latin typeface="+mn-ea"/>
            </a:endParaRPr>
          </a:p>
          <a:p>
            <a:pPr algn="just"/>
            <a:endParaRPr lang="en-US" altLang="zh-CN" sz="2000" dirty="0">
              <a:latin typeface="+mn-ea"/>
            </a:endParaRPr>
          </a:p>
          <a:p>
            <a:pPr marL="257175" indent="-257175" algn="just">
              <a:buFont typeface="Wingdings" panose="05000000000000000000" pitchFamily="2" charset="2"/>
              <a:buChar char="u"/>
            </a:pPr>
            <a:r>
              <a:rPr lang="zh-CN" altLang="en-US" sz="2000" b="1" dirty="0">
                <a:latin typeface="+mn-ea"/>
              </a:rPr>
              <a:t>解释</a:t>
            </a:r>
            <a:r>
              <a:rPr lang="zh-CN" altLang="en-US" sz="2000" dirty="0">
                <a:latin typeface="+mn-ea"/>
              </a:rPr>
              <a:t>：</a:t>
            </a:r>
            <a:r>
              <a:rPr lang="zh-CN" altLang="zh-CN" sz="2000" dirty="0">
                <a:latin typeface="+mn-ea"/>
              </a:rPr>
              <a:t>为了避免合同条款因不同的解释而引起争议，在</a:t>
            </a:r>
            <a:r>
              <a:rPr lang="en-US" altLang="zh-CN" sz="2000" dirty="0">
                <a:latin typeface="+mn-ea"/>
              </a:rPr>
              <a:t>PPP</a:t>
            </a:r>
            <a:r>
              <a:rPr lang="zh-CN" altLang="zh-CN" sz="2000" dirty="0">
                <a:latin typeface="+mn-ea"/>
              </a:rPr>
              <a:t>项目合同中通常会专门约定该合同的解释方法</a:t>
            </a:r>
            <a:r>
              <a:rPr lang="zh-CN" altLang="zh-CN" sz="2000" dirty="0" smtClean="0">
                <a:latin typeface="+mn-ea"/>
              </a:rPr>
              <a:t>。</a:t>
            </a:r>
            <a:endParaRPr lang="en-US" altLang="zh-CN" sz="2000" dirty="0" smtClean="0">
              <a:latin typeface="+mn-ea"/>
            </a:endParaRPr>
          </a:p>
          <a:p>
            <a:pPr algn="just"/>
            <a:endParaRPr lang="en-US" altLang="zh-CN" sz="2000" dirty="0">
              <a:latin typeface="+mn-ea"/>
            </a:endParaRPr>
          </a:p>
          <a:p>
            <a:pPr marL="257175" indent="-257175" algn="just">
              <a:buFont typeface="Wingdings" panose="05000000000000000000" pitchFamily="2" charset="2"/>
              <a:buChar char="u"/>
            </a:pPr>
            <a:r>
              <a:rPr lang="zh-CN" altLang="zh-CN" sz="2000" b="1" dirty="0">
                <a:latin typeface="+mn-ea"/>
              </a:rPr>
              <a:t>常见的解释包括：</a:t>
            </a:r>
            <a:r>
              <a:rPr lang="zh-CN" altLang="zh-CN" sz="2000" dirty="0">
                <a:latin typeface="+mn-ea"/>
              </a:rPr>
              <a:t>标题仅为参考所设，不应影响条文的解释</a:t>
            </a:r>
            <a:r>
              <a:rPr lang="en-US" altLang="zh-CN" sz="2000" dirty="0">
                <a:latin typeface="+mn-ea"/>
              </a:rPr>
              <a:t>;</a:t>
            </a:r>
            <a:r>
              <a:rPr lang="zh-CN" altLang="zh-CN" sz="2000" dirty="0">
                <a:latin typeface="+mn-ea"/>
              </a:rPr>
              <a:t>一方、双方指本协议的一方或双方，并且包括经允许的替代该方的人或该方的受让人</a:t>
            </a:r>
            <a:r>
              <a:rPr lang="en-US" altLang="zh-CN" sz="2000" dirty="0">
                <a:latin typeface="+mn-ea"/>
              </a:rPr>
              <a:t>;</a:t>
            </a:r>
            <a:r>
              <a:rPr lang="zh-CN" altLang="zh-CN" sz="2000" dirty="0">
                <a:latin typeface="+mn-ea"/>
              </a:rPr>
              <a:t>一段时间</a:t>
            </a:r>
            <a:r>
              <a:rPr lang="en-US" altLang="zh-CN" sz="2000" dirty="0">
                <a:latin typeface="+mn-ea"/>
              </a:rPr>
              <a:t>(</a:t>
            </a:r>
            <a:r>
              <a:rPr lang="zh-CN" altLang="zh-CN" sz="2000" dirty="0">
                <a:latin typeface="+mn-ea"/>
              </a:rPr>
              <a:t>包括一年、一个季度、一个月和一天</a:t>
            </a:r>
            <a:r>
              <a:rPr lang="en-US" altLang="zh-CN" sz="2000" dirty="0">
                <a:latin typeface="+mn-ea"/>
              </a:rPr>
              <a:t>)</a:t>
            </a:r>
            <a:r>
              <a:rPr lang="zh-CN" altLang="zh-CN" sz="2000" dirty="0">
                <a:latin typeface="+mn-ea"/>
              </a:rPr>
              <a:t>指按公历计算的该时间段</a:t>
            </a:r>
            <a:r>
              <a:rPr lang="en-US" altLang="zh-CN" sz="2000" dirty="0">
                <a:latin typeface="+mn-ea"/>
              </a:rPr>
              <a:t>;</a:t>
            </a:r>
            <a:r>
              <a:rPr lang="zh-CN" altLang="zh-CN" sz="2000" b="1" u="sng" dirty="0">
                <a:solidFill>
                  <a:srgbClr val="FF0000"/>
                </a:solidFill>
                <a:latin typeface="+mn-ea"/>
              </a:rPr>
              <a:t>“包括”是指“包括但不限于”</a:t>
            </a:r>
            <a:r>
              <a:rPr lang="en-US" altLang="zh-CN" sz="2000" dirty="0">
                <a:latin typeface="+mn-ea"/>
              </a:rPr>
              <a:t>;</a:t>
            </a:r>
            <a:r>
              <a:rPr lang="zh-CN" altLang="zh-CN" sz="2000" b="1" u="sng" dirty="0">
                <a:solidFill>
                  <a:srgbClr val="FF0000"/>
                </a:solidFill>
                <a:latin typeface="+mn-ea"/>
              </a:rPr>
              <a:t>任何合同或文件包括经修订、更新、补充或替代后的该合同或文件等。</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61</a:t>
            </a:fld>
            <a:endParaRPr lang="zh-CN" altLang="en-US"/>
          </a:p>
        </p:txBody>
      </p:sp>
    </p:spTree>
    <p:extLst>
      <p:ext uri="{BB962C8B-B14F-4D97-AF65-F5344CB8AC3E}">
        <p14:creationId xmlns:p14="http://schemas.microsoft.com/office/powerpoint/2010/main" val="9992605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383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81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80127"/>
            <a:ext cx="8443326" cy="48978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452342"/>
            <a:ext cx="8227511" cy="646331"/>
          </a:xfrm>
          <a:prstGeom prst="rect">
            <a:avLst/>
          </a:prstGeom>
          <a:noFill/>
        </p:spPr>
        <p:txBody>
          <a:bodyPr wrap="square" rtlCol="0">
            <a:spAutoFit/>
          </a:bodyPr>
          <a:lstStyle/>
          <a:p>
            <a:r>
              <a:rPr lang="en-US" altLang="zh-CN" sz="3600" b="1" dirty="0">
                <a:latin typeface="造字工房悦黑体验版纤细体" pitchFamily="50" charset="-122"/>
                <a:ea typeface="造字工房悦黑体验版纤细体" pitchFamily="50" charset="-122"/>
              </a:rPr>
              <a:t>PPP</a:t>
            </a:r>
            <a:r>
              <a:rPr lang="zh-CN" altLang="en-US" sz="3600" b="1" dirty="0">
                <a:latin typeface="造字工房悦黑体验版纤细体" pitchFamily="50" charset="-122"/>
                <a:ea typeface="造字工房悦黑体验版纤细体" pitchFamily="50" charset="-122"/>
              </a:rPr>
              <a:t>项目合同设计</a:t>
            </a:r>
            <a:r>
              <a:rPr lang="en-US" altLang="zh-CN" sz="3600" b="1" dirty="0">
                <a:latin typeface="造字工房悦黑体验版纤细体" pitchFamily="50" charset="-122"/>
                <a:ea typeface="造字工房悦黑体验版纤细体" pitchFamily="50" charset="-122"/>
              </a:rPr>
              <a:t>——</a:t>
            </a:r>
            <a:r>
              <a:rPr lang="zh-CN" altLang="en-US" sz="3600" b="1" dirty="0">
                <a:solidFill>
                  <a:srgbClr val="FF0000"/>
                </a:solidFill>
              </a:rPr>
              <a:t>定义和解释</a:t>
            </a:r>
            <a:endParaRPr lang="en-US" altLang="zh-CN" sz="3600" b="1" dirty="0"/>
          </a:p>
        </p:txBody>
      </p:sp>
      <p:sp>
        <p:nvSpPr>
          <p:cNvPr id="22" name="文本框 21"/>
          <p:cNvSpPr txBox="1"/>
          <p:nvPr/>
        </p:nvSpPr>
        <p:spPr>
          <a:xfrm>
            <a:off x="624397" y="1485783"/>
            <a:ext cx="7881505" cy="4708981"/>
          </a:xfrm>
          <a:prstGeom prst="rect">
            <a:avLst/>
          </a:prstGeom>
          <a:noFill/>
        </p:spPr>
        <p:txBody>
          <a:bodyPr wrap="square" rtlCol="0">
            <a:spAutoFit/>
          </a:bodyPr>
          <a:lstStyle/>
          <a:p>
            <a:pPr marL="257175" indent="-257175" algn="just">
              <a:buFont typeface="Wingdings" panose="05000000000000000000" pitchFamily="2" charset="2"/>
              <a:buChar char="u"/>
            </a:pPr>
            <a:r>
              <a:rPr lang="en-US" altLang="zh-CN" sz="2000" b="1" dirty="0">
                <a:latin typeface="+mn-ea"/>
              </a:rPr>
              <a:t>PPP</a:t>
            </a:r>
            <a:r>
              <a:rPr lang="zh-CN" altLang="zh-CN" sz="2000" b="1" dirty="0">
                <a:latin typeface="+mn-ea"/>
              </a:rPr>
              <a:t>项目合同定义</a:t>
            </a:r>
            <a:r>
              <a:rPr lang="zh-CN" altLang="en-US" sz="2000" b="1" dirty="0">
                <a:latin typeface="+mn-ea"/>
              </a:rPr>
              <a:t>条款</a:t>
            </a:r>
            <a:r>
              <a:rPr lang="zh-CN" altLang="en-US" sz="2000" b="1" dirty="0" smtClean="0">
                <a:latin typeface="+mn-ea"/>
              </a:rPr>
              <a:t>：</a:t>
            </a:r>
            <a:r>
              <a:rPr lang="zh-CN" altLang="zh-CN" sz="2000" dirty="0" smtClean="0">
                <a:latin typeface="+mn-ea"/>
              </a:rPr>
              <a:t>合同中反复</a:t>
            </a:r>
            <a:r>
              <a:rPr lang="zh-CN" altLang="zh-CN" sz="2000" dirty="0">
                <a:latin typeface="+mn-ea"/>
              </a:rPr>
              <a:t>使用的关键名词和术语进行明确</a:t>
            </a:r>
            <a:r>
              <a:rPr lang="zh-CN" altLang="zh-CN" sz="2000" dirty="0" smtClean="0">
                <a:latin typeface="+mn-ea"/>
              </a:rPr>
              <a:t>的定义</a:t>
            </a:r>
            <a:endParaRPr lang="en-US" altLang="zh-CN" sz="2000" dirty="0" smtClean="0">
              <a:latin typeface="+mn-ea"/>
            </a:endParaRPr>
          </a:p>
          <a:p>
            <a:pPr algn="just"/>
            <a:endParaRPr lang="en-US" altLang="zh-CN" sz="2000" dirty="0" smtClean="0">
              <a:latin typeface="+mn-ea"/>
            </a:endParaRPr>
          </a:p>
          <a:p>
            <a:pPr marL="257175" indent="-257175" algn="just">
              <a:buFont typeface="Wingdings" panose="05000000000000000000" pitchFamily="2" charset="2"/>
              <a:buChar char="u"/>
            </a:pPr>
            <a:r>
              <a:rPr lang="zh-CN" altLang="en-US" sz="2000" b="1" dirty="0" smtClean="0">
                <a:latin typeface="+mn-ea"/>
              </a:rPr>
              <a:t>如：</a:t>
            </a:r>
            <a:r>
              <a:rPr lang="zh-CN" altLang="zh-CN" sz="2000" dirty="0" smtClean="0">
                <a:latin typeface="+mn-ea"/>
              </a:rPr>
              <a:t>“</a:t>
            </a:r>
            <a:r>
              <a:rPr lang="zh-CN" altLang="zh-CN" sz="2000" dirty="0">
                <a:latin typeface="+mn-ea"/>
              </a:rPr>
              <a:t>政府方”、“项目公司”、“工作日”、“生效日”、“运营日”、“移交日”、“不可抗力”、“法律变更”、“融资交割”、“技术标准”、“服务标准”、“性能测试</a:t>
            </a:r>
            <a:r>
              <a:rPr lang="zh-CN" altLang="zh-CN" sz="2000" dirty="0" smtClean="0">
                <a:latin typeface="+mn-ea"/>
              </a:rPr>
              <a:t>”</a:t>
            </a:r>
            <a:r>
              <a:rPr lang="zh-CN" altLang="en-US" sz="2000" dirty="0" smtClean="0">
                <a:latin typeface="+mn-ea"/>
              </a:rPr>
              <a:t>、“法律”</a:t>
            </a:r>
            <a:endParaRPr lang="en-US" altLang="zh-CN" sz="2000" dirty="0" smtClean="0">
              <a:latin typeface="+mn-ea"/>
            </a:endParaRPr>
          </a:p>
          <a:p>
            <a:pPr algn="just"/>
            <a:endParaRPr lang="en-US" altLang="zh-CN" sz="2000" dirty="0">
              <a:latin typeface="+mn-ea"/>
            </a:endParaRPr>
          </a:p>
          <a:p>
            <a:pPr marL="257175" indent="-257175" algn="just">
              <a:buFont typeface="Wingdings" panose="05000000000000000000" pitchFamily="2" charset="2"/>
              <a:buChar char="u"/>
            </a:pPr>
            <a:r>
              <a:rPr lang="zh-CN" altLang="en-US" sz="2000" b="1" dirty="0">
                <a:latin typeface="+mn-ea"/>
              </a:rPr>
              <a:t>解释</a:t>
            </a:r>
            <a:r>
              <a:rPr lang="zh-CN" altLang="en-US" sz="2000" dirty="0">
                <a:latin typeface="+mn-ea"/>
              </a:rPr>
              <a:t>：</a:t>
            </a:r>
            <a:r>
              <a:rPr lang="zh-CN" altLang="zh-CN" sz="2000" dirty="0">
                <a:latin typeface="+mn-ea"/>
              </a:rPr>
              <a:t>为了避免合同条款因不同的解释而引起争议，在</a:t>
            </a:r>
            <a:r>
              <a:rPr lang="en-US" altLang="zh-CN" sz="2000" dirty="0">
                <a:latin typeface="+mn-ea"/>
              </a:rPr>
              <a:t>PPP</a:t>
            </a:r>
            <a:r>
              <a:rPr lang="zh-CN" altLang="zh-CN" sz="2000" dirty="0">
                <a:latin typeface="+mn-ea"/>
              </a:rPr>
              <a:t>项目合同中通常会专门约定该合同的解释方法</a:t>
            </a:r>
            <a:r>
              <a:rPr lang="zh-CN" altLang="zh-CN" sz="2000" dirty="0" smtClean="0">
                <a:latin typeface="+mn-ea"/>
              </a:rPr>
              <a:t>。</a:t>
            </a:r>
            <a:endParaRPr lang="en-US" altLang="zh-CN" sz="2000" dirty="0" smtClean="0">
              <a:latin typeface="+mn-ea"/>
            </a:endParaRPr>
          </a:p>
          <a:p>
            <a:pPr algn="just"/>
            <a:endParaRPr lang="en-US" altLang="zh-CN" sz="2000" dirty="0">
              <a:latin typeface="+mn-ea"/>
            </a:endParaRPr>
          </a:p>
          <a:p>
            <a:pPr marL="257175" indent="-257175" algn="just">
              <a:buFont typeface="Wingdings" panose="05000000000000000000" pitchFamily="2" charset="2"/>
              <a:buChar char="u"/>
            </a:pPr>
            <a:r>
              <a:rPr lang="zh-CN" altLang="zh-CN" sz="2000" b="1" dirty="0">
                <a:latin typeface="+mn-ea"/>
              </a:rPr>
              <a:t>常见的解释包括：</a:t>
            </a:r>
            <a:r>
              <a:rPr lang="zh-CN" altLang="zh-CN" sz="2000" dirty="0">
                <a:latin typeface="+mn-ea"/>
              </a:rPr>
              <a:t>标题仅为参考所设，不应影响条文的解释</a:t>
            </a:r>
            <a:r>
              <a:rPr lang="en-US" altLang="zh-CN" sz="2000" dirty="0">
                <a:latin typeface="+mn-ea"/>
              </a:rPr>
              <a:t>;</a:t>
            </a:r>
            <a:r>
              <a:rPr lang="zh-CN" altLang="zh-CN" sz="2000" dirty="0">
                <a:latin typeface="+mn-ea"/>
              </a:rPr>
              <a:t>一方、双方指本协议的一方或双方，并且包括经允许的替代该方的人或该方的受让人</a:t>
            </a:r>
            <a:r>
              <a:rPr lang="en-US" altLang="zh-CN" sz="2000" dirty="0">
                <a:latin typeface="+mn-ea"/>
              </a:rPr>
              <a:t>;</a:t>
            </a:r>
            <a:r>
              <a:rPr lang="zh-CN" altLang="zh-CN" sz="2000" dirty="0">
                <a:latin typeface="+mn-ea"/>
              </a:rPr>
              <a:t>一段时间</a:t>
            </a:r>
            <a:r>
              <a:rPr lang="en-US" altLang="zh-CN" sz="2000" dirty="0">
                <a:latin typeface="+mn-ea"/>
              </a:rPr>
              <a:t>(</a:t>
            </a:r>
            <a:r>
              <a:rPr lang="zh-CN" altLang="zh-CN" sz="2000" dirty="0">
                <a:latin typeface="+mn-ea"/>
              </a:rPr>
              <a:t>包括一年、一个季度、一个月和一天</a:t>
            </a:r>
            <a:r>
              <a:rPr lang="en-US" altLang="zh-CN" sz="2000" dirty="0">
                <a:latin typeface="+mn-ea"/>
              </a:rPr>
              <a:t>)</a:t>
            </a:r>
            <a:r>
              <a:rPr lang="zh-CN" altLang="zh-CN" sz="2000" dirty="0">
                <a:latin typeface="+mn-ea"/>
              </a:rPr>
              <a:t>指按公历计算的该时间段</a:t>
            </a:r>
            <a:r>
              <a:rPr lang="en-US" altLang="zh-CN" sz="2000" dirty="0">
                <a:latin typeface="+mn-ea"/>
              </a:rPr>
              <a:t>;</a:t>
            </a:r>
            <a:r>
              <a:rPr lang="zh-CN" altLang="zh-CN" sz="2000" b="1" u="sng" dirty="0">
                <a:solidFill>
                  <a:srgbClr val="FF0000"/>
                </a:solidFill>
                <a:latin typeface="+mn-ea"/>
              </a:rPr>
              <a:t>“包括”是指“包括但不限于”</a:t>
            </a:r>
            <a:r>
              <a:rPr lang="en-US" altLang="zh-CN" sz="2000" dirty="0">
                <a:latin typeface="+mn-ea"/>
              </a:rPr>
              <a:t>;</a:t>
            </a:r>
            <a:r>
              <a:rPr lang="zh-CN" altLang="zh-CN" sz="2000" b="1" u="sng" dirty="0">
                <a:solidFill>
                  <a:srgbClr val="FF0000"/>
                </a:solidFill>
                <a:latin typeface="+mn-ea"/>
              </a:rPr>
              <a:t>任何合同或文件包括经修订、更新、补充或替代后的该合同或文件等。</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62</a:t>
            </a:fld>
            <a:endParaRPr lang="zh-CN" altLang="en-US"/>
          </a:p>
        </p:txBody>
      </p:sp>
    </p:spTree>
    <p:extLst>
      <p:ext uri="{BB962C8B-B14F-4D97-AF65-F5344CB8AC3E}">
        <p14:creationId xmlns:p14="http://schemas.microsoft.com/office/powerpoint/2010/main" val="28843468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574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009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72915"/>
            <a:ext cx="8443326" cy="522486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43487" y="429000"/>
            <a:ext cx="8227511" cy="553998"/>
          </a:xfrm>
          <a:prstGeom prst="rect">
            <a:avLst/>
          </a:prstGeom>
          <a:noFill/>
        </p:spPr>
        <p:txBody>
          <a:bodyPr wrap="square" rtlCol="0">
            <a:spAutoFit/>
          </a:bodyPr>
          <a:lstStyle/>
          <a:p>
            <a:r>
              <a:rPr lang="en-US" altLang="zh-CN" sz="3000" b="1" dirty="0">
                <a:latin typeface="造字工房悦黑体验版纤细体" pitchFamily="50" charset="-122"/>
                <a:ea typeface="造字工房悦黑体验版纤细体" pitchFamily="50" charset="-122"/>
              </a:rPr>
              <a:t>PPP</a:t>
            </a:r>
            <a:r>
              <a:rPr lang="zh-CN" altLang="en-US" sz="3000" b="1" dirty="0">
                <a:latin typeface="造字工房悦黑体验版纤细体" pitchFamily="50" charset="-122"/>
                <a:ea typeface="造字工房悦黑体验版纤细体" pitchFamily="50" charset="-122"/>
              </a:rPr>
              <a:t>项目合同设计</a:t>
            </a:r>
            <a:r>
              <a:rPr lang="en-US" altLang="zh-CN" sz="3000" b="1" dirty="0" smtClean="0">
                <a:latin typeface="造字工房悦黑体验版纤细体" pitchFamily="50" charset="-122"/>
                <a:ea typeface="造字工房悦黑体验版纤细体" pitchFamily="50" charset="-122"/>
              </a:rPr>
              <a:t>——</a:t>
            </a:r>
            <a:r>
              <a:rPr lang="zh-CN" altLang="en-US" sz="3000" b="1" dirty="0" smtClean="0">
                <a:solidFill>
                  <a:srgbClr val="FF0000"/>
                </a:solidFill>
                <a:latin typeface="+mn-ea"/>
              </a:rPr>
              <a:t>定义条款（项目总投资）</a:t>
            </a:r>
            <a:endParaRPr lang="en-US" altLang="zh-CN" sz="3000" b="1" dirty="0">
              <a:solidFill>
                <a:srgbClr val="FF0000"/>
              </a:solidFill>
              <a:latin typeface="+mn-ea"/>
            </a:endParaRPr>
          </a:p>
        </p:txBody>
      </p:sp>
      <p:sp>
        <p:nvSpPr>
          <p:cNvPr id="22" name="文本框 21"/>
          <p:cNvSpPr txBox="1"/>
          <p:nvPr/>
        </p:nvSpPr>
        <p:spPr>
          <a:xfrm>
            <a:off x="684145" y="1476281"/>
            <a:ext cx="7762010" cy="4939814"/>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a:t>
            </a:r>
            <a:r>
              <a:rPr lang="zh-CN" altLang="en-US" sz="2400" b="1" dirty="0" smtClean="0">
                <a:latin typeface="+mn-ea"/>
              </a:rPr>
              <a:t>定义条款</a:t>
            </a:r>
            <a:r>
              <a:rPr lang="zh-CN" altLang="en-US" sz="2400" b="1" dirty="0">
                <a:latin typeface="+mn-ea"/>
              </a:rPr>
              <a:t>：</a:t>
            </a:r>
            <a:endParaRPr lang="en-US" altLang="zh-CN" sz="2400" b="1" dirty="0">
              <a:latin typeface="+mn-ea"/>
            </a:endParaRPr>
          </a:p>
          <a:p>
            <a:pPr indent="342900" algn="just"/>
            <a:r>
              <a:rPr lang="en-US" altLang="zh-CN" sz="2000" b="1" dirty="0">
                <a:latin typeface="+mn-ea"/>
              </a:rPr>
              <a:t>【</a:t>
            </a:r>
            <a:r>
              <a:rPr lang="zh-CN" altLang="en-US" sz="2000" b="1" dirty="0">
                <a:latin typeface="+mn-ea"/>
              </a:rPr>
              <a:t>原条款</a:t>
            </a:r>
            <a:r>
              <a:rPr lang="en-US" altLang="zh-CN" sz="2000" b="1" dirty="0">
                <a:latin typeface="+mn-ea"/>
              </a:rPr>
              <a:t>】</a:t>
            </a:r>
          </a:p>
          <a:p>
            <a:pPr indent="342900" algn="just"/>
            <a:r>
              <a:rPr lang="zh-CN" altLang="en-US" sz="2000" dirty="0" smtClean="0">
                <a:latin typeface="+mn-ea"/>
              </a:rPr>
              <a:t>“</a:t>
            </a:r>
            <a:r>
              <a:rPr lang="zh-CN" altLang="en-US" sz="2000" b="1" dirty="0" smtClean="0">
                <a:latin typeface="+mn-ea"/>
              </a:rPr>
              <a:t>管廊可用性服务费</a:t>
            </a:r>
            <a:r>
              <a:rPr lang="zh-CN" altLang="en-US" sz="2000" dirty="0">
                <a:latin typeface="+mn-ea"/>
              </a:rPr>
              <a:t> </a:t>
            </a:r>
            <a:r>
              <a:rPr lang="zh-CN" altLang="en-US" sz="2000" dirty="0" smtClean="0">
                <a:latin typeface="+mn-ea"/>
              </a:rPr>
              <a:t>管廊</a:t>
            </a:r>
            <a:r>
              <a:rPr lang="zh-CN" altLang="en-US" sz="2000" dirty="0">
                <a:latin typeface="+mn-ea"/>
              </a:rPr>
              <a:t>可用性服务费收入来源包含两部分，即各入廊管线单位所</a:t>
            </a:r>
            <a:r>
              <a:rPr lang="zh-CN" altLang="en-US" sz="2000" dirty="0" smtClean="0">
                <a:latin typeface="+mn-ea"/>
              </a:rPr>
              <a:t>支付的</a:t>
            </a:r>
            <a:r>
              <a:rPr lang="zh-CN" altLang="en-US" sz="2000" b="1" u="sng" dirty="0">
                <a:solidFill>
                  <a:srgbClr val="7030A0"/>
                </a:solidFill>
                <a:latin typeface="+mn-ea"/>
              </a:rPr>
              <a:t>管廊租赁费</a:t>
            </a:r>
            <a:r>
              <a:rPr lang="zh-CN" altLang="en-US" sz="2000" u="sng" dirty="0">
                <a:solidFill>
                  <a:srgbClr val="7030A0"/>
                </a:solidFill>
                <a:latin typeface="+mn-ea"/>
              </a:rPr>
              <a:t>（包括入廊费和管廊运维费两部分）</a:t>
            </a:r>
            <a:r>
              <a:rPr lang="zh-CN" altLang="en-US" sz="2000" b="1" u="sng" dirty="0">
                <a:solidFill>
                  <a:srgbClr val="7030A0"/>
                </a:solidFill>
                <a:latin typeface="+mn-ea"/>
              </a:rPr>
              <a:t>和政府可行性</a:t>
            </a:r>
            <a:r>
              <a:rPr lang="zh-CN" altLang="en-US" sz="2000" b="1" u="sng" dirty="0" smtClean="0">
                <a:solidFill>
                  <a:srgbClr val="7030A0"/>
                </a:solidFill>
                <a:latin typeface="+mn-ea"/>
              </a:rPr>
              <a:t>缺口</a:t>
            </a:r>
            <a:r>
              <a:rPr lang="zh-CN" altLang="en-US" sz="2000" b="1" u="sng" dirty="0">
                <a:solidFill>
                  <a:srgbClr val="7030A0"/>
                </a:solidFill>
                <a:latin typeface="+mn-ea"/>
              </a:rPr>
              <a:t>补贴</a:t>
            </a:r>
            <a:r>
              <a:rPr lang="zh-CN" altLang="en-US" sz="2000" dirty="0">
                <a:latin typeface="+mn-ea"/>
              </a:rPr>
              <a:t>。 </a:t>
            </a:r>
            <a:r>
              <a:rPr lang="zh-CN" altLang="en-US" sz="2000" dirty="0" smtClean="0">
                <a:latin typeface="+mn-ea"/>
              </a:rPr>
              <a:t>”</a:t>
            </a:r>
            <a:endParaRPr lang="en-US" altLang="zh-CN" sz="2000" dirty="0" smtClean="0">
              <a:latin typeface="+mn-ea"/>
            </a:endParaRPr>
          </a:p>
          <a:p>
            <a:pPr indent="342900" algn="just"/>
            <a:r>
              <a:rPr lang="zh-CN" altLang="en-US" sz="2000" dirty="0">
                <a:latin typeface="+mn-ea"/>
              </a:rPr>
              <a:t>“在管廊可用性服务费无法完全覆盖本项目的建设和运营成本的</a:t>
            </a:r>
            <a:r>
              <a:rPr lang="zh-CN" altLang="en-US" sz="2000" dirty="0" smtClean="0">
                <a:latin typeface="+mn-ea"/>
              </a:rPr>
              <a:t>情况</a:t>
            </a:r>
            <a:r>
              <a:rPr lang="zh-CN" altLang="en-US" sz="2000" dirty="0">
                <a:latin typeface="+mn-ea"/>
              </a:rPr>
              <a:t>下，由甲方提供</a:t>
            </a:r>
            <a:r>
              <a:rPr lang="zh-CN" altLang="en-US" sz="2000" b="1" u="sng" dirty="0">
                <a:solidFill>
                  <a:srgbClr val="7030A0"/>
                </a:solidFill>
                <a:latin typeface="+mn-ea"/>
              </a:rPr>
              <a:t>一定的</a:t>
            </a:r>
            <a:r>
              <a:rPr lang="zh-CN" altLang="en-US" sz="2000" dirty="0">
                <a:latin typeface="+mn-ea"/>
              </a:rPr>
              <a:t>补助，以弥补可用性服务费之外的缺口</a:t>
            </a:r>
            <a:r>
              <a:rPr lang="zh-CN" altLang="en-US" sz="2000" dirty="0" smtClean="0">
                <a:latin typeface="+mn-ea"/>
              </a:rPr>
              <a:t>部分</a:t>
            </a:r>
            <a:r>
              <a:rPr lang="zh-CN" altLang="en-US" sz="2000" dirty="0">
                <a:latin typeface="+mn-ea"/>
              </a:rPr>
              <a:t>，保障</a:t>
            </a:r>
            <a:r>
              <a:rPr lang="en-US" altLang="zh-CN" sz="2000" dirty="0">
                <a:latin typeface="+mn-ea"/>
              </a:rPr>
              <a:t>【</a:t>
            </a:r>
            <a:r>
              <a:rPr lang="zh-CN" altLang="en-US" sz="2000" dirty="0">
                <a:latin typeface="+mn-ea"/>
              </a:rPr>
              <a:t>中选社会资本方</a:t>
            </a:r>
            <a:r>
              <a:rPr lang="en-US" altLang="zh-CN" sz="2000" dirty="0">
                <a:latin typeface="+mn-ea"/>
              </a:rPr>
              <a:t>】</a:t>
            </a:r>
            <a:r>
              <a:rPr lang="zh-CN" altLang="en-US" sz="2000" dirty="0">
                <a:latin typeface="+mn-ea"/>
              </a:rPr>
              <a:t>能收回投资并取得合理回报，使本</a:t>
            </a:r>
            <a:r>
              <a:rPr lang="zh-CN" altLang="en-US" sz="2000" dirty="0" smtClean="0">
                <a:latin typeface="+mn-ea"/>
              </a:rPr>
              <a:t>项目</a:t>
            </a:r>
            <a:r>
              <a:rPr lang="zh-CN" altLang="en-US" sz="2000" dirty="0">
                <a:latin typeface="+mn-ea"/>
              </a:rPr>
              <a:t>具备商业上的可行性。 ”</a:t>
            </a:r>
            <a:endParaRPr lang="en-US" altLang="zh-CN" sz="2000" dirty="0">
              <a:latin typeface="+mn-ea"/>
            </a:endParaRPr>
          </a:p>
          <a:p>
            <a:pPr indent="342900" algn="just"/>
            <a:endParaRPr lang="en-US" altLang="zh-CN" sz="1100" b="1" u="sng" dirty="0">
              <a:latin typeface="+mn-ea"/>
            </a:endParaRPr>
          </a:p>
          <a:p>
            <a:pPr indent="342900" algn="just"/>
            <a:r>
              <a:rPr lang="en-US" altLang="zh-CN" sz="2000" b="1" u="sng" dirty="0">
                <a:latin typeface="+mn-ea"/>
              </a:rPr>
              <a:t>【</a:t>
            </a:r>
            <a:r>
              <a:rPr lang="zh-CN" altLang="en-US" sz="2000" b="1" u="sng" dirty="0">
                <a:latin typeface="+mn-ea"/>
              </a:rPr>
              <a:t>问题</a:t>
            </a:r>
            <a:r>
              <a:rPr lang="en-US" altLang="zh-CN" sz="2000" u="sng" dirty="0" smtClean="0">
                <a:latin typeface="+mn-ea"/>
              </a:rPr>
              <a:t>】</a:t>
            </a:r>
            <a:r>
              <a:rPr lang="zh-CN" altLang="en-US" sz="2000" b="1" u="sng" dirty="0" smtClean="0">
                <a:latin typeface="+mn-ea"/>
              </a:rPr>
              <a:t>项目总投资是否明确？</a:t>
            </a:r>
            <a:endParaRPr lang="en-US" altLang="zh-CN" sz="2000" b="1" dirty="0" smtClean="0">
              <a:latin typeface="+mn-ea"/>
            </a:endParaRPr>
          </a:p>
          <a:p>
            <a:pPr indent="342900" algn="just"/>
            <a:r>
              <a:rPr lang="en-US" altLang="zh-CN" sz="2000" b="1" dirty="0" smtClean="0">
                <a:latin typeface="+mn-ea"/>
              </a:rPr>
              <a:t>【</a:t>
            </a:r>
            <a:r>
              <a:rPr lang="zh-CN" altLang="en-US" sz="2000" b="1" dirty="0">
                <a:latin typeface="+mn-ea"/>
              </a:rPr>
              <a:t>修改建议</a:t>
            </a:r>
            <a:r>
              <a:rPr lang="en-US" altLang="zh-CN" sz="2000" b="1" dirty="0">
                <a:latin typeface="+mn-ea"/>
              </a:rPr>
              <a:t>】</a:t>
            </a:r>
            <a:r>
              <a:rPr lang="zh-CN" altLang="en-US" sz="2000" dirty="0">
                <a:latin typeface="+mn-ea"/>
              </a:rPr>
              <a:t> </a:t>
            </a:r>
            <a:endParaRPr lang="en-US" altLang="zh-CN" sz="2000" dirty="0">
              <a:latin typeface="+mn-ea"/>
            </a:endParaRPr>
          </a:p>
          <a:p>
            <a:pPr indent="342900" algn="just"/>
            <a:r>
              <a:rPr lang="zh-CN" altLang="en-US" sz="2000" dirty="0" smtClean="0">
                <a:latin typeface="+mn-ea"/>
              </a:rPr>
              <a:t>将项目总投资定义明确</a:t>
            </a:r>
            <a:r>
              <a:rPr lang="zh-CN" altLang="en-US" sz="2000" dirty="0">
                <a:latin typeface="+mn-ea"/>
              </a:rPr>
              <a:t>为</a:t>
            </a:r>
            <a:r>
              <a:rPr lang="zh-CN" altLang="en-US" sz="2000" dirty="0" smtClean="0">
                <a:latin typeface="+mn-ea"/>
              </a:rPr>
              <a:t>：前期费用</a:t>
            </a:r>
            <a:r>
              <a:rPr lang="en-US" altLang="zh-CN" sz="2000" dirty="0" smtClean="0">
                <a:latin typeface="+mn-ea"/>
              </a:rPr>
              <a:t>+</a:t>
            </a:r>
            <a:r>
              <a:rPr lang="zh-CN" altLang="en-US" sz="2000" dirty="0" smtClean="0">
                <a:latin typeface="+mn-ea"/>
              </a:rPr>
              <a:t>建安成本</a:t>
            </a:r>
            <a:r>
              <a:rPr lang="en-US" altLang="zh-CN" sz="2000" dirty="0" smtClean="0">
                <a:latin typeface="+mn-ea"/>
              </a:rPr>
              <a:t>+</a:t>
            </a:r>
            <a:r>
              <a:rPr lang="zh-CN" altLang="en-US" sz="2000" dirty="0" smtClean="0">
                <a:latin typeface="+mn-ea"/>
              </a:rPr>
              <a:t>运营维护成本；即</a:t>
            </a:r>
            <a:r>
              <a:rPr lang="zh-CN" altLang="en-US" sz="2000" b="1" u="sng" dirty="0" smtClean="0">
                <a:solidFill>
                  <a:srgbClr val="7030A0"/>
                </a:solidFill>
                <a:latin typeface="+mn-ea"/>
              </a:rPr>
              <a:t>项目投资总额</a:t>
            </a:r>
            <a:r>
              <a:rPr lang="en-US" altLang="zh-CN" sz="2000" b="1" u="sng" dirty="0" smtClean="0">
                <a:solidFill>
                  <a:srgbClr val="7030A0"/>
                </a:solidFill>
                <a:latin typeface="+mn-ea"/>
              </a:rPr>
              <a:t>=</a:t>
            </a:r>
            <a:r>
              <a:rPr lang="zh-CN" altLang="en-US" sz="2000" b="1" u="sng" dirty="0" smtClean="0">
                <a:solidFill>
                  <a:srgbClr val="7030A0"/>
                </a:solidFill>
                <a:latin typeface="+mn-ea"/>
              </a:rPr>
              <a:t>项目可用性服务付</a:t>
            </a:r>
            <a:r>
              <a:rPr lang="zh-CN" altLang="en-US" sz="2000" b="1" u="sng" dirty="0">
                <a:solidFill>
                  <a:srgbClr val="7030A0"/>
                </a:solidFill>
                <a:latin typeface="+mn-ea"/>
              </a:rPr>
              <a:t>费</a:t>
            </a:r>
            <a:r>
              <a:rPr lang="en-US" altLang="zh-CN" sz="2000" b="1" u="sng" dirty="0" smtClean="0">
                <a:solidFill>
                  <a:srgbClr val="7030A0"/>
                </a:solidFill>
                <a:latin typeface="+mn-ea"/>
              </a:rPr>
              <a:t>+</a:t>
            </a:r>
            <a:r>
              <a:rPr lang="zh-CN" altLang="en-US" sz="2000" b="1" u="sng" dirty="0" smtClean="0">
                <a:solidFill>
                  <a:srgbClr val="7030A0"/>
                </a:solidFill>
                <a:latin typeface="+mn-ea"/>
              </a:rPr>
              <a:t>可行性缺口补贴</a:t>
            </a:r>
            <a:r>
              <a:rPr lang="zh-CN" altLang="en-US" sz="2000" dirty="0" smtClean="0">
                <a:latin typeface="+mn-ea"/>
              </a:rPr>
              <a:t>，“</a:t>
            </a:r>
            <a:r>
              <a:rPr lang="zh-CN" altLang="en-US" sz="2000" dirty="0">
                <a:latin typeface="+mn-ea"/>
              </a:rPr>
              <a:t>在管廊可用性服务费无法完全覆盖本项目的建设和运营成本的情况下，</a:t>
            </a:r>
            <a:r>
              <a:rPr lang="zh-CN" altLang="en-US" sz="2000" dirty="0" smtClean="0">
                <a:latin typeface="+mn-ea"/>
              </a:rPr>
              <a:t>甲方应</a:t>
            </a:r>
            <a:r>
              <a:rPr lang="zh-CN" altLang="en-US" sz="2000" b="1" u="sng" dirty="0" smtClean="0">
                <a:solidFill>
                  <a:srgbClr val="7030A0"/>
                </a:solidFill>
                <a:latin typeface="+mn-ea"/>
              </a:rPr>
              <a:t>全额补足</a:t>
            </a:r>
            <a:r>
              <a:rPr lang="zh-CN" altLang="en-US" sz="2000" dirty="0" smtClean="0">
                <a:latin typeface="+mn-ea"/>
              </a:rPr>
              <a:t>”</a:t>
            </a:r>
            <a:endParaRPr lang="en-US" altLang="zh-CN" sz="1100" b="1" u="sng" dirty="0">
              <a:solidFill>
                <a:srgbClr val="FF0000"/>
              </a:solidFill>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63</a:t>
            </a:fld>
            <a:endParaRPr lang="zh-CN" altLang="en-US"/>
          </a:p>
        </p:txBody>
      </p:sp>
    </p:spTree>
    <p:extLst>
      <p:ext uri="{BB962C8B-B14F-4D97-AF65-F5344CB8AC3E}">
        <p14:creationId xmlns:p14="http://schemas.microsoft.com/office/powerpoint/2010/main" val="3459673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0004" y="41900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30004" y="47043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484977"/>
            <a:ext cx="8443326" cy="451577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543662"/>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en-US" altLang="zh-CN" sz="3200" b="1" dirty="0" smtClean="0">
                <a:latin typeface="造字工房悦黑体验版纤细体" pitchFamily="50" charset="-122"/>
                <a:ea typeface="造字工房悦黑体验版纤细体" pitchFamily="50" charset="-122"/>
              </a:rPr>
              <a:t>—</a:t>
            </a:r>
            <a:r>
              <a:rPr lang="en-US" altLang="en-US" sz="3200" b="1" dirty="0" smtClean="0">
                <a:solidFill>
                  <a:srgbClr val="FF0000"/>
                </a:solidFill>
              </a:rPr>
              <a:t>合同工作范围条款</a:t>
            </a:r>
            <a:endParaRPr lang="en-US" altLang="zh-CN" sz="3200" b="1" dirty="0"/>
          </a:p>
        </p:txBody>
      </p:sp>
      <p:sp>
        <p:nvSpPr>
          <p:cNvPr id="22" name="文本框 21"/>
          <p:cNvSpPr txBox="1"/>
          <p:nvPr/>
        </p:nvSpPr>
        <p:spPr>
          <a:xfrm>
            <a:off x="880004" y="1848823"/>
            <a:ext cx="6896051" cy="4339650"/>
          </a:xfrm>
          <a:prstGeom prst="rect">
            <a:avLst/>
          </a:prstGeom>
          <a:noFill/>
        </p:spPr>
        <p:txBody>
          <a:bodyPr wrap="square" rtlCol="0">
            <a:spAutoFit/>
          </a:bodyPr>
          <a:lstStyle/>
          <a:p>
            <a:pPr algn="just">
              <a:buFont typeface="Wingdings" panose="05000000000000000000" pitchFamily="2" charset="2"/>
              <a:buChar char="u"/>
            </a:pPr>
            <a:r>
              <a:rPr lang="zh-CN" altLang="en-US" sz="2400" b="1" dirty="0" smtClean="0"/>
              <a:t>合作范围</a:t>
            </a:r>
            <a:endParaRPr lang="en-US" altLang="zh-CN" sz="2400" b="1" dirty="0" smtClean="0"/>
          </a:p>
          <a:p>
            <a:pPr algn="just">
              <a:buFont typeface="Wingdings" panose="05000000000000000000" pitchFamily="2" charset="2"/>
              <a:buChar char="u"/>
            </a:pPr>
            <a:endParaRPr lang="en-US" altLang="zh-CN" sz="2400" b="1" dirty="0"/>
          </a:p>
          <a:p>
            <a:pPr algn="just"/>
            <a:r>
              <a:rPr lang="en-US" altLang="zh-CN" sz="2400" b="1" dirty="0"/>
              <a:t>     </a:t>
            </a:r>
            <a:r>
              <a:rPr lang="zh-CN" altLang="en-US" sz="2400" b="1" dirty="0"/>
              <a:t>标的，</a:t>
            </a:r>
            <a:r>
              <a:rPr lang="zh-CN" altLang="en-US" sz="2400" dirty="0"/>
              <a:t>明确约定在项目合作期限内政府与项目公司的合作范围和主要合作内容，包括</a:t>
            </a:r>
            <a:r>
              <a:rPr lang="zh-CN" altLang="en-US" sz="2400" b="1" u="sng" dirty="0">
                <a:solidFill>
                  <a:srgbClr val="FF0000"/>
                </a:solidFill>
              </a:rPr>
              <a:t>融资、建设、运营、维护某个基础设施或提供某项公共服务等</a:t>
            </a:r>
            <a:r>
              <a:rPr lang="zh-CN" altLang="en-US" sz="2400" dirty="0"/>
              <a:t>。</a:t>
            </a:r>
            <a:endParaRPr lang="en-US" altLang="zh-CN" sz="2400" dirty="0"/>
          </a:p>
          <a:p>
            <a:pPr algn="just"/>
            <a:endParaRPr lang="en-US" altLang="zh-CN" sz="2400" dirty="0"/>
          </a:p>
          <a:p>
            <a:pPr algn="just"/>
            <a:r>
              <a:rPr lang="en-US" altLang="zh-CN" sz="2400" dirty="0"/>
              <a:t> </a:t>
            </a:r>
            <a:r>
              <a:rPr lang="en-US" altLang="zh-CN" sz="2400" dirty="0" smtClean="0"/>
              <a:t>【</a:t>
            </a:r>
            <a:r>
              <a:rPr lang="zh-CN" altLang="en-US" sz="2400" b="1" dirty="0"/>
              <a:t>注意</a:t>
            </a:r>
            <a:r>
              <a:rPr lang="en-US" altLang="zh-CN" sz="2400" dirty="0" smtClean="0"/>
              <a:t>】</a:t>
            </a:r>
          </a:p>
          <a:p>
            <a:pPr algn="just"/>
            <a:r>
              <a:rPr lang="zh-CN" altLang="zh-CN" sz="2400" dirty="0" smtClean="0"/>
              <a:t>1</a:t>
            </a:r>
            <a:r>
              <a:rPr lang="zh-CN" altLang="en-US" sz="2400" dirty="0" smtClean="0"/>
              <a:t>、与</a:t>
            </a:r>
            <a:r>
              <a:rPr lang="zh-CN" altLang="en-US" sz="2400" b="1" dirty="0" smtClean="0">
                <a:solidFill>
                  <a:srgbClr val="FF0000"/>
                </a:solidFill>
              </a:rPr>
              <a:t>项</a:t>
            </a:r>
            <a:r>
              <a:rPr lang="zh-CN" altLang="en-US" sz="2400" b="1" dirty="0">
                <a:solidFill>
                  <a:srgbClr val="FF0000"/>
                </a:solidFill>
              </a:rPr>
              <a:t>目建设范围</a:t>
            </a:r>
            <a:r>
              <a:rPr lang="zh-CN" altLang="en-US" sz="2400" dirty="0"/>
              <a:t>、</a:t>
            </a:r>
            <a:r>
              <a:rPr lang="zh-CN" altLang="en-US" sz="2400" b="1" dirty="0">
                <a:solidFill>
                  <a:srgbClr val="FF0000"/>
                </a:solidFill>
              </a:rPr>
              <a:t>项</a:t>
            </a:r>
            <a:r>
              <a:rPr lang="zh-CN" altLang="en-US" sz="2400" b="1" dirty="0" smtClean="0">
                <a:solidFill>
                  <a:srgbClr val="FF0000"/>
                </a:solidFill>
              </a:rPr>
              <a:t>目移交范围有一定的区别，强调合同工作范围</a:t>
            </a:r>
            <a:r>
              <a:rPr lang="zh-CN" altLang="en-US" sz="2400" dirty="0" smtClean="0"/>
              <a:t>；</a:t>
            </a:r>
            <a:endParaRPr lang="en-US" altLang="zh-CN" sz="2400" dirty="0" smtClean="0"/>
          </a:p>
          <a:p>
            <a:pPr algn="just"/>
            <a:r>
              <a:rPr lang="zh-CN" altLang="zh-CN" sz="2400" dirty="0" smtClean="0"/>
              <a:t>2</a:t>
            </a:r>
            <a:r>
              <a:rPr lang="zh-CN" altLang="en-US" sz="2400" dirty="0" smtClean="0"/>
              <a:t>、应当有附件图纸或具体描述。</a:t>
            </a:r>
            <a:endParaRPr lang="en-US" altLang="zh-CN" sz="2400" dirty="0"/>
          </a:p>
          <a:p>
            <a:pPr algn="just">
              <a:buFont typeface="Wingdings" panose="05000000000000000000" pitchFamily="2" charset="2"/>
              <a:buChar char="u"/>
            </a:pPr>
            <a:endParaRPr lang="en-US" altLang="zh-CN" dirty="0"/>
          </a:p>
          <a:p>
            <a:pPr algn="just"/>
            <a:r>
              <a:rPr lang="en-US" altLang="zh-CN" dirty="0"/>
              <a:t>  </a:t>
            </a:r>
            <a:endParaRPr lang="zh-CN" altLang="zh-CN" dirty="0"/>
          </a:p>
        </p:txBody>
      </p:sp>
      <p:sp>
        <p:nvSpPr>
          <p:cNvPr id="3" name="灯片编号占位符 2"/>
          <p:cNvSpPr>
            <a:spLocks noGrp="1"/>
          </p:cNvSpPr>
          <p:nvPr>
            <p:ph type="sldNum" sz="quarter" idx="12"/>
          </p:nvPr>
        </p:nvSpPr>
        <p:spPr/>
        <p:txBody>
          <a:bodyPr/>
          <a:lstStyle/>
          <a:p>
            <a:fld id="{91651E6F-E2DB-48ED-B6B4-C55209E72336}" type="slidenum">
              <a:rPr lang="zh-CN" altLang="en-US" smtClean="0"/>
              <a:t>64</a:t>
            </a:fld>
            <a:endParaRPr lang="zh-CN" altLang="en-US"/>
          </a:p>
        </p:txBody>
      </p:sp>
    </p:spTree>
    <p:extLst>
      <p:ext uri="{BB962C8B-B14F-4D97-AF65-F5344CB8AC3E}">
        <p14:creationId xmlns:p14="http://schemas.microsoft.com/office/powerpoint/2010/main" val="3723281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791056" y="-1722267"/>
            <a:ext cx="3406067" cy="3286869"/>
            <a:chOff x="3979473" y="824260"/>
            <a:chExt cx="4085143" cy="3942179"/>
          </a:xfrm>
        </p:grpSpPr>
        <p:sp>
          <p:nvSpPr>
            <p:cNvPr id="11" name="椭圆 10"/>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9" name="任意多边形 8"/>
          <p:cNvSpPr/>
          <p:nvPr/>
        </p:nvSpPr>
        <p:spPr>
          <a:xfrm>
            <a:off x="-31706" y="447655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7"/>
          <p:cNvSpPr/>
          <p:nvPr/>
        </p:nvSpPr>
        <p:spPr>
          <a:xfrm>
            <a:off x="0" y="4240746"/>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圆角矩形 5"/>
          <p:cNvSpPr/>
          <p:nvPr/>
        </p:nvSpPr>
        <p:spPr>
          <a:xfrm>
            <a:off x="404178" y="960733"/>
            <a:ext cx="8260719" cy="5578611"/>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sp>
        <p:nvSpPr>
          <p:cNvPr id="3" name="内容占位符 2"/>
          <p:cNvSpPr>
            <a:spLocks noGrp="1"/>
          </p:cNvSpPr>
          <p:nvPr>
            <p:ph idx="1"/>
          </p:nvPr>
        </p:nvSpPr>
        <p:spPr>
          <a:xfrm>
            <a:off x="540327" y="1196542"/>
            <a:ext cx="7914742" cy="5342801"/>
          </a:xfrm>
        </p:spPr>
        <p:txBody>
          <a:bodyPr>
            <a:normAutofit fontScale="62500" lnSpcReduction="20000"/>
          </a:bodyPr>
          <a:lstStyle/>
          <a:p>
            <a:pPr>
              <a:defRPr/>
            </a:pPr>
            <a:r>
              <a:rPr lang="zh-CN" altLang="en-US" sz="3800" b="1" dirty="0">
                <a:latin typeface="+mn-ea"/>
              </a:rPr>
              <a:t>某高速公路项目关于特许期限的约定：</a:t>
            </a:r>
            <a:endParaRPr lang="en-US" altLang="zh-CN" sz="3800" b="1" dirty="0">
              <a:latin typeface="+mn-ea"/>
            </a:endParaRPr>
          </a:p>
          <a:p>
            <a:pPr marL="0" indent="342900" algn="just">
              <a:spcBef>
                <a:spcPts val="450"/>
              </a:spcBef>
              <a:buNone/>
              <a:defRPr/>
            </a:pPr>
            <a:r>
              <a:rPr lang="en-US" altLang="zh-CN" sz="3200" b="1" dirty="0">
                <a:latin typeface="+mn-ea"/>
              </a:rPr>
              <a:t>【</a:t>
            </a:r>
            <a:r>
              <a:rPr lang="zh-CN" altLang="en-US" sz="3200" b="1" dirty="0">
                <a:latin typeface="+mn-ea"/>
              </a:rPr>
              <a:t>原条款</a:t>
            </a:r>
            <a:r>
              <a:rPr lang="en-US" altLang="zh-CN" sz="3200" b="1" dirty="0">
                <a:latin typeface="+mn-ea"/>
              </a:rPr>
              <a:t>】</a:t>
            </a:r>
          </a:p>
          <a:p>
            <a:pPr marL="0" indent="342900" algn="just">
              <a:spcBef>
                <a:spcPts val="450"/>
              </a:spcBef>
              <a:buNone/>
              <a:defRPr/>
            </a:pPr>
            <a:r>
              <a:rPr lang="zh-CN" altLang="en-US" sz="3200" dirty="0">
                <a:latin typeface="+mn-ea"/>
              </a:rPr>
              <a:t>“（</a:t>
            </a:r>
            <a:r>
              <a:rPr lang="en-US" altLang="zh-CN" sz="3200" dirty="0">
                <a:latin typeface="+mn-ea"/>
              </a:rPr>
              <a:t>1</a:t>
            </a:r>
            <a:r>
              <a:rPr lang="zh-CN" altLang="en-US" sz="3200" dirty="0">
                <a:latin typeface="+mn-ea"/>
              </a:rPr>
              <a:t>）特许期限始于本协议缔结之日，于</a:t>
            </a:r>
            <a:r>
              <a:rPr lang="en-US" altLang="zh-CN" sz="3200" b="1" u="sng" dirty="0">
                <a:solidFill>
                  <a:srgbClr val="7030A0"/>
                </a:solidFill>
                <a:latin typeface="+mn-ea"/>
              </a:rPr>
              <a:t>X</a:t>
            </a:r>
            <a:r>
              <a:rPr lang="zh-CN" altLang="en-US" sz="3200" b="1" u="sng" dirty="0">
                <a:solidFill>
                  <a:srgbClr val="7030A0"/>
                </a:solidFill>
                <a:latin typeface="+mn-ea"/>
              </a:rPr>
              <a:t>高速公路收费经营期限届满终止</a:t>
            </a:r>
            <a:r>
              <a:rPr lang="zh-CN" altLang="en-US" sz="3200" dirty="0">
                <a:latin typeface="+mn-ea"/>
              </a:rPr>
              <a:t>，除非本协议根据其规定被提前终止；</a:t>
            </a:r>
            <a:endParaRPr lang="en-US" altLang="zh-CN" sz="3200" dirty="0">
              <a:latin typeface="+mn-ea"/>
            </a:endParaRPr>
          </a:p>
          <a:p>
            <a:pPr marL="0" indent="342900" algn="just">
              <a:spcBef>
                <a:spcPts val="450"/>
              </a:spcBef>
              <a:buNone/>
              <a:defRPr/>
            </a:pPr>
            <a:r>
              <a:rPr lang="zh-CN" altLang="en-US" sz="3200" dirty="0">
                <a:latin typeface="+mn-ea"/>
              </a:rPr>
              <a:t>（</a:t>
            </a:r>
            <a:r>
              <a:rPr lang="en-US" altLang="zh-CN" sz="3200" dirty="0">
                <a:latin typeface="+mn-ea"/>
              </a:rPr>
              <a:t>2</a:t>
            </a:r>
            <a:r>
              <a:rPr lang="zh-CN" altLang="en-US" sz="3200" dirty="0">
                <a:latin typeface="+mn-ea"/>
              </a:rPr>
              <a:t>）上述收费经营期限是指</a:t>
            </a:r>
            <a:r>
              <a:rPr lang="en-US" altLang="zh-CN" sz="3200" dirty="0">
                <a:latin typeface="+mn-ea"/>
              </a:rPr>
              <a:t>X</a:t>
            </a:r>
            <a:r>
              <a:rPr lang="zh-CN" altLang="en-US" sz="3200" dirty="0">
                <a:latin typeface="+mn-ea"/>
              </a:rPr>
              <a:t>高速公路</a:t>
            </a:r>
            <a:r>
              <a:rPr lang="zh-CN" altLang="en-US" sz="3200" b="1" u="sng" dirty="0">
                <a:solidFill>
                  <a:srgbClr val="7030A0"/>
                </a:solidFill>
                <a:latin typeface="+mn-ea"/>
              </a:rPr>
              <a:t>依照</a:t>
            </a:r>
            <a:r>
              <a:rPr lang="en-US" altLang="zh-CN" sz="3200" b="1" u="sng" dirty="0">
                <a:solidFill>
                  <a:srgbClr val="7030A0"/>
                </a:solidFill>
                <a:latin typeface="+mn-ea"/>
              </a:rPr>
              <a:t>《</a:t>
            </a:r>
            <a:r>
              <a:rPr lang="zh-CN" altLang="en-US" sz="3200" b="1" u="sng" dirty="0">
                <a:solidFill>
                  <a:srgbClr val="7030A0"/>
                </a:solidFill>
                <a:latin typeface="+mn-ea"/>
              </a:rPr>
              <a:t>中华人民共和国公路法</a:t>
            </a:r>
            <a:r>
              <a:rPr lang="en-US" altLang="zh-CN" sz="3200" b="1" u="sng" dirty="0">
                <a:solidFill>
                  <a:srgbClr val="7030A0"/>
                </a:solidFill>
                <a:latin typeface="+mn-ea"/>
              </a:rPr>
              <a:t>》</a:t>
            </a:r>
            <a:r>
              <a:rPr lang="zh-CN" altLang="en-US" sz="3200" b="1" u="sng" dirty="0">
                <a:solidFill>
                  <a:srgbClr val="7030A0"/>
                </a:solidFill>
                <a:latin typeface="+mn-ea"/>
              </a:rPr>
              <a:t>等法律、法规规定，取得的收费经营期限</a:t>
            </a:r>
            <a:r>
              <a:rPr lang="zh-CN" altLang="en-US" sz="3200" dirty="0">
                <a:latin typeface="+mn-ea"/>
              </a:rPr>
              <a:t>；</a:t>
            </a:r>
            <a:endParaRPr lang="en-US" altLang="zh-CN" sz="3200" dirty="0">
              <a:latin typeface="+mn-ea"/>
            </a:endParaRPr>
          </a:p>
          <a:p>
            <a:pPr marL="0" indent="342900" algn="just">
              <a:spcBef>
                <a:spcPts val="450"/>
              </a:spcBef>
              <a:buNone/>
              <a:defRPr/>
            </a:pPr>
            <a:r>
              <a:rPr lang="zh-CN" altLang="en-US" sz="3200" dirty="0">
                <a:latin typeface="+mn-ea"/>
              </a:rPr>
              <a:t>（</a:t>
            </a:r>
            <a:r>
              <a:rPr lang="en-US" altLang="zh-CN" sz="3200" dirty="0">
                <a:latin typeface="+mn-ea"/>
              </a:rPr>
              <a:t>3</a:t>
            </a:r>
            <a:r>
              <a:rPr lang="zh-CN" altLang="en-US" sz="3200" dirty="0">
                <a:latin typeface="+mn-ea"/>
              </a:rPr>
              <a:t>）经双方书面同意，并符合国家现行和日后颁布的法律和法规的规定，经批准，特许期限可以延长。</a:t>
            </a:r>
            <a:r>
              <a:rPr lang="zh-CN" altLang="en-US" sz="3200" dirty="0" smtClean="0">
                <a:latin typeface="+mn-ea"/>
              </a:rPr>
              <a:t>”</a:t>
            </a:r>
            <a:endParaRPr lang="en-US" altLang="zh-CN" sz="3200" b="1" dirty="0" smtClean="0">
              <a:latin typeface="+mn-ea"/>
            </a:endParaRPr>
          </a:p>
          <a:p>
            <a:pPr marL="0" indent="342900">
              <a:buNone/>
              <a:defRPr/>
            </a:pPr>
            <a:r>
              <a:rPr lang="en-US" altLang="zh-CN" sz="3200" b="1" dirty="0" smtClean="0">
                <a:latin typeface="+mn-ea"/>
              </a:rPr>
              <a:t>【</a:t>
            </a:r>
            <a:r>
              <a:rPr lang="zh-CN" altLang="en-US" sz="3200" b="1" dirty="0">
                <a:latin typeface="+mn-ea"/>
              </a:rPr>
              <a:t>问题</a:t>
            </a:r>
            <a:r>
              <a:rPr lang="en-US" altLang="zh-CN" sz="3200" b="1" dirty="0">
                <a:latin typeface="+mn-ea"/>
              </a:rPr>
              <a:t>】</a:t>
            </a:r>
            <a:r>
              <a:rPr lang="zh-CN" altLang="en-US" sz="3200" b="1" u="sng" dirty="0">
                <a:latin typeface="+mn-ea"/>
              </a:rPr>
              <a:t>特许经营期限约定不明确。</a:t>
            </a:r>
            <a:endParaRPr lang="en-US" altLang="zh-CN" sz="3200" b="1" u="sng" dirty="0">
              <a:latin typeface="+mn-ea"/>
            </a:endParaRPr>
          </a:p>
          <a:p>
            <a:pPr marL="0" indent="342900">
              <a:buNone/>
              <a:defRPr/>
            </a:pPr>
            <a:r>
              <a:rPr lang="en-US" altLang="zh-CN" sz="3200" b="1" dirty="0">
                <a:latin typeface="+mn-ea"/>
              </a:rPr>
              <a:t>【</a:t>
            </a:r>
            <a:r>
              <a:rPr lang="zh-CN" altLang="en-US" sz="3200" b="1" dirty="0">
                <a:latin typeface="+mn-ea"/>
              </a:rPr>
              <a:t>修改建议</a:t>
            </a:r>
            <a:r>
              <a:rPr lang="en-US" altLang="zh-CN" sz="3200" b="1" dirty="0">
                <a:latin typeface="+mn-ea"/>
              </a:rPr>
              <a:t>】</a:t>
            </a:r>
          </a:p>
          <a:p>
            <a:pPr marL="0" indent="342900">
              <a:buNone/>
              <a:defRPr/>
            </a:pPr>
            <a:r>
              <a:rPr lang="zh-CN" altLang="en-US" sz="3200" dirty="0">
                <a:latin typeface="+mn-ea"/>
              </a:rPr>
              <a:t>“（</a:t>
            </a:r>
            <a:r>
              <a:rPr lang="en-US" altLang="zh-CN" sz="3200" dirty="0">
                <a:latin typeface="+mn-ea"/>
              </a:rPr>
              <a:t>1</a:t>
            </a:r>
            <a:r>
              <a:rPr lang="zh-CN" altLang="en-US" sz="3200" dirty="0">
                <a:latin typeface="+mn-ea"/>
              </a:rPr>
              <a:t>）</a:t>
            </a:r>
            <a:r>
              <a:rPr lang="zh-CN" altLang="en-US" sz="3200" b="1" u="sng" dirty="0">
                <a:solidFill>
                  <a:srgbClr val="FF0000"/>
                </a:solidFill>
                <a:latin typeface="+mn-ea"/>
              </a:rPr>
              <a:t>本项目特许期限为（）年，始于本协议缔结之日，于</a:t>
            </a:r>
            <a:r>
              <a:rPr lang="en-US" altLang="zh-CN" sz="3200" b="1" u="sng" dirty="0">
                <a:solidFill>
                  <a:srgbClr val="FF0000"/>
                </a:solidFill>
                <a:latin typeface="+mn-ea"/>
              </a:rPr>
              <a:t>X</a:t>
            </a:r>
            <a:r>
              <a:rPr lang="zh-CN" altLang="en-US" sz="3200" b="1" u="sng" dirty="0">
                <a:solidFill>
                  <a:srgbClr val="FF0000"/>
                </a:solidFill>
                <a:latin typeface="+mn-ea"/>
              </a:rPr>
              <a:t>高速公路收费经营期限届满终止</a:t>
            </a:r>
            <a:r>
              <a:rPr lang="zh-CN" altLang="en-US" sz="3200" dirty="0">
                <a:latin typeface="+mn-ea"/>
              </a:rPr>
              <a:t>，除非本协议根据其规定被提前终止。</a:t>
            </a:r>
            <a:endParaRPr lang="en-US" altLang="zh-CN" sz="3200" dirty="0">
              <a:latin typeface="+mn-ea"/>
            </a:endParaRPr>
          </a:p>
          <a:p>
            <a:pPr marL="0" indent="342900">
              <a:lnSpc>
                <a:spcPct val="100000"/>
              </a:lnSpc>
              <a:spcBef>
                <a:spcPts val="0"/>
              </a:spcBef>
              <a:buNone/>
              <a:defRPr/>
            </a:pPr>
            <a:r>
              <a:rPr lang="en-US" altLang="zh-CN" sz="3200" b="1" i="1" dirty="0">
                <a:solidFill>
                  <a:schemeClr val="tx1">
                    <a:lumMod val="50000"/>
                  </a:schemeClr>
                </a:solidFill>
                <a:latin typeface="+mn-ea"/>
              </a:rPr>
              <a:t>《</a:t>
            </a:r>
            <a:r>
              <a:rPr lang="zh-CN" altLang="zh-CN" sz="3200" b="1" i="1" dirty="0">
                <a:solidFill>
                  <a:schemeClr val="tx1">
                    <a:lumMod val="50000"/>
                  </a:schemeClr>
                </a:solidFill>
                <a:latin typeface="+mn-ea"/>
              </a:rPr>
              <a:t>基础设施和公用事业特许经营</a:t>
            </a:r>
            <a:r>
              <a:rPr lang="zh-CN" altLang="en-US" sz="3200" b="1" i="1" dirty="0">
                <a:solidFill>
                  <a:schemeClr val="tx1">
                    <a:lumMod val="50000"/>
                  </a:schemeClr>
                </a:solidFill>
                <a:latin typeface="+mn-ea"/>
              </a:rPr>
              <a:t>管理办法</a:t>
            </a:r>
            <a:r>
              <a:rPr lang="en-US" altLang="zh-CN" sz="3200" b="1" i="1" dirty="0">
                <a:solidFill>
                  <a:schemeClr val="tx1">
                    <a:lumMod val="50000"/>
                  </a:schemeClr>
                </a:solidFill>
                <a:latin typeface="+mn-ea"/>
              </a:rPr>
              <a:t>》</a:t>
            </a:r>
            <a:r>
              <a:rPr lang="zh-CN" altLang="zh-CN" sz="3200" b="1" i="1" dirty="0">
                <a:solidFill>
                  <a:schemeClr val="tx1">
                    <a:lumMod val="50000"/>
                  </a:schemeClr>
                </a:solidFill>
                <a:latin typeface="+mn-ea"/>
              </a:rPr>
              <a:t>第六条 </a:t>
            </a:r>
            <a:r>
              <a:rPr lang="zh-CN" altLang="en-US" sz="3200" b="1" i="1" dirty="0">
                <a:solidFill>
                  <a:schemeClr val="tx1">
                    <a:lumMod val="50000"/>
                  </a:schemeClr>
                </a:solidFill>
                <a:latin typeface="+mn-ea"/>
              </a:rPr>
              <a:t>：</a:t>
            </a:r>
            <a:r>
              <a:rPr lang="zh-CN" altLang="en-US" sz="3200" i="1" dirty="0">
                <a:solidFill>
                  <a:schemeClr val="tx1">
                    <a:lumMod val="50000"/>
                  </a:schemeClr>
                </a:solidFill>
                <a:latin typeface="+mn-ea"/>
              </a:rPr>
              <a:t>“</a:t>
            </a:r>
            <a:r>
              <a:rPr lang="zh-CN" altLang="zh-CN" sz="3200" i="1" dirty="0">
                <a:latin typeface="+mn-ea"/>
              </a:rPr>
              <a:t>基础设施和公用事业特许经营期限应当根据行业特点、所提供公共产品或服务需求、项目生命周期、投资回收期等综合因素确定，</a:t>
            </a:r>
            <a:r>
              <a:rPr lang="zh-CN" altLang="zh-CN" sz="3200" b="1" i="1" u="sng" dirty="0">
                <a:solidFill>
                  <a:srgbClr val="FF0000"/>
                </a:solidFill>
                <a:latin typeface="+mn-ea"/>
              </a:rPr>
              <a:t>最长不超过</a:t>
            </a:r>
            <a:r>
              <a:rPr lang="en-US" altLang="zh-CN" sz="3200" b="1" i="1" u="sng" dirty="0">
                <a:solidFill>
                  <a:srgbClr val="FF0000"/>
                </a:solidFill>
                <a:latin typeface="+mn-ea"/>
              </a:rPr>
              <a:t>30 </a:t>
            </a:r>
            <a:r>
              <a:rPr lang="zh-CN" altLang="zh-CN" sz="3200" b="1" i="1" u="sng" dirty="0">
                <a:solidFill>
                  <a:srgbClr val="FF0000"/>
                </a:solidFill>
                <a:latin typeface="+mn-ea"/>
              </a:rPr>
              <a:t>年。</a:t>
            </a:r>
            <a:endParaRPr lang="en-US" altLang="zh-CN" sz="3200" b="1" i="1" u="sng" dirty="0">
              <a:solidFill>
                <a:srgbClr val="FF0000"/>
              </a:solidFill>
              <a:latin typeface="+mn-ea"/>
            </a:endParaRPr>
          </a:p>
          <a:p>
            <a:pPr marL="0" indent="342900">
              <a:lnSpc>
                <a:spcPct val="100000"/>
              </a:lnSpc>
              <a:spcBef>
                <a:spcPts val="0"/>
              </a:spcBef>
              <a:buNone/>
              <a:defRPr/>
            </a:pPr>
            <a:r>
              <a:rPr lang="zh-CN" altLang="zh-CN" sz="3200" b="1" i="1" u="sng" dirty="0">
                <a:solidFill>
                  <a:srgbClr val="FF0000"/>
                </a:solidFill>
                <a:latin typeface="+mn-ea"/>
              </a:rPr>
              <a:t>对于投资规模大、回报周期长的基础设施和公用事业特许经营项目可以由政府或者其授权部门与特许经营者根据项目实际情况，约定超过前款规定的特许经营期限</a:t>
            </a:r>
            <a:r>
              <a:rPr lang="zh-CN" altLang="zh-CN" sz="3200" b="1" i="1" u="sng" dirty="0" smtClean="0">
                <a:solidFill>
                  <a:srgbClr val="FF0000"/>
                </a:solidFill>
                <a:latin typeface="+mn-ea"/>
              </a:rPr>
              <a:t>。</a:t>
            </a:r>
            <a:endParaRPr lang="zh-CN" altLang="zh-CN" sz="3200" b="1" i="1" u="sng" dirty="0">
              <a:solidFill>
                <a:srgbClr val="FF0000"/>
              </a:solidFill>
              <a:latin typeface="+mn-ea"/>
            </a:endParaRPr>
          </a:p>
        </p:txBody>
      </p:sp>
      <p:sp>
        <p:nvSpPr>
          <p:cNvPr id="201733"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just">
              <a:lnSpc>
                <a:spcPct val="110000"/>
              </a:lnSpc>
              <a:spcBef>
                <a:spcPts val="1350"/>
              </a:spcBef>
              <a:buClr>
                <a:srgbClr val="2E2F31"/>
              </a:buClr>
              <a:buSzPct val="60000"/>
              <a:buFont typeface="Arial" panose="020B0604020202020204" pitchFamily="34" charset="0"/>
              <a:buChar char="▐"/>
              <a:defRPr sz="1500">
                <a:solidFill>
                  <a:srgbClr val="2E2F31"/>
                </a:solidFill>
                <a:latin typeface="Arial" panose="020B0604020202020204" pitchFamily="34" charset="0"/>
                <a:ea typeface="微软雅黑" panose="020B0503020204020204" pitchFamily="34" charset="-122"/>
              </a:defRPr>
            </a:lvl1pPr>
            <a:lvl2pPr marL="557213" indent="-214313" algn="just">
              <a:lnSpc>
                <a:spcPct val="130000"/>
              </a:lnSpc>
              <a:spcAft>
                <a:spcPts val="450"/>
              </a:spcAft>
              <a:buClr>
                <a:srgbClr val="BDA499"/>
              </a:buClr>
              <a:buFont typeface="幼圆" panose="02010509060101010101" pitchFamily="49" charset="-122"/>
              <a:buChar char=" "/>
              <a:defRPr sz="1200">
                <a:solidFill>
                  <a:srgbClr val="7D7D7D"/>
                </a:solidFill>
                <a:latin typeface="幼圆" panose="02010509060101010101" pitchFamily="49" charset="-122"/>
                <a:ea typeface="幼圆" panose="02010509060101010101" pitchFamily="49"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幼圆" panose="02010509060101010101" pitchFamily="49" charset="-122"/>
              </a:defRPr>
            </a:lvl9pPr>
          </a:lstStyle>
          <a:p>
            <a:pPr algn="r">
              <a:lnSpc>
                <a:spcPct val="100000"/>
              </a:lnSpc>
              <a:spcBef>
                <a:spcPct val="0"/>
              </a:spcBef>
              <a:buClrTx/>
              <a:buSzTx/>
              <a:buFont typeface="Arial" panose="020B0604020202020204" pitchFamily="34" charset="0"/>
              <a:buNone/>
            </a:pPr>
            <a:fld id="{952C5C32-4A73-44D7-9F32-4C7A5D6702F8}" type="slidenum">
              <a:rPr lang="zh-CN" altLang="en-US" sz="900">
                <a:solidFill>
                  <a:srgbClr val="919293"/>
                </a:solidFill>
                <a:ea typeface="宋体" panose="02010600030101010101" pitchFamily="2" charset="-122"/>
                <a:cs typeface="Calibri" panose="020F0502020204030204" pitchFamily="34" charset="0"/>
              </a:rPr>
              <a:pPr algn="r">
                <a:lnSpc>
                  <a:spcPct val="100000"/>
                </a:lnSpc>
                <a:spcBef>
                  <a:spcPct val="0"/>
                </a:spcBef>
                <a:buClrTx/>
                <a:buSzTx/>
                <a:buFont typeface="Arial" panose="020B0604020202020204" pitchFamily="34" charset="0"/>
                <a:buNone/>
              </a:pPr>
              <a:t>65</a:t>
            </a:fld>
            <a:endParaRPr lang="en-US" altLang="zh-CN" sz="900">
              <a:solidFill>
                <a:srgbClr val="919293"/>
              </a:solidFill>
              <a:ea typeface="宋体" panose="02010600030101010101" pitchFamily="2" charset="-122"/>
              <a:cs typeface="Calibri" panose="020F0502020204030204" pitchFamily="34" charset="0"/>
            </a:endParaRPr>
          </a:p>
        </p:txBody>
      </p:sp>
      <p:sp>
        <p:nvSpPr>
          <p:cNvPr id="7" name="文本框 6"/>
          <p:cNvSpPr txBox="1"/>
          <p:nvPr/>
        </p:nvSpPr>
        <p:spPr>
          <a:xfrm>
            <a:off x="404178" y="245342"/>
            <a:ext cx="8227511" cy="584775"/>
          </a:xfrm>
          <a:prstGeom prst="rect">
            <a:avLst/>
          </a:prstGeom>
          <a:noFill/>
        </p:spPr>
        <p:txBody>
          <a:bodyPr wrap="square" rtlCol="0">
            <a:spAutoFit/>
          </a:bodyPr>
          <a:lstStyle/>
          <a:p>
            <a:pPr lvl="0" eaLnBrk="0" fontAlgn="base" hangingPunct="0">
              <a:spcBef>
                <a:spcPct val="0"/>
              </a:spcBef>
              <a:spcAft>
                <a:spcPct val="0"/>
              </a:spcAft>
              <a:buClr>
                <a:srgbClr val="2E2F31"/>
              </a:buClr>
              <a:buSzPct val="60000"/>
            </a:pPr>
            <a:r>
              <a:rPr lang="en-US" altLang="zh-CN" sz="3200" b="1" kern="0" dirty="0">
                <a:latin typeface="+mn-ea"/>
              </a:rPr>
              <a:t>PPP</a:t>
            </a:r>
            <a:r>
              <a:rPr lang="zh-CN" altLang="en-US" sz="3200" b="1" kern="0" dirty="0">
                <a:latin typeface="+mn-ea"/>
              </a:rPr>
              <a:t>项目合同设计</a:t>
            </a:r>
            <a:r>
              <a:rPr lang="en-US" altLang="zh-CN" sz="3200" b="1" kern="0" dirty="0">
                <a:latin typeface="+mn-ea"/>
              </a:rPr>
              <a:t>——</a:t>
            </a:r>
            <a:r>
              <a:rPr lang="zh-CN" altLang="en-US" sz="3200" b="1" kern="0" dirty="0">
                <a:solidFill>
                  <a:srgbClr val="FF0000"/>
                </a:solidFill>
                <a:latin typeface="+mn-ea"/>
              </a:rPr>
              <a:t>合作期限条款</a:t>
            </a:r>
            <a:endParaRPr lang="en-US" altLang="zh-CN" sz="3200" b="1" kern="0" dirty="0">
              <a:solidFill>
                <a:srgbClr val="FF0000"/>
              </a:solidFill>
              <a:latin typeface="+mn-ea"/>
            </a:endParaRPr>
          </a:p>
        </p:txBody>
      </p:sp>
    </p:spTree>
    <p:extLst>
      <p:ext uri="{BB962C8B-B14F-4D97-AF65-F5344CB8AC3E}">
        <p14:creationId xmlns:p14="http://schemas.microsoft.com/office/powerpoint/2010/main" val="1438276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3700" y="4302875"/>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6850" y="470292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475471"/>
            <a:ext cx="8443326" cy="452528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601204"/>
            <a:ext cx="8227511" cy="584775"/>
          </a:xfrm>
          <a:prstGeom prst="rect">
            <a:avLst/>
          </a:prstGeom>
          <a:noFill/>
        </p:spPr>
        <p:txBody>
          <a:bodyPr wrap="square" rtlCol="0">
            <a:spAutoFit/>
          </a:bodyPr>
          <a:lstStyle/>
          <a:p>
            <a:r>
              <a:rPr lang="en-US" altLang="zh-CN" sz="3200" b="1" dirty="0">
                <a:latin typeface="+mj-ea"/>
                <a:ea typeface="+mj-ea"/>
              </a:rPr>
              <a:t>PPP</a:t>
            </a:r>
            <a:r>
              <a:rPr lang="zh-CN" altLang="en-US" sz="3200" b="1" dirty="0">
                <a:latin typeface="+mj-ea"/>
                <a:ea typeface="+mj-ea"/>
              </a:rPr>
              <a:t>项目合同设计</a:t>
            </a:r>
            <a:r>
              <a:rPr lang="en-US" altLang="zh-CN" sz="3200" b="1" dirty="0">
                <a:latin typeface="+mj-ea"/>
                <a:ea typeface="+mj-ea"/>
              </a:rPr>
              <a:t>—</a:t>
            </a:r>
            <a:r>
              <a:rPr lang="en-US" altLang="zh-CN" sz="3200" b="1" dirty="0" smtClean="0">
                <a:latin typeface="+mj-ea"/>
                <a:ea typeface="+mj-ea"/>
              </a:rPr>
              <a:t>—</a:t>
            </a:r>
            <a:r>
              <a:rPr lang="en-US" altLang="en-US" sz="3200" b="1" dirty="0" smtClean="0">
                <a:solidFill>
                  <a:srgbClr val="FF0000"/>
                </a:solidFill>
                <a:latin typeface="+mj-ea"/>
                <a:ea typeface="+mj-ea"/>
              </a:rPr>
              <a:t>前提</a:t>
            </a:r>
            <a:r>
              <a:rPr lang="zh-CN" altLang="en-US" sz="3200" b="1" dirty="0" smtClean="0">
                <a:solidFill>
                  <a:srgbClr val="FF0000"/>
                </a:solidFill>
                <a:latin typeface="+mj-ea"/>
                <a:ea typeface="+mj-ea"/>
              </a:rPr>
              <a:t>条件</a:t>
            </a:r>
            <a:endParaRPr lang="zh-CN" altLang="en-US" sz="3200" b="1" dirty="0">
              <a:latin typeface="+mj-ea"/>
              <a:ea typeface="+mj-ea"/>
            </a:endParaRPr>
          </a:p>
        </p:txBody>
      </p:sp>
      <p:sp>
        <p:nvSpPr>
          <p:cNvPr id="22" name="文本框 21"/>
          <p:cNvSpPr txBox="1"/>
          <p:nvPr/>
        </p:nvSpPr>
        <p:spPr>
          <a:xfrm>
            <a:off x="920935" y="2029076"/>
            <a:ext cx="7194365" cy="3477875"/>
          </a:xfrm>
          <a:prstGeom prst="rect">
            <a:avLst/>
          </a:prstGeom>
          <a:noFill/>
        </p:spPr>
        <p:txBody>
          <a:bodyPr wrap="square" rtlCol="0">
            <a:spAutoFit/>
          </a:bodyPr>
          <a:lstStyle/>
          <a:p>
            <a:pPr marL="257175" indent="-257175">
              <a:buFont typeface="Wingdings" panose="05000000000000000000" pitchFamily="2" charset="2"/>
              <a:buChar char="u"/>
            </a:pPr>
            <a:r>
              <a:rPr lang="zh-CN" altLang="en-US" sz="2000" b="1" dirty="0" smtClean="0">
                <a:solidFill>
                  <a:srgbClr val="FF0000"/>
                </a:solidFill>
                <a:latin typeface="+mn-ea"/>
              </a:rPr>
              <a:t>前提条件条款</a:t>
            </a:r>
            <a:r>
              <a:rPr lang="zh-CN" altLang="en-US" sz="2000" b="1" dirty="0">
                <a:latin typeface="+mn-ea"/>
              </a:rPr>
              <a:t>：</a:t>
            </a:r>
            <a:r>
              <a:rPr lang="zh-CN" altLang="en-US" sz="2000" dirty="0">
                <a:latin typeface="+mn-ea"/>
              </a:rPr>
              <a:t>指</a:t>
            </a:r>
            <a:r>
              <a:rPr lang="en-US" altLang="zh-CN" sz="2000" dirty="0">
                <a:latin typeface="+mn-ea"/>
              </a:rPr>
              <a:t>PPP</a:t>
            </a:r>
            <a:r>
              <a:rPr lang="zh-CN" altLang="en-US" sz="2000" dirty="0">
                <a:latin typeface="+mn-ea"/>
              </a:rPr>
              <a:t>项目合同的某些条款生效所必须满足的特定条件。</a:t>
            </a:r>
            <a:endParaRPr lang="en-US" altLang="zh-CN" sz="2000" dirty="0">
              <a:latin typeface="+mn-ea"/>
            </a:endParaRPr>
          </a:p>
          <a:p>
            <a:pPr marL="257175" indent="-257175">
              <a:buFont typeface="Wingdings" panose="05000000000000000000" pitchFamily="2" charset="2"/>
              <a:buChar char="u"/>
            </a:pPr>
            <a:endParaRPr lang="en-US" altLang="zh-CN" sz="2000" b="1" dirty="0">
              <a:latin typeface="+mn-ea"/>
            </a:endParaRPr>
          </a:p>
          <a:p>
            <a:pPr marL="257175" indent="-257175">
              <a:buFont typeface="Wingdings" panose="05000000000000000000" pitchFamily="2" charset="2"/>
              <a:buChar char="u"/>
            </a:pPr>
            <a:r>
              <a:rPr lang="zh-CN" altLang="en-US" sz="2000" b="1" dirty="0">
                <a:latin typeface="+mn-ea"/>
              </a:rPr>
              <a:t>常见的前提条件包括：</a:t>
            </a:r>
            <a:endParaRPr lang="zh-CN" altLang="zh-CN" sz="2000" b="1" dirty="0">
              <a:latin typeface="+mn-ea"/>
            </a:endParaRPr>
          </a:p>
          <a:p>
            <a:pPr lvl="1"/>
            <a:r>
              <a:rPr lang="en-US" altLang="zh-CN" sz="2000" b="1" dirty="0">
                <a:latin typeface="+mn-ea"/>
              </a:rPr>
              <a:t>1</a:t>
            </a:r>
            <a:r>
              <a:rPr lang="zh-CN" altLang="en-US" sz="2000" b="1" dirty="0">
                <a:latin typeface="+mn-ea"/>
              </a:rPr>
              <a:t>、完成融资交割；</a:t>
            </a:r>
            <a:endParaRPr lang="zh-CN" altLang="zh-CN" sz="2000" b="1" dirty="0">
              <a:latin typeface="+mn-ea"/>
            </a:endParaRPr>
          </a:p>
          <a:p>
            <a:pPr lvl="1"/>
            <a:r>
              <a:rPr lang="en-US" altLang="zh-CN" sz="2000" b="1" dirty="0">
                <a:latin typeface="+mn-ea"/>
              </a:rPr>
              <a:t>2</a:t>
            </a:r>
            <a:r>
              <a:rPr lang="zh-CN" altLang="en-US" sz="2000" b="1" dirty="0">
                <a:latin typeface="+mn-ea"/>
              </a:rPr>
              <a:t>、获得项目相关审批；</a:t>
            </a:r>
            <a:endParaRPr lang="zh-CN" altLang="zh-CN" sz="2000" b="1" dirty="0">
              <a:latin typeface="+mn-ea"/>
            </a:endParaRPr>
          </a:p>
          <a:p>
            <a:pPr lvl="1"/>
            <a:r>
              <a:rPr lang="en-US" altLang="zh-CN" sz="2000" b="1" dirty="0">
                <a:latin typeface="+mn-ea"/>
              </a:rPr>
              <a:t>3</a:t>
            </a:r>
            <a:r>
              <a:rPr lang="zh-CN" altLang="en-US" sz="2000" b="1" dirty="0">
                <a:latin typeface="+mn-ea"/>
              </a:rPr>
              <a:t>、保险已经生效；</a:t>
            </a:r>
            <a:endParaRPr lang="zh-CN" altLang="zh-CN" sz="2000" b="1" dirty="0">
              <a:latin typeface="+mn-ea"/>
            </a:endParaRPr>
          </a:p>
          <a:p>
            <a:pPr lvl="1"/>
            <a:r>
              <a:rPr lang="en-US" altLang="zh-CN" sz="2000" b="1" dirty="0">
                <a:latin typeface="+mn-ea"/>
              </a:rPr>
              <a:t>4</a:t>
            </a:r>
            <a:r>
              <a:rPr lang="zh-CN" altLang="en-US" sz="2000" b="1" dirty="0">
                <a:latin typeface="+mn-ea"/>
              </a:rPr>
              <a:t>、项目实施相关的其他主要合同已经签订；</a:t>
            </a:r>
            <a:endParaRPr lang="zh-CN" altLang="zh-CN" sz="2000" b="1" dirty="0">
              <a:latin typeface="+mn-ea"/>
            </a:endParaRPr>
          </a:p>
          <a:p>
            <a:pPr lvl="1"/>
            <a:r>
              <a:rPr lang="en-US" altLang="zh-CN" sz="2000" b="1" dirty="0">
                <a:latin typeface="+mn-ea"/>
              </a:rPr>
              <a:t>5</a:t>
            </a:r>
            <a:r>
              <a:rPr lang="zh-CN" altLang="en-US" sz="2000" b="1" dirty="0">
                <a:latin typeface="+mn-ea"/>
              </a:rPr>
              <a:t>、其他，如项目公司提交建设期履约保函等担保</a:t>
            </a:r>
            <a:r>
              <a:rPr lang="zh-CN" altLang="en-US" sz="2000" b="1" dirty="0" smtClean="0">
                <a:latin typeface="+mn-ea"/>
              </a:rPr>
              <a:t>。</a:t>
            </a:r>
            <a:endParaRPr lang="en-US" altLang="zh-CN" sz="2000" b="1" dirty="0" smtClean="0">
              <a:latin typeface="+mn-ea"/>
            </a:endParaRPr>
          </a:p>
          <a:p>
            <a:pPr lvl="1"/>
            <a:endParaRPr lang="en-US" altLang="zh-CN" sz="2000" b="1" dirty="0">
              <a:latin typeface="+mn-ea"/>
            </a:endParaRPr>
          </a:p>
          <a:p>
            <a:pPr lvl="1"/>
            <a:r>
              <a:rPr lang="en-US" altLang="zh-CN" sz="2000" b="1" dirty="0" smtClean="0">
                <a:latin typeface="+mn-ea"/>
              </a:rPr>
              <a:t>      </a:t>
            </a:r>
            <a:r>
              <a:rPr lang="zh-CN" altLang="en-US" sz="2000" b="1" dirty="0" smtClean="0">
                <a:latin typeface="+mn-ea"/>
              </a:rPr>
              <a:t>        </a:t>
            </a:r>
            <a:r>
              <a:rPr lang="en-US" altLang="zh-CN" sz="2000" b="1" dirty="0" smtClean="0">
                <a:latin typeface="+mn-ea"/>
              </a:rPr>
              <a:t>---【</a:t>
            </a:r>
            <a:r>
              <a:rPr lang="zh-CN" altLang="en-US" sz="2000" b="1" dirty="0" smtClean="0">
                <a:latin typeface="+mn-ea"/>
              </a:rPr>
              <a:t>财政部</a:t>
            </a:r>
            <a:r>
              <a:rPr lang="en-US" altLang="zh-CN" sz="2000" b="1" dirty="0" smtClean="0">
                <a:latin typeface="+mn-ea"/>
              </a:rPr>
              <a:t>113</a:t>
            </a:r>
            <a:r>
              <a:rPr lang="zh-CN" altLang="en-US" sz="2000" b="1" dirty="0" smtClean="0">
                <a:latin typeface="+mn-ea"/>
              </a:rPr>
              <a:t>号文</a:t>
            </a:r>
            <a:r>
              <a:rPr lang="en-US" altLang="zh-CN" sz="2000" b="1" dirty="0" smtClean="0">
                <a:latin typeface="+mn-ea"/>
              </a:rPr>
              <a:t>】</a:t>
            </a:r>
            <a:endParaRPr lang="zh-CN" altLang="zh-CN" sz="20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66</a:t>
            </a:fld>
            <a:endParaRPr lang="zh-CN" altLang="en-US"/>
          </a:p>
        </p:txBody>
      </p:sp>
    </p:spTree>
    <p:extLst>
      <p:ext uri="{BB962C8B-B14F-4D97-AF65-F5344CB8AC3E}">
        <p14:creationId xmlns:p14="http://schemas.microsoft.com/office/powerpoint/2010/main" val="1246080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378443" y="448512"/>
            <a:ext cx="7272261" cy="646331"/>
          </a:xfrm>
          <a:prstGeom prst="rect">
            <a:avLst/>
          </a:prstGeom>
          <a:noFill/>
        </p:spPr>
        <p:txBody>
          <a:bodyPr wrap="square" rtlCol="0">
            <a:spAutoFit/>
          </a:bodyPr>
          <a:lstStyle/>
          <a:p>
            <a:r>
              <a:rPr lang="en-US" altLang="zh-CN" sz="3600" b="1" dirty="0">
                <a:solidFill>
                  <a:srgbClr val="000000"/>
                </a:solidFill>
                <a:latin typeface="+mj-ea"/>
                <a:ea typeface="+mj-ea"/>
              </a:rPr>
              <a:t>PPP</a:t>
            </a:r>
            <a:r>
              <a:rPr lang="zh-CN" altLang="en-US" sz="3600" b="1" dirty="0">
                <a:solidFill>
                  <a:srgbClr val="000000"/>
                </a:solidFill>
                <a:latin typeface="+mj-ea"/>
                <a:ea typeface="+mj-ea"/>
              </a:rPr>
              <a:t>项</a:t>
            </a:r>
            <a:r>
              <a:rPr lang="zh-CN" altLang="en-US" sz="3600" b="1" dirty="0" smtClean="0">
                <a:solidFill>
                  <a:srgbClr val="000000"/>
                </a:solidFill>
                <a:latin typeface="+mj-ea"/>
                <a:ea typeface="+mj-ea"/>
              </a:rPr>
              <a:t>目之资源配置条款</a:t>
            </a:r>
            <a:endParaRPr lang="en-US" altLang="zh-CN" sz="3600" b="1"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67</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graphicFrame>
        <p:nvGraphicFramePr>
          <p:cNvPr id="15" name="图示 2"/>
          <p:cNvGraphicFramePr/>
          <p:nvPr>
            <p:extLst>
              <p:ext uri="{D42A27DB-BD31-4B8C-83A1-F6EECF244321}">
                <p14:modId xmlns:p14="http://schemas.microsoft.com/office/powerpoint/2010/main" val="1414783661"/>
              </p:ext>
            </p:extLst>
          </p:nvPr>
        </p:nvGraphicFramePr>
        <p:xfrm>
          <a:off x="1419069" y="17417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409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zh-CN" altLang="en-US" sz="3600" b="1" dirty="0">
                <a:solidFill>
                  <a:srgbClr val="000000"/>
                </a:solidFill>
                <a:latin typeface="+mj-ea"/>
                <a:ea typeface="+mj-ea"/>
                <a:cs typeface="Calibri" panose="020F0502020204030204" pitchFamily="34" charset="0"/>
              </a:rPr>
              <a:t>PPP项</a:t>
            </a:r>
            <a:r>
              <a:rPr lang="zh-CN" altLang="en-US" sz="3600" b="1" dirty="0" smtClean="0">
                <a:solidFill>
                  <a:srgbClr val="000000"/>
                </a:solidFill>
                <a:latin typeface="+mj-ea"/>
                <a:ea typeface="+mj-ea"/>
                <a:cs typeface="Calibri" panose="020F0502020204030204" pitchFamily="34" charset="0"/>
              </a:rPr>
              <a:t>目</a:t>
            </a:r>
            <a:r>
              <a:rPr lang="en-US" altLang="zh-CN" sz="3600" b="1" dirty="0" smtClean="0">
                <a:solidFill>
                  <a:srgbClr val="000000"/>
                </a:solidFill>
                <a:latin typeface="+mj-ea"/>
                <a:ea typeface="+mj-ea"/>
                <a:cs typeface="Calibri" panose="020F0502020204030204" pitchFamily="34" charset="0"/>
              </a:rPr>
              <a:t>之</a:t>
            </a:r>
            <a:r>
              <a:rPr lang="zh-CN" altLang="en-US" sz="3600" b="1" dirty="0" smtClean="0">
                <a:solidFill>
                  <a:srgbClr val="000000"/>
                </a:solidFill>
                <a:latin typeface="+mj-ea"/>
                <a:ea typeface="+mj-ea"/>
                <a:cs typeface="Calibri" panose="020F0502020204030204" pitchFamily="34" charset="0"/>
              </a:rPr>
              <a:t>政府提供资源</a:t>
            </a:r>
            <a:endParaRPr lang="zh-CN" altLang="en-US" sz="3600" b="1" dirty="0">
              <a:solidFill>
                <a:srgbClr val="000000"/>
              </a:solidFill>
              <a:latin typeface="+mj-ea"/>
              <a:ea typeface="+mj-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68</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397069" y="1317537"/>
            <a:ext cx="8526798"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8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2400" b="1" dirty="0">
                <a:solidFill>
                  <a:srgbClr val="FF0000"/>
                </a:solidFill>
                <a:latin typeface="+mn-ea"/>
                <a:ea typeface="+mn-ea"/>
                <a:cs typeface="Calibri" panose="020F0502020204030204" pitchFamily="34" charset="0"/>
              </a:rPr>
              <a:t>问题：</a:t>
            </a:r>
            <a:endParaRPr lang="en-US" altLang="zh-CN" sz="2400" b="1" dirty="0">
              <a:solidFill>
                <a:srgbClr val="FF0000"/>
              </a:solidFill>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latin typeface="+mn-ea"/>
                <a:ea typeface="+mn-ea"/>
                <a:cs typeface="Calibri" panose="020F0502020204030204" pitchFamily="34" charset="0"/>
              </a:rPr>
              <a:t>1、政府是否一定要提供资源？提供方式？</a:t>
            </a:r>
            <a:endParaRPr lang="en-US" altLang="zh-CN" sz="2400" b="1" dirty="0">
              <a:latin typeface="+mn-ea"/>
              <a:ea typeface="+mn-ea"/>
              <a:cs typeface="Calibri" panose="020F0502020204030204" pitchFamily="34" charset="0"/>
            </a:endParaRPr>
          </a:p>
          <a:p>
            <a:pPr>
              <a:lnSpc>
                <a:spcPct val="100000"/>
              </a:lnSpc>
              <a:spcBef>
                <a:spcPct val="0"/>
              </a:spcBef>
              <a:buFont typeface="Symbol" panose="05050102010706020507" pitchFamily="18" charset="2"/>
              <a:buChar char="-"/>
            </a:pPr>
            <a:r>
              <a:rPr lang="zh-CN" altLang="en-US" sz="2400" b="1" dirty="0">
                <a:latin typeface="+mn-ea"/>
                <a:ea typeface="+mn-ea"/>
                <a:cs typeface="Calibri" panose="020F0502020204030204" pitchFamily="34" charset="0"/>
              </a:rPr>
              <a:t>收费权益</a:t>
            </a:r>
            <a:endParaRPr lang="en-US" altLang="zh-CN" sz="2400" b="1" dirty="0">
              <a:latin typeface="+mn-ea"/>
              <a:ea typeface="+mn-ea"/>
              <a:cs typeface="Calibri" panose="020F0502020204030204" pitchFamily="34" charset="0"/>
            </a:endParaRPr>
          </a:p>
          <a:p>
            <a:pPr>
              <a:lnSpc>
                <a:spcPct val="100000"/>
              </a:lnSpc>
              <a:spcBef>
                <a:spcPct val="0"/>
              </a:spcBef>
              <a:buFont typeface="Symbol" panose="05050102010706020507" pitchFamily="18" charset="2"/>
              <a:buChar char="-"/>
            </a:pPr>
            <a:r>
              <a:rPr lang="zh-CN" altLang="en-US" sz="2400" b="1" dirty="0">
                <a:latin typeface="+mn-ea"/>
                <a:ea typeface="+mn-ea"/>
                <a:cs typeface="Calibri" panose="020F0502020204030204" pitchFamily="34" charset="0"/>
              </a:rPr>
              <a:t>财政预算</a:t>
            </a:r>
            <a:endParaRPr lang="en-US" altLang="zh-CN" sz="2400" b="1" dirty="0">
              <a:latin typeface="+mn-ea"/>
              <a:ea typeface="+mn-ea"/>
              <a:cs typeface="Calibri" panose="020F0502020204030204" pitchFamily="34" charset="0"/>
            </a:endParaRPr>
          </a:p>
          <a:p>
            <a:pPr>
              <a:lnSpc>
                <a:spcPct val="100000"/>
              </a:lnSpc>
              <a:spcBef>
                <a:spcPct val="0"/>
              </a:spcBef>
              <a:buFont typeface="Symbol" panose="05050102010706020507" pitchFamily="18" charset="2"/>
              <a:buChar char="-"/>
            </a:pPr>
            <a:r>
              <a:rPr lang="zh-CN" altLang="en-US" sz="2400" b="1" dirty="0">
                <a:latin typeface="+mn-ea"/>
                <a:ea typeface="+mn-ea"/>
                <a:cs typeface="Calibri" panose="020F0502020204030204" pitchFamily="34" charset="0"/>
              </a:rPr>
              <a:t>存量资产投入或转让</a:t>
            </a: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latin typeface="+mn-ea"/>
                <a:ea typeface="+mn-ea"/>
                <a:cs typeface="Calibri" panose="020F0502020204030204" pitchFamily="34" charset="0"/>
              </a:rPr>
              <a:t>2、政府配套土地的合法性？</a:t>
            </a: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solidFill>
                  <a:srgbClr val="3D3F41"/>
                </a:solidFill>
                <a:latin typeface="+mn-ea"/>
                <a:ea typeface="+mn-ea"/>
                <a:cs typeface="Calibri" panose="020F0502020204030204" pitchFamily="34" charset="0"/>
              </a:rPr>
              <a:t>3、</a:t>
            </a:r>
            <a:r>
              <a:rPr lang="zh-CN" altLang="en-US" sz="2400" b="1" dirty="0">
                <a:solidFill>
                  <a:srgbClr val="800000"/>
                </a:solidFill>
                <a:latin typeface="+mn-ea"/>
                <a:ea typeface="+mn-ea"/>
                <a:cs typeface="Calibri" panose="020F0502020204030204" pitchFamily="34" charset="0"/>
              </a:rPr>
              <a:t>政府如何配套土地权益、物业权益、广告权益？</a:t>
            </a:r>
            <a:endParaRPr lang="en-US" altLang="zh-CN" sz="2400" b="1" dirty="0">
              <a:solidFill>
                <a:srgbClr val="800000"/>
              </a:solidFill>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latin typeface="+mn-ea"/>
                <a:ea typeface="+mn-ea"/>
                <a:cs typeface="Calibri" panose="020F0502020204030204" pitchFamily="34" charset="0"/>
              </a:rPr>
              <a:t>4、在特许经营协议中如何明确该等权益？</a:t>
            </a: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latin typeface="+mn-ea"/>
                <a:ea typeface="+mn-ea"/>
                <a:cs typeface="Calibri" panose="020F0502020204030204" pitchFamily="34" charset="0"/>
              </a:rPr>
              <a:t>高速公路：沿线的酒店、休息站、加油站、广告等</a:t>
            </a: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a:latin typeface="+mn-ea"/>
                <a:ea typeface="+mn-ea"/>
                <a:cs typeface="Calibri" panose="020F0502020204030204" pitchFamily="34" charset="0"/>
              </a:rPr>
              <a:t>医院项目：物业、收费权、基本医疗资源</a:t>
            </a:r>
            <a:r>
              <a:rPr lang="zh-CN" altLang="en-US" sz="2400" b="1" dirty="0" smtClean="0">
                <a:latin typeface="+mn-ea"/>
                <a:ea typeface="+mn-ea"/>
                <a:cs typeface="Calibri" panose="020F0502020204030204" pitchFamily="34" charset="0"/>
              </a:rPr>
              <a:t>等</a:t>
            </a:r>
            <a:endParaRPr lang="en-US" altLang="zh-CN" sz="2400" b="1" dirty="0" smtClean="0">
              <a:latin typeface="+mn-ea"/>
              <a:ea typeface="+mn-ea"/>
              <a:cs typeface="Calibri" panose="020F0502020204030204" pitchFamily="34" charset="0"/>
            </a:endParaRPr>
          </a:p>
          <a:p>
            <a:pPr>
              <a:lnSpc>
                <a:spcPct val="100000"/>
              </a:lnSpc>
              <a:spcBef>
                <a:spcPct val="0"/>
              </a:spcBef>
              <a:buFont typeface="Arial" panose="020B0604020202020204" pitchFamily="34" charset="0"/>
              <a:buNone/>
            </a:pPr>
            <a:endParaRPr lang="en-US" altLang="zh-CN" sz="2400" b="1" dirty="0">
              <a:solidFill>
                <a:srgbClr val="3D3F41"/>
              </a:solidFill>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en-US" altLang="zh-CN" sz="2400" b="1" dirty="0" smtClean="0">
                <a:solidFill>
                  <a:srgbClr val="FF0000"/>
                </a:solidFill>
                <a:latin typeface="+mn-ea"/>
                <a:ea typeface="+mn-ea"/>
                <a:cs typeface="Calibri" panose="020F0502020204030204" pitchFamily="34" charset="0"/>
              </a:rPr>
              <a:t>【</a:t>
            </a:r>
            <a:r>
              <a:rPr lang="zh-CN" altLang="en-US" sz="2400" b="1" dirty="0" smtClean="0">
                <a:solidFill>
                  <a:srgbClr val="FF0000"/>
                </a:solidFill>
                <a:latin typeface="+mn-ea"/>
                <a:ea typeface="+mn-ea"/>
                <a:cs typeface="Calibri" panose="020F0502020204030204" pitchFamily="34" charset="0"/>
              </a:rPr>
              <a:t>提示</a:t>
            </a:r>
            <a:r>
              <a:rPr lang="en-US" altLang="zh-CN" sz="2400" b="1" dirty="0" smtClean="0">
                <a:solidFill>
                  <a:srgbClr val="FF0000"/>
                </a:solidFill>
                <a:latin typeface="+mn-ea"/>
                <a:ea typeface="+mn-ea"/>
                <a:cs typeface="Calibri" panose="020F0502020204030204" pitchFamily="34" charset="0"/>
              </a:rPr>
              <a:t>】</a:t>
            </a:r>
            <a:r>
              <a:rPr lang="zh-CN" altLang="en-US" sz="2400" b="1" dirty="0" smtClean="0">
                <a:solidFill>
                  <a:srgbClr val="FF0000"/>
                </a:solidFill>
                <a:latin typeface="+mn-ea"/>
                <a:ea typeface="+mn-ea"/>
                <a:cs typeface="Calibri" panose="020F0502020204030204" pitchFamily="34" charset="0"/>
              </a:rPr>
              <a:t>权利来源，范围，许可，价值评估，经营，限制等</a:t>
            </a:r>
            <a:endParaRPr lang="en-US" altLang="zh-CN" sz="2400" b="1" dirty="0">
              <a:solidFill>
                <a:srgbClr val="800000"/>
              </a:solidFill>
              <a:latin typeface="+mn-ea"/>
              <a:ea typeface="+mn-ea"/>
            </a:endParaRPr>
          </a:p>
        </p:txBody>
      </p:sp>
    </p:spTree>
    <p:extLst>
      <p:ext uri="{BB962C8B-B14F-4D97-AF65-F5344CB8AC3E}">
        <p14:creationId xmlns:p14="http://schemas.microsoft.com/office/powerpoint/2010/main" val="4130131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13559"/>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zh-CN" altLang="en-US" sz="3600" b="1" dirty="0">
                <a:solidFill>
                  <a:srgbClr val="000000"/>
                </a:solidFill>
                <a:latin typeface="+mj-ea"/>
                <a:ea typeface="+mj-ea"/>
                <a:cs typeface="Calibri" panose="020F0502020204030204" pitchFamily="34" charset="0"/>
              </a:rPr>
              <a:t>PPP项目</a:t>
            </a:r>
            <a:r>
              <a:rPr lang="en-US" altLang="zh-CN" sz="3600" b="1" dirty="0">
                <a:solidFill>
                  <a:srgbClr val="000000"/>
                </a:solidFill>
                <a:latin typeface="+mj-ea"/>
                <a:ea typeface="+mj-ea"/>
                <a:cs typeface="Calibri" panose="020F0502020204030204" pitchFamily="34" charset="0"/>
              </a:rPr>
              <a:t>之投资</a:t>
            </a:r>
            <a:r>
              <a:rPr lang="zh-CN" altLang="en-US" sz="3600" b="1" dirty="0">
                <a:solidFill>
                  <a:srgbClr val="000000"/>
                </a:solidFill>
                <a:latin typeface="+mj-ea"/>
                <a:ea typeface="+mj-ea"/>
                <a:cs typeface="Calibri" panose="020F0502020204030204" pitchFamily="34" charset="0"/>
              </a:rPr>
              <a:t>方资源</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69</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596454" y="1390565"/>
            <a:ext cx="8011175"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8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2400" b="1" dirty="0" smtClean="0">
                <a:latin typeface="+mn-ea"/>
                <a:ea typeface="+mn-ea"/>
                <a:cs typeface="Calibri" panose="020F0502020204030204" pitchFamily="34" charset="0"/>
              </a:rPr>
              <a:t>1</a:t>
            </a:r>
            <a:r>
              <a:rPr lang="zh-CN" altLang="en-US" sz="2400" b="1" dirty="0">
                <a:latin typeface="+mn-ea"/>
                <a:ea typeface="+mn-ea"/>
                <a:cs typeface="Calibri" panose="020F0502020204030204" pitchFamily="34" charset="0"/>
              </a:rPr>
              <a:t>、社会投资人提供的资源：</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资金</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技术</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专利</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人才</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创意</a:t>
            </a:r>
            <a:endParaRPr lang="en-US" altLang="zh-CN" sz="2400" b="1" dirty="0">
              <a:latin typeface="+mn-ea"/>
              <a:ea typeface="+mn-ea"/>
              <a:cs typeface="Calibri" panose="020F0502020204030204" pitchFamily="34" charset="0"/>
            </a:endParaRPr>
          </a:p>
          <a:p>
            <a:pPr marL="725488" indent="-457200">
              <a:lnSpc>
                <a:spcPct val="100000"/>
              </a:lnSpc>
              <a:spcBef>
                <a:spcPct val="0"/>
              </a:spcBef>
              <a:buFont typeface="Wingdings" panose="05000000000000000000" pitchFamily="2" charset="2"/>
              <a:buChar char="u"/>
            </a:pPr>
            <a:r>
              <a:rPr lang="zh-CN" altLang="en-US" sz="2400" b="1" dirty="0">
                <a:latin typeface="+mn-ea"/>
                <a:ea typeface="+mn-ea"/>
                <a:cs typeface="Calibri" panose="020F0502020204030204" pitchFamily="34" charset="0"/>
              </a:rPr>
              <a:t>其他知识产权</a:t>
            </a: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endParaRPr lang="en-US" altLang="zh-CN" sz="2400" b="1" dirty="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en-US" sz="2400" b="1" dirty="0" smtClean="0">
                <a:latin typeface="+mn-ea"/>
                <a:ea typeface="+mn-ea"/>
                <a:cs typeface="Calibri" panose="020F0502020204030204" pitchFamily="34" charset="0"/>
              </a:rPr>
              <a:t>【提示</a:t>
            </a:r>
            <a:r>
              <a:rPr lang="en-US" altLang="zh-CN" sz="2400" b="1" dirty="0" smtClean="0">
                <a:latin typeface="+mn-ea"/>
                <a:ea typeface="+mn-ea"/>
                <a:cs typeface="Calibri" panose="020F0502020204030204" pitchFamily="34" charset="0"/>
              </a:rPr>
              <a:t>】</a:t>
            </a:r>
          </a:p>
          <a:p>
            <a:pPr>
              <a:lnSpc>
                <a:spcPct val="100000"/>
              </a:lnSpc>
              <a:spcBef>
                <a:spcPct val="0"/>
              </a:spcBef>
              <a:buFont typeface="Arial" panose="020B0604020202020204" pitchFamily="34" charset="0"/>
              <a:buNone/>
            </a:pPr>
            <a:r>
              <a:rPr lang="zh-CN" altLang="zh-CN" sz="2400" b="1" dirty="0" smtClean="0">
                <a:latin typeface="+mn-ea"/>
                <a:ea typeface="+mn-ea"/>
                <a:cs typeface="Calibri" panose="020F0502020204030204" pitchFamily="34" charset="0"/>
              </a:rPr>
              <a:t>1</a:t>
            </a:r>
            <a:r>
              <a:rPr lang="zh-CN" altLang="en-US" sz="2400" b="1" dirty="0" smtClean="0">
                <a:latin typeface="+mn-ea"/>
                <a:ea typeface="+mn-ea"/>
                <a:cs typeface="Calibri" panose="020F0502020204030204" pitchFamily="34" charset="0"/>
              </a:rPr>
              <a:t>、公用产品和事业的资产归属问题？</a:t>
            </a:r>
            <a:endParaRPr lang="en-US" altLang="zh-CN" sz="2400" b="1" dirty="0" smtClean="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en-US" altLang="zh-CN" sz="2400" b="1" dirty="0" smtClean="0">
                <a:latin typeface="+mn-ea"/>
                <a:ea typeface="+mn-ea"/>
                <a:cs typeface="Calibri" panose="020F0502020204030204" pitchFamily="34" charset="0"/>
              </a:rPr>
              <a:t>2</a:t>
            </a:r>
            <a:r>
              <a:rPr lang="zh-CN" altLang="en-US" sz="2400" b="1" dirty="0" smtClean="0">
                <a:latin typeface="+mn-ea"/>
                <a:ea typeface="+mn-ea"/>
                <a:cs typeface="Calibri" panose="020F0502020204030204" pitchFamily="34" charset="0"/>
              </a:rPr>
              <a:t>、知识产权归属问题？</a:t>
            </a:r>
            <a:endParaRPr lang="en-US" altLang="zh-CN" sz="2400" b="1" dirty="0" smtClean="0">
              <a:latin typeface="+mn-ea"/>
              <a:ea typeface="+mn-ea"/>
              <a:cs typeface="Calibri" panose="020F0502020204030204" pitchFamily="34" charset="0"/>
            </a:endParaRPr>
          </a:p>
          <a:p>
            <a:pPr>
              <a:lnSpc>
                <a:spcPct val="100000"/>
              </a:lnSpc>
              <a:spcBef>
                <a:spcPct val="0"/>
              </a:spcBef>
              <a:buFont typeface="Arial" panose="020B0604020202020204" pitchFamily="34" charset="0"/>
              <a:buNone/>
            </a:pPr>
            <a:r>
              <a:rPr lang="zh-CN" altLang="zh-CN" sz="2400" b="1" dirty="0" smtClean="0">
                <a:latin typeface="+mn-ea"/>
                <a:ea typeface="+mn-ea"/>
                <a:cs typeface="Calibri" panose="020F0502020204030204" pitchFamily="34" charset="0"/>
              </a:rPr>
              <a:t>3</a:t>
            </a:r>
            <a:r>
              <a:rPr lang="zh-CN" altLang="en-US" sz="2400" b="1" dirty="0" smtClean="0">
                <a:latin typeface="+mn-ea"/>
                <a:ea typeface="+mn-ea"/>
                <a:cs typeface="Calibri" panose="020F0502020204030204" pitchFamily="34" charset="0"/>
              </a:rPr>
              <a:t>、活力？</a:t>
            </a:r>
            <a:endParaRPr lang="en-US" altLang="zh-CN" sz="2400" b="1" dirty="0">
              <a:latin typeface="+mn-ea"/>
              <a:ea typeface="+mn-ea"/>
              <a:cs typeface="Calibri" panose="020F0502020204030204" pitchFamily="34" charset="0"/>
            </a:endParaRPr>
          </a:p>
        </p:txBody>
      </p:sp>
    </p:spTree>
    <p:extLst>
      <p:ext uri="{BB962C8B-B14F-4D97-AF65-F5344CB8AC3E}">
        <p14:creationId xmlns:p14="http://schemas.microsoft.com/office/powerpoint/2010/main" val="364576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803565" y="1403131"/>
            <a:ext cx="7762942" cy="490241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2" y="377735"/>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地下综合管廊建设</a:t>
            </a:r>
            <a:r>
              <a:rPr lang="zh-CN" altLang="en-US" sz="3600" b="1" dirty="0" smtClean="0">
                <a:latin typeface="造字工房悦黑体验版纤细体" pitchFamily="50" charset="-122"/>
                <a:ea typeface="造字工房悦黑体验版纤细体" pitchFamily="50" charset="-122"/>
              </a:rPr>
              <a:t>背景</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a:t>
            </a:fld>
            <a:endParaRPr lang="zh-CN" altLang="en-US"/>
          </a:p>
        </p:txBody>
      </p:sp>
      <p:graphicFrame>
        <p:nvGraphicFramePr>
          <p:cNvPr id="4" name="图示 3"/>
          <p:cNvGraphicFramePr/>
          <p:nvPr>
            <p:extLst>
              <p:ext uri="{D42A27DB-BD31-4B8C-83A1-F6EECF244321}">
                <p14:modId xmlns:p14="http://schemas.microsoft.com/office/powerpoint/2010/main" val="554017307"/>
              </p:ext>
            </p:extLst>
          </p:nvPr>
        </p:nvGraphicFramePr>
        <p:xfrm>
          <a:off x="1336585" y="1785564"/>
          <a:ext cx="65932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8465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1256392"/>
            <a:ext cx="8443326" cy="511663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401747" y="425210"/>
            <a:ext cx="7272261" cy="701731"/>
          </a:xfrm>
          <a:prstGeom prst="rect">
            <a:avLst/>
          </a:prstGeom>
          <a:noFill/>
        </p:spPr>
        <p:txBody>
          <a:bodyPr wrap="square" rtlCol="0">
            <a:spAutoFit/>
          </a:bodyPr>
          <a:lstStyle/>
          <a:p>
            <a:pPr>
              <a:lnSpc>
                <a:spcPct val="110000"/>
              </a:lnSpc>
              <a:spcBef>
                <a:spcPct val="0"/>
              </a:spcBef>
              <a:buClr>
                <a:srgbClr val="2E2F31"/>
              </a:buClr>
              <a:buSzPct val="60000"/>
            </a:pPr>
            <a:r>
              <a:rPr lang="zh-CN" altLang="en-US" sz="3600" b="1" dirty="0">
                <a:solidFill>
                  <a:srgbClr val="000000"/>
                </a:solidFill>
                <a:latin typeface="+mj-ea"/>
                <a:ea typeface="+mj-ea"/>
                <a:cs typeface="Calibri" panose="020F0502020204030204" pitchFamily="34" charset="0"/>
              </a:rPr>
              <a:t>PPP项目</a:t>
            </a:r>
            <a:r>
              <a:rPr lang="en-US" altLang="zh-CN" sz="3600" b="1" dirty="0">
                <a:solidFill>
                  <a:srgbClr val="000000"/>
                </a:solidFill>
                <a:latin typeface="+mj-ea"/>
                <a:ea typeface="+mj-ea"/>
                <a:cs typeface="Calibri" panose="020F0502020204030204" pitchFamily="34" charset="0"/>
              </a:rPr>
              <a:t>之资源</a:t>
            </a:r>
            <a:endParaRPr lang="zh-CN" altLang="en-US" sz="3600" b="1" dirty="0">
              <a:solidFill>
                <a:srgbClr val="000000"/>
              </a:solidFill>
              <a:latin typeface="+mj-ea"/>
              <a:ea typeface="+mj-ea"/>
              <a:cs typeface="Calibri" panose="020F0502020204030204" pitchFamily="34" charset="0"/>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70</a:t>
            </a:fld>
            <a:endParaRPr lang="zh-CN" altLang="en-US"/>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5" name="Text Box 3"/>
          <p:cNvSpPr txBox="1">
            <a:spLocks noChangeArrowheads="1"/>
          </p:cNvSpPr>
          <p:nvPr/>
        </p:nvSpPr>
        <p:spPr bwMode="auto">
          <a:xfrm>
            <a:off x="791910" y="1769583"/>
            <a:ext cx="7546480" cy="338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82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en-US" altLang="zh-CN" dirty="0">
              <a:solidFill>
                <a:srgbClr val="3D3F41"/>
              </a:solidFill>
              <a:latin typeface="Arial" panose="020B0604020202020204" pitchFamily="34" charset="0"/>
            </a:endParaRPr>
          </a:p>
          <a:p>
            <a:pPr>
              <a:lnSpc>
                <a:spcPct val="100000"/>
              </a:lnSpc>
              <a:spcBef>
                <a:spcPct val="0"/>
              </a:spcBef>
              <a:buFont typeface="Arial" panose="020B0604020202020204" pitchFamily="34" charset="0"/>
              <a:buNone/>
            </a:pPr>
            <a:r>
              <a:rPr lang="zh-CN" altLang="en-US" b="1" dirty="0" smtClean="0">
                <a:solidFill>
                  <a:srgbClr val="FF0000"/>
                </a:solidFill>
                <a:latin typeface="+mn-ea"/>
                <a:ea typeface="+mn-ea"/>
              </a:rPr>
              <a:t>结论：</a:t>
            </a:r>
            <a:endParaRPr lang="en-US" altLang="zh-CN" b="1" dirty="0" smtClean="0">
              <a:solidFill>
                <a:srgbClr val="FF0000"/>
              </a:solidFill>
              <a:latin typeface="+mn-ea"/>
              <a:ea typeface="+mn-ea"/>
            </a:endParaRPr>
          </a:p>
          <a:p>
            <a:pPr>
              <a:lnSpc>
                <a:spcPct val="100000"/>
              </a:lnSpc>
              <a:spcBef>
                <a:spcPct val="0"/>
              </a:spcBef>
              <a:buFont typeface="Arial" panose="020B0604020202020204" pitchFamily="34" charset="0"/>
              <a:buNone/>
            </a:pPr>
            <a:endParaRPr lang="en-US" altLang="zh-CN" sz="1600" b="1" dirty="0">
              <a:solidFill>
                <a:srgbClr val="3D3F41"/>
              </a:solidFill>
              <a:latin typeface="+mn-ea"/>
              <a:ea typeface="+mn-ea"/>
            </a:endParaRPr>
          </a:p>
          <a:p>
            <a:pPr>
              <a:lnSpc>
                <a:spcPct val="100000"/>
              </a:lnSpc>
              <a:spcBef>
                <a:spcPct val="0"/>
              </a:spcBef>
              <a:buFont typeface="Arial" panose="020B0604020202020204" pitchFamily="34" charset="0"/>
              <a:buChar char="-"/>
            </a:pPr>
            <a:r>
              <a:rPr lang="zh-CN" altLang="en-US" b="1" dirty="0">
                <a:latin typeface="+mn-ea"/>
                <a:ea typeface="+mn-ea"/>
              </a:rPr>
              <a:t>商业关系与法律关系交错</a:t>
            </a:r>
            <a:endParaRPr lang="en-US" altLang="zh-CN" b="1" dirty="0">
              <a:latin typeface="+mn-ea"/>
              <a:ea typeface="+mn-ea"/>
            </a:endParaRPr>
          </a:p>
          <a:p>
            <a:pPr>
              <a:lnSpc>
                <a:spcPct val="100000"/>
              </a:lnSpc>
              <a:spcBef>
                <a:spcPct val="0"/>
              </a:spcBef>
              <a:buFont typeface="Arial" panose="020B0604020202020204" pitchFamily="34" charset="0"/>
              <a:buChar char="-"/>
            </a:pPr>
            <a:r>
              <a:rPr lang="zh-CN" altLang="en-US" b="1" dirty="0">
                <a:latin typeface="+mn-ea"/>
                <a:ea typeface="+mn-ea"/>
              </a:rPr>
              <a:t>规则复杂不清晰</a:t>
            </a:r>
            <a:endParaRPr lang="en-US" altLang="zh-CN" b="1" dirty="0">
              <a:latin typeface="+mn-ea"/>
              <a:ea typeface="+mn-ea"/>
            </a:endParaRPr>
          </a:p>
          <a:p>
            <a:pPr>
              <a:lnSpc>
                <a:spcPct val="100000"/>
              </a:lnSpc>
              <a:spcBef>
                <a:spcPct val="0"/>
              </a:spcBef>
              <a:buFont typeface="Arial" panose="020B0604020202020204" pitchFamily="34" charset="0"/>
              <a:buChar char="-"/>
            </a:pPr>
            <a:r>
              <a:rPr lang="zh-CN" altLang="en-US" b="1" dirty="0">
                <a:latin typeface="+mn-ea"/>
                <a:ea typeface="+mn-ea"/>
              </a:rPr>
              <a:t>不确定性多</a:t>
            </a:r>
            <a:endParaRPr lang="en-US" altLang="zh-CN" b="1" dirty="0">
              <a:latin typeface="+mn-ea"/>
              <a:ea typeface="+mn-ea"/>
            </a:endParaRPr>
          </a:p>
          <a:p>
            <a:pPr>
              <a:lnSpc>
                <a:spcPct val="100000"/>
              </a:lnSpc>
              <a:spcBef>
                <a:spcPct val="0"/>
              </a:spcBef>
              <a:buFont typeface="Arial" panose="020B0604020202020204" pitchFamily="34" charset="0"/>
              <a:buChar char="-"/>
            </a:pPr>
            <a:r>
              <a:rPr lang="zh-CN" altLang="en-US" b="1" dirty="0">
                <a:latin typeface="+mn-ea"/>
                <a:ea typeface="+mn-ea"/>
              </a:rPr>
              <a:t>市场乱象</a:t>
            </a:r>
            <a:endParaRPr lang="en-US" altLang="zh-CN" b="1" dirty="0">
              <a:latin typeface="+mn-ea"/>
              <a:ea typeface="+mn-ea"/>
            </a:endParaRPr>
          </a:p>
          <a:p>
            <a:pPr>
              <a:lnSpc>
                <a:spcPct val="100000"/>
              </a:lnSpc>
              <a:spcBef>
                <a:spcPct val="0"/>
              </a:spcBef>
              <a:buFont typeface="Arial" panose="020B0604020202020204" pitchFamily="34" charset="0"/>
              <a:buChar char="-"/>
            </a:pPr>
            <a:r>
              <a:rPr lang="zh-CN" altLang="en-US" b="1" dirty="0">
                <a:latin typeface="+mn-ea"/>
                <a:ea typeface="+mn-ea"/>
              </a:rPr>
              <a:t>重视</a:t>
            </a:r>
            <a:endParaRPr lang="en-US" altLang="zh-CN" b="1" dirty="0">
              <a:latin typeface="+mn-ea"/>
              <a:ea typeface="+mn-ea"/>
            </a:endParaRPr>
          </a:p>
        </p:txBody>
      </p:sp>
    </p:spTree>
    <p:extLst>
      <p:ext uri="{BB962C8B-B14F-4D97-AF65-F5344CB8AC3E}">
        <p14:creationId xmlns:p14="http://schemas.microsoft.com/office/powerpoint/2010/main" val="2672332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3700" y="4327455"/>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6850" y="47285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01598"/>
            <a:ext cx="8443326" cy="527415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362099"/>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项目融资条款</a:t>
            </a:r>
            <a:endParaRPr lang="en-US" altLang="zh-CN" sz="3200" b="1" dirty="0">
              <a:solidFill>
                <a:srgbClr val="FF0000"/>
              </a:solidFill>
              <a:latin typeface="+mn-ea"/>
            </a:endParaRPr>
          </a:p>
        </p:txBody>
      </p:sp>
      <p:sp>
        <p:nvSpPr>
          <p:cNvPr id="22" name="文本框 21"/>
          <p:cNvSpPr txBox="1"/>
          <p:nvPr/>
        </p:nvSpPr>
        <p:spPr>
          <a:xfrm>
            <a:off x="604200" y="1339631"/>
            <a:ext cx="7911150" cy="4893647"/>
          </a:xfrm>
          <a:prstGeom prst="rect">
            <a:avLst/>
          </a:prstGeom>
          <a:noFill/>
        </p:spPr>
        <p:txBody>
          <a:bodyPr wrap="square" rtlCol="0">
            <a:spAutoFit/>
          </a:bodyPr>
          <a:lstStyle/>
          <a:p>
            <a:pPr algn="just"/>
            <a:r>
              <a:rPr lang="en-US" altLang="zh-CN" sz="2400" b="1" dirty="0">
                <a:latin typeface="+mn-ea"/>
              </a:rPr>
              <a:t>1</a:t>
            </a:r>
            <a:r>
              <a:rPr lang="zh-CN" altLang="en-US" sz="2400" b="1" dirty="0">
                <a:latin typeface="+mn-ea"/>
              </a:rPr>
              <a:t>、项目公司的融资权利和义务</a:t>
            </a:r>
            <a:endParaRPr lang="en-US" altLang="zh-CN" sz="2400" b="1" dirty="0">
              <a:latin typeface="+mn-ea"/>
            </a:endParaRPr>
          </a:p>
          <a:p>
            <a:pPr algn="just">
              <a:buFont typeface="Arial" panose="020B0604020202020204" pitchFamily="34" charset="0"/>
              <a:buNone/>
            </a:pPr>
            <a:r>
              <a:rPr lang="zh-CN" altLang="en-US" sz="2400" dirty="0">
                <a:latin typeface="+mn-ea"/>
              </a:rPr>
              <a:t>   大多数</a:t>
            </a:r>
            <a:r>
              <a:rPr lang="en-US" altLang="zh-CN" sz="2400" dirty="0">
                <a:latin typeface="+mn-ea"/>
                <a:cs typeface="Times New Roman" panose="02020603050405020304" pitchFamily="18" charset="0"/>
              </a:rPr>
              <a:t>PPP</a:t>
            </a:r>
            <a:r>
              <a:rPr lang="zh-CN" altLang="en-US" sz="2400" dirty="0">
                <a:latin typeface="+mn-ea"/>
              </a:rPr>
              <a:t>项目合同中会将完成融资交割作为项目公司的重要义务以及</a:t>
            </a:r>
            <a:r>
              <a:rPr lang="en-US" altLang="zh-CN" sz="2400" dirty="0">
                <a:latin typeface="+mn-ea"/>
                <a:cs typeface="Times New Roman" panose="02020603050405020304" pitchFamily="18" charset="0"/>
              </a:rPr>
              <a:t>PPP</a:t>
            </a:r>
            <a:r>
              <a:rPr lang="zh-CN" altLang="en-US" sz="2400" dirty="0">
                <a:latin typeface="+mn-ea"/>
              </a:rPr>
              <a:t>项目</a:t>
            </a:r>
            <a:r>
              <a:rPr lang="zh-CN" altLang="en-US" sz="2400" b="1" u="sng" dirty="0">
                <a:solidFill>
                  <a:srgbClr val="FF0000"/>
                </a:solidFill>
                <a:latin typeface="+mn-ea"/>
              </a:rPr>
              <a:t>合同全部生效的前提条件</a:t>
            </a:r>
            <a:r>
              <a:rPr lang="zh-CN" altLang="en-US" sz="2400" dirty="0">
                <a:latin typeface="+mn-ea"/>
              </a:rPr>
              <a:t>。</a:t>
            </a:r>
            <a:endParaRPr lang="en-US" altLang="zh-CN" sz="2400" dirty="0">
              <a:latin typeface="+mn-ea"/>
            </a:endParaRPr>
          </a:p>
          <a:p>
            <a:pPr algn="just"/>
            <a:r>
              <a:rPr lang="en-US" altLang="zh-CN" sz="2400" b="1" dirty="0">
                <a:latin typeface="+mn-ea"/>
              </a:rPr>
              <a:t>2</a:t>
            </a:r>
            <a:r>
              <a:rPr lang="zh-CN" altLang="en-US" sz="2400" b="1" dirty="0">
                <a:latin typeface="+mn-ea"/>
              </a:rPr>
              <a:t>、融资方权利</a:t>
            </a:r>
            <a:endParaRPr lang="en-US" altLang="zh-CN" sz="2400" b="1" dirty="0">
              <a:latin typeface="+mn-ea"/>
            </a:endParaRPr>
          </a:p>
          <a:p>
            <a:pPr algn="just">
              <a:buFont typeface="Arial" panose="020B0604020202020204" pitchFamily="34" charset="0"/>
              <a:buNone/>
            </a:pPr>
            <a:r>
              <a:rPr lang="zh-CN" altLang="en-US" sz="2400" dirty="0">
                <a:latin typeface="+mn-ea"/>
              </a:rPr>
              <a:t>   因融资方在提供融资时最为关注的核心权利包括：融资方的主债权和担保债权；融资方的介入权。</a:t>
            </a:r>
            <a:r>
              <a:rPr lang="en-US" altLang="zh-CN" sz="2400" b="1" u="sng" dirty="0">
                <a:solidFill>
                  <a:srgbClr val="FF0000"/>
                </a:solidFill>
                <a:latin typeface="+mn-ea"/>
              </a:rPr>
              <a:t>---</a:t>
            </a:r>
            <a:r>
              <a:rPr lang="zh-CN" altLang="en-US" sz="2400" b="1" u="sng" dirty="0">
                <a:solidFill>
                  <a:srgbClr val="FF0000"/>
                </a:solidFill>
                <a:latin typeface="+mn-ea"/>
              </a:rPr>
              <a:t>（投入与回报）</a:t>
            </a:r>
            <a:endParaRPr lang="en-US" altLang="zh-CN" sz="2400" b="1" u="sng" dirty="0">
              <a:solidFill>
                <a:srgbClr val="FF0000"/>
              </a:solidFill>
              <a:latin typeface="+mn-ea"/>
            </a:endParaRPr>
          </a:p>
          <a:p>
            <a:pPr algn="just"/>
            <a:r>
              <a:rPr lang="en-US" altLang="zh-CN" sz="2400" b="1" dirty="0">
                <a:latin typeface="+mn-ea"/>
              </a:rPr>
              <a:t>3</a:t>
            </a:r>
            <a:r>
              <a:rPr lang="zh-CN" altLang="en-US" sz="2400" b="1" dirty="0">
                <a:latin typeface="+mn-ea"/>
              </a:rPr>
              <a:t>、再融资</a:t>
            </a:r>
            <a:endParaRPr lang="en-US" altLang="zh-CN" sz="2400" b="1" dirty="0">
              <a:latin typeface="+mn-ea"/>
            </a:endParaRPr>
          </a:p>
          <a:p>
            <a:pPr algn="just"/>
            <a:r>
              <a:rPr lang="zh-CN" altLang="zh-CN" sz="2400" dirty="0">
                <a:latin typeface="+mn-ea"/>
              </a:rPr>
              <a:t> </a:t>
            </a:r>
            <a:r>
              <a:rPr lang="zh-CN" altLang="en-US" sz="2400" dirty="0">
                <a:latin typeface="+mn-ea"/>
              </a:rPr>
              <a:t>  再融资应增加项目</a:t>
            </a:r>
            <a:r>
              <a:rPr lang="zh-CN" altLang="en-US" sz="2400" dirty="0">
                <a:solidFill>
                  <a:srgbClr val="FF0000"/>
                </a:solidFill>
                <a:latin typeface="+mn-ea"/>
              </a:rPr>
              <a:t>收益且不影响项目的实施、签署再融资协议前须经过政府的批准等</a:t>
            </a:r>
            <a:r>
              <a:rPr lang="zh-CN" altLang="en-US" sz="2400" dirty="0" smtClean="0">
                <a:solidFill>
                  <a:srgbClr val="FF0000"/>
                </a:solidFill>
                <a:latin typeface="+mn-ea"/>
              </a:rPr>
              <a:t>。</a:t>
            </a:r>
            <a:r>
              <a:rPr lang="en-US" altLang="zh-CN" sz="2400" dirty="0">
                <a:solidFill>
                  <a:srgbClr val="FF0000"/>
                </a:solidFill>
                <a:latin typeface="+mn-ea"/>
              </a:rPr>
              <a:t>---</a:t>
            </a:r>
            <a:r>
              <a:rPr lang="zh-CN" altLang="en-US" sz="2400" dirty="0">
                <a:solidFill>
                  <a:srgbClr val="FF0000"/>
                </a:solidFill>
                <a:latin typeface="+mn-ea"/>
              </a:rPr>
              <a:t>财政部</a:t>
            </a:r>
            <a:r>
              <a:rPr lang="en-US" altLang="zh-CN" sz="2400" dirty="0">
                <a:solidFill>
                  <a:srgbClr val="FF0000"/>
                </a:solidFill>
                <a:latin typeface="+mn-ea"/>
              </a:rPr>
              <a:t>113</a:t>
            </a:r>
            <a:r>
              <a:rPr lang="zh-CN" altLang="en-US" sz="2400" dirty="0">
                <a:solidFill>
                  <a:srgbClr val="FF0000"/>
                </a:solidFill>
                <a:latin typeface="+mn-ea"/>
              </a:rPr>
              <a:t>号</a:t>
            </a:r>
            <a:r>
              <a:rPr lang="zh-CN" altLang="en-US" sz="2400" dirty="0" smtClean="0">
                <a:solidFill>
                  <a:srgbClr val="FF0000"/>
                </a:solidFill>
                <a:latin typeface="+mn-ea"/>
              </a:rPr>
              <a:t>文</a:t>
            </a:r>
            <a:endParaRPr lang="en-US" altLang="zh-CN" sz="2400" dirty="0" smtClean="0">
              <a:solidFill>
                <a:srgbClr val="FF0000"/>
              </a:solidFill>
              <a:latin typeface="+mn-ea"/>
            </a:endParaRPr>
          </a:p>
          <a:p>
            <a:pPr algn="just"/>
            <a:endParaRPr lang="en-US" altLang="zh-CN" sz="2400" dirty="0">
              <a:solidFill>
                <a:srgbClr val="FF0000"/>
              </a:solidFill>
              <a:latin typeface="+mn-ea"/>
            </a:endParaRPr>
          </a:p>
          <a:p>
            <a:pPr algn="just"/>
            <a:r>
              <a:rPr lang="zh-CN" altLang="zh-CN" sz="2400" dirty="0" smtClean="0">
                <a:solidFill>
                  <a:srgbClr val="FF0000"/>
                </a:solidFill>
                <a:latin typeface="+mn-ea"/>
              </a:rPr>
              <a:t>【</a:t>
            </a:r>
            <a:r>
              <a:rPr lang="zh-CN" altLang="en-US" sz="2400" dirty="0" smtClean="0">
                <a:solidFill>
                  <a:srgbClr val="FF0000"/>
                </a:solidFill>
                <a:latin typeface="+mn-ea"/>
              </a:rPr>
              <a:t>提示</a:t>
            </a:r>
            <a:r>
              <a:rPr lang="en-US" altLang="zh-CN" sz="2400" dirty="0" smtClean="0">
                <a:solidFill>
                  <a:srgbClr val="FF0000"/>
                </a:solidFill>
                <a:latin typeface="+mn-ea"/>
              </a:rPr>
              <a:t>】</a:t>
            </a:r>
            <a:r>
              <a:rPr lang="zh-CN" altLang="en-US" sz="2400" dirty="0" smtClean="0">
                <a:solidFill>
                  <a:srgbClr val="FF0000"/>
                </a:solidFill>
                <a:latin typeface="+mn-ea"/>
              </a:rPr>
              <a:t>融资的条件，审批和备案要求，资产处置要求，融资资金使用</a:t>
            </a:r>
            <a:r>
              <a:rPr lang="zh-CN" altLang="en-US" sz="2400" dirty="0" smtClean="0">
                <a:solidFill>
                  <a:srgbClr val="FF0000"/>
                </a:solidFill>
                <a:latin typeface="+mn-ea"/>
              </a:rPr>
              <a:t>要求。</a:t>
            </a:r>
            <a:r>
              <a:rPr lang="en-US" altLang="zh-CN" sz="2400" dirty="0" smtClean="0">
                <a:solidFill>
                  <a:srgbClr val="FF0000"/>
                </a:solidFill>
                <a:latin typeface="+mn-ea"/>
              </a:rPr>
              <a:t>                  </a:t>
            </a:r>
            <a:endParaRPr lang="zh-CN" altLang="zh-CN" sz="2400" dirty="0">
              <a:solidFill>
                <a:srgbClr val="FF0000"/>
              </a:solidFill>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71</a:t>
            </a:fld>
            <a:endParaRPr lang="zh-CN" altLang="en-US"/>
          </a:p>
        </p:txBody>
      </p:sp>
    </p:spTree>
    <p:extLst>
      <p:ext uri="{BB962C8B-B14F-4D97-AF65-F5344CB8AC3E}">
        <p14:creationId xmlns:p14="http://schemas.microsoft.com/office/powerpoint/2010/main" val="10924229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90122"/>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262958"/>
            <a:ext cx="8443326" cy="5089521"/>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287839" y="397591"/>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项目融资条款</a:t>
            </a:r>
            <a:endParaRPr lang="en-US" altLang="zh-CN" sz="3200" b="1" dirty="0">
              <a:solidFill>
                <a:srgbClr val="FF0000"/>
              </a:solidFill>
              <a:latin typeface="+mn-ea"/>
            </a:endParaRPr>
          </a:p>
        </p:txBody>
      </p:sp>
      <p:sp>
        <p:nvSpPr>
          <p:cNvPr id="22" name="文本框 21"/>
          <p:cNvSpPr txBox="1"/>
          <p:nvPr/>
        </p:nvSpPr>
        <p:spPr>
          <a:xfrm>
            <a:off x="625101" y="1516050"/>
            <a:ext cx="7871114" cy="4462760"/>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融资交割条款：</a:t>
            </a:r>
            <a:endParaRPr lang="en-US" altLang="zh-CN" sz="2400" dirty="0">
              <a:latin typeface="+mn-ea"/>
            </a:endParaRPr>
          </a:p>
          <a:p>
            <a:pPr indent="342900"/>
            <a:r>
              <a:rPr lang="en-US" altLang="zh-CN" sz="2000" b="1" dirty="0">
                <a:latin typeface="+mn-ea"/>
              </a:rPr>
              <a:t>【</a:t>
            </a:r>
            <a:r>
              <a:rPr lang="zh-CN" altLang="en-US" sz="2000" b="1" dirty="0">
                <a:latin typeface="+mn-ea"/>
              </a:rPr>
              <a:t>原条款</a:t>
            </a:r>
            <a:r>
              <a:rPr lang="en-US" altLang="zh-CN" sz="2000" b="1" dirty="0">
                <a:latin typeface="+mn-ea"/>
              </a:rPr>
              <a:t>】</a:t>
            </a:r>
          </a:p>
          <a:p>
            <a:pPr indent="342900"/>
            <a:r>
              <a:rPr lang="zh-CN" altLang="en-US" sz="2000" dirty="0">
                <a:latin typeface="+mn-ea"/>
              </a:rPr>
              <a:t>“融资交割 </a:t>
            </a:r>
            <a:r>
              <a:rPr lang="zh-CN" altLang="en-US" sz="2000" b="1" u="sng" dirty="0">
                <a:solidFill>
                  <a:srgbClr val="7030A0"/>
                </a:solidFill>
                <a:latin typeface="+mn-ea"/>
              </a:rPr>
              <a:t>合同生效日后十五（</a:t>
            </a:r>
            <a:r>
              <a:rPr lang="en-US" altLang="zh-CN" sz="2000" b="1" u="sng" dirty="0">
                <a:solidFill>
                  <a:srgbClr val="7030A0"/>
                </a:solidFill>
                <a:latin typeface="+mn-ea"/>
              </a:rPr>
              <a:t>15</a:t>
            </a:r>
            <a:r>
              <a:rPr lang="zh-CN" altLang="en-US" sz="2000" b="1" u="sng" dirty="0">
                <a:solidFill>
                  <a:srgbClr val="7030A0"/>
                </a:solidFill>
                <a:latin typeface="+mn-ea"/>
              </a:rPr>
              <a:t>）个工作日内，乙方（</a:t>
            </a:r>
            <a:r>
              <a:rPr lang="en-US" altLang="zh-CN" sz="2000" b="1" u="sng" dirty="0">
                <a:solidFill>
                  <a:srgbClr val="7030A0"/>
                </a:solidFill>
                <a:latin typeface="+mn-ea"/>
              </a:rPr>
              <a:t>PPP</a:t>
            </a:r>
            <a:r>
              <a:rPr lang="zh-CN" altLang="en-US" sz="2000" b="1" u="sng" dirty="0">
                <a:solidFill>
                  <a:srgbClr val="7030A0"/>
                </a:solidFill>
                <a:latin typeface="+mn-ea"/>
              </a:rPr>
              <a:t>项目公司）应完成融资交割。</a:t>
            </a:r>
            <a:r>
              <a:rPr lang="zh-CN" altLang="en-US" sz="2000" dirty="0">
                <a:latin typeface="+mn-ea"/>
              </a:rPr>
              <a:t>甲方（政府方）应协助乙方获得项目融资所需要的政府文件。</a:t>
            </a:r>
            <a:r>
              <a:rPr lang="en-US" altLang="zh-CN" sz="2000" dirty="0">
                <a:latin typeface="+mn-ea"/>
              </a:rPr>
              <a:t>   3</a:t>
            </a:r>
            <a:r>
              <a:rPr lang="zh-CN" altLang="en-US" sz="2000" dirty="0">
                <a:latin typeface="+mn-ea"/>
              </a:rPr>
              <a:t>、若乙方未能在</a:t>
            </a:r>
            <a:r>
              <a:rPr lang="zh-CN" altLang="en-US" sz="2000" b="1" u="sng" dirty="0">
                <a:solidFill>
                  <a:srgbClr val="7030A0"/>
                </a:solidFill>
                <a:latin typeface="+mn-ea"/>
              </a:rPr>
              <a:t>生效日后十五（</a:t>
            </a:r>
            <a:r>
              <a:rPr lang="en-US" altLang="zh-CN" sz="2000" b="1" u="sng" dirty="0">
                <a:solidFill>
                  <a:srgbClr val="7030A0"/>
                </a:solidFill>
                <a:latin typeface="+mn-ea"/>
              </a:rPr>
              <a:t>15</a:t>
            </a:r>
            <a:r>
              <a:rPr lang="zh-CN" altLang="en-US" sz="2000" b="1" u="sng" dirty="0">
                <a:solidFill>
                  <a:srgbClr val="7030A0"/>
                </a:solidFill>
                <a:latin typeface="+mn-ea"/>
              </a:rPr>
              <a:t>）个工作日内</a:t>
            </a:r>
            <a:r>
              <a:rPr lang="zh-CN" altLang="en-US" sz="2000" dirty="0">
                <a:latin typeface="+mn-ea"/>
              </a:rPr>
              <a:t>完成融资交割，或在完成融资交割后七（</a:t>
            </a:r>
            <a:r>
              <a:rPr lang="en-US" altLang="zh-CN" sz="2000" dirty="0">
                <a:latin typeface="+mn-ea"/>
              </a:rPr>
              <a:t>7</a:t>
            </a:r>
            <a:r>
              <a:rPr lang="zh-CN" altLang="en-US" sz="2000" dirty="0">
                <a:latin typeface="+mn-ea"/>
              </a:rPr>
              <a:t>）个工作日内不能向甲方证明其融资交割完成，且在甲方提出要求后三十（</a:t>
            </a:r>
            <a:r>
              <a:rPr lang="en-US" altLang="zh-CN" sz="2000" dirty="0">
                <a:latin typeface="+mn-ea"/>
              </a:rPr>
              <a:t>30</a:t>
            </a:r>
            <a:r>
              <a:rPr lang="zh-CN" altLang="en-US" sz="2000" dirty="0">
                <a:latin typeface="+mn-ea"/>
              </a:rPr>
              <a:t>）日内仍未完成，则甲方有权兑取履约保函或投标保证金。”</a:t>
            </a:r>
            <a:endParaRPr lang="en-US" altLang="zh-CN" sz="2000" b="1" u="sng" dirty="0">
              <a:latin typeface="+mn-ea"/>
            </a:endParaRPr>
          </a:p>
          <a:p>
            <a:pPr indent="342900" algn="just"/>
            <a:r>
              <a:rPr lang="en-US" altLang="zh-CN" sz="2000" b="1" u="sng" dirty="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项目融资交割时间设计是否合理？</a:t>
            </a:r>
            <a:endParaRPr lang="en-US" altLang="zh-CN" sz="2000" b="1" u="sng" dirty="0">
              <a:latin typeface="+mn-ea"/>
            </a:endParaRPr>
          </a:p>
          <a:p>
            <a:pPr indent="342900" algn="just"/>
            <a:r>
              <a:rPr lang="en-US" altLang="zh-CN" sz="2000" b="1" dirty="0">
                <a:latin typeface="+mn-ea"/>
              </a:rPr>
              <a:t>【</a:t>
            </a:r>
            <a:r>
              <a:rPr lang="zh-CN" altLang="en-US" sz="2000" b="1" dirty="0">
                <a:latin typeface="+mn-ea"/>
              </a:rPr>
              <a:t>修改建议</a:t>
            </a:r>
            <a:r>
              <a:rPr lang="en-US" altLang="zh-CN" sz="2000" b="1" dirty="0">
                <a:latin typeface="+mn-ea"/>
              </a:rPr>
              <a:t>】</a:t>
            </a:r>
          </a:p>
          <a:p>
            <a:pPr indent="342900" algn="just"/>
            <a:r>
              <a:rPr lang="zh-CN" altLang="en-US" sz="2000" dirty="0">
                <a:latin typeface="+mn-ea"/>
              </a:rPr>
              <a:t>将“合同生效日后十五（</a:t>
            </a:r>
            <a:r>
              <a:rPr lang="en-US" altLang="zh-CN" sz="2000" dirty="0">
                <a:latin typeface="+mn-ea"/>
              </a:rPr>
              <a:t>15</a:t>
            </a:r>
            <a:r>
              <a:rPr lang="zh-CN" altLang="en-US" sz="2000" dirty="0">
                <a:latin typeface="+mn-ea"/>
              </a:rPr>
              <a:t>）个工作日内，乙方应完成融资交割”修改为“</a:t>
            </a:r>
            <a:r>
              <a:rPr lang="zh-CN" altLang="en-US" sz="2000" u="sng" dirty="0">
                <a:latin typeface="+mn-ea"/>
              </a:rPr>
              <a:t>合同生效日后，</a:t>
            </a:r>
            <a:r>
              <a:rPr lang="zh-CN" altLang="en-US" sz="2000" b="1" u="sng" dirty="0">
                <a:solidFill>
                  <a:srgbClr val="FF0000"/>
                </a:solidFill>
                <a:latin typeface="+mn-ea"/>
              </a:rPr>
              <a:t>根据项目资金使用计划，乙方应至少提前十五个工作日完成融资交割。</a:t>
            </a:r>
            <a:r>
              <a:rPr lang="zh-CN" altLang="en-US" sz="2000" dirty="0">
                <a:latin typeface="+mn-ea"/>
              </a:rPr>
              <a:t>”将“若乙方未能在生效日后十五（</a:t>
            </a:r>
            <a:r>
              <a:rPr lang="en-US" altLang="zh-CN" sz="2000" dirty="0">
                <a:latin typeface="+mn-ea"/>
              </a:rPr>
              <a:t>15</a:t>
            </a:r>
            <a:r>
              <a:rPr lang="zh-CN" altLang="en-US" sz="2000" dirty="0">
                <a:latin typeface="+mn-ea"/>
              </a:rPr>
              <a:t>）个工作日内完成融资交割，”修改为“</a:t>
            </a:r>
            <a:r>
              <a:rPr lang="zh-CN" altLang="en-US" sz="2000" u="sng" dirty="0">
                <a:latin typeface="+mn-ea"/>
              </a:rPr>
              <a:t>乙方应</a:t>
            </a:r>
            <a:r>
              <a:rPr lang="zh-CN" altLang="en-US" sz="2000" b="1" u="sng" dirty="0">
                <a:solidFill>
                  <a:srgbClr val="FF0000"/>
                </a:solidFill>
                <a:latin typeface="+mn-ea"/>
              </a:rPr>
              <a:t>及时完成</a:t>
            </a:r>
            <a:r>
              <a:rPr lang="zh-CN" altLang="en-US" sz="2000" u="sng" dirty="0">
                <a:latin typeface="+mn-ea"/>
              </a:rPr>
              <a:t>融资交割</a:t>
            </a:r>
            <a:r>
              <a:rPr lang="zh-CN" altLang="en-US" sz="2000" dirty="0">
                <a:latin typeface="+mn-ea"/>
              </a:rPr>
              <a:t>”。</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72</a:t>
            </a:fld>
            <a:endParaRPr lang="zh-CN" altLang="en-US"/>
          </a:p>
        </p:txBody>
      </p:sp>
    </p:spTree>
    <p:extLst>
      <p:ext uri="{BB962C8B-B14F-4D97-AF65-F5344CB8AC3E}">
        <p14:creationId xmlns:p14="http://schemas.microsoft.com/office/powerpoint/2010/main" val="9657234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6850" y="430102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2518"/>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347272"/>
            <a:ext cx="8443326" cy="500763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85915"/>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项目融资条款</a:t>
            </a:r>
            <a:endParaRPr lang="en-US" altLang="zh-CN" sz="3200" b="1" dirty="0">
              <a:solidFill>
                <a:srgbClr val="FF0000"/>
              </a:solidFill>
              <a:latin typeface="+mn-ea"/>
            </a:endParaRPr>
          </a:p>
        </p:txBody>
      </p:sp>
      <p:sp>
        <p:nvSpPr>
          <p:cNvPr id="22" name="文本框 21"/>
          <p:cNvSpPr txBox="1"/>
          <p:nvPr/>
        </p:nvSpPr>
        <p:spPr>
          <a:xfrm>
            <a:off x="629593" y="1462906"/>
            <a:ext cx="7871114" cy="4770537"/>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融资权利条款：</a:t>
            </a:r>
            <a:endParaRPr lang="en-US" altLang="zh-CN" sz="2400" dirty="0">
              <a:latin typeface="+mn-ea"/>
            </a:endParaRPr>
          </a:p>
          <a:p>
            <a:pPr indent="342900"/>
            <a:r>
              <a:rPr lang="en-US" altLang="zh-CN" sz="2000" b="1" dirty="0">
                <a:latin typeface="+mn-ea"/>
              </a:rPr>
              <a:t>【</a:t>
            </a:r>
            <a:r>
              <a:rPr lang="zh-CN" altLang="en-US" sz="2000" b="1" dirty="0">
                <a:latin typeface="+mn-ea"/>
              </a:rPr>
              <a:t>原条款</a:t>
            </a:r>
            <a:r>
              <a:rPr lang="en-US" altLang="zh-CN" sz="2000" b="1" dirty="0">
                <a:latin typeface="+mn-ea"/>
              </a:rPr>
              <a:t>】</a:t>
            </a:r>
          </a:p>
          <a:p>
            <a:pPr indent="342900"/>
            <a:r>
              <a:rPr lang="zh-CN" altLang="en-US" sz="2000" dirty="0">
                <a:latin typeface="+mn-ea"/>
              </a:rPr>
              <a:t>“（</a:t>
            </a:r>
            <a:r>
              <a:rPr lang="en-US" altLang="zh-CN" sz="2000" dirty="0">
                <a:latin typeface="+mn-ea"/>
              </a:rPr>
              <a:t>2</a:t>
            </a:r>
            <a:r>
              <a:rPr lang="zh-CN" altLang="en-US" sz="2000" dirty="0">
                <a:latin typeface="+mn-ea"/>
              </a:rPr>
              <a:t>）乙方在项目合作期限内</a:t>
            </a:r>
            <a:r>
              <a:rPr lang="zh-CN" altLang="en-US" sz="2000" b="1" u="sng" dirty="0">
                <a:solidFill>
                  <a:srgbClr val="7030A0"/>
                </a:solidFill>
                <a:latin typeface="+mn-ea"/>
              </a:rPr>
              <a:t>未经甲方事先书面同意，不得以任何理由将项目设施进行融资抵押</a:t>
            </a:r>
            <a:r>
              <a:rPr lang="zh-CN" altLang="en-US" sz="2000" b="1" dirty="0">
                <a:latin typeface="+mn-ea"/>
              </a:rPr>
              <a:t>。</a:t>
            </a:r>
            <a:r>
              <a:rPr lang="zh-CN" altLang="en-US" sz="2000" dirty="0">
                <a:latin typeface="+mn-ea"/>
              </a:rPr>
              <a:t>” “</a:t>
            </a:r>
            <a:r>
              <a:rPr lang="zh-CN" altLang="en-US" sz="2000" b="1" u="sng" dirty="0">
                <a:solidFill>
                  <a:srgbClr val="7030A0"/>
                </a:solidFill>
                <a:latin typeface="+mn-ea"/>
              </a:rPr>
              <a:t>乙方如出现下列行为之一者</a:t>
            </a:r>
            <a:r>
              <a:rPr lang="zh-CN" altLang="en-US" sz="2000" dirty="0">
                <a:latin typeface="+mn-ea"/>
              </a:rPr>
              <a:t>，甲方有权责令其限期改正，或依法采取有效措施督促其履行义务；逾期不改正的，有权终止本合同，收回本项目特许权；</a:t>
            </a:r>
            <a:r>
              <a:rPr lang="en-US" altLang="zh-CN" sz="2000" dirty="0">
                <a:latin typeface="+mn-ea"/>
              </a:rPr>
              <a:t>……</a:t>
            </a:r>
            <a:r>
              <a:rPr lang="zh-CN" altLang="en-US" sz="2000" dirty="0">
                <a:latin typeface="+mn-ea"/>
              </a:rPr>
              <a:t>（</a:t>
            </a:r>
            <a:r>
              <a:rPr lang="en-US" altLang="zh-CN" sz="2000" dirty="0">
                <a:latin typeface="+mn-ea"/>
              </a:rPr>
              <a:t>3</a:t>
            </a:r>
            <a:r>
              <a:rPr lang="zh-CN" altLang="en-US" sz="2000" dirty="0">
                <a:latin typeface="+mn-ea"/>
              </a:rPr>
              <a:t>）</a:t>
            </a:r>
            <a:r>
              <a:rPr lang="zh-CN" altLang="en-US" sz="2000" b="1" u="sng" dirty="0">
                <a:solidFill>
                  <a:srgbClr val="7030A0"/>
                </a:solidFill>
                <a:latin typeface="+mn-ea"/>
              </a:rPr>
              <a:t>转让、出租、质押特许权或擅自处置、抵押项目设施、设备的；</a:t>
            </a:r>
            <a:r>
              <a:rPr lang="zh-CN" altLang="en-US" sz="2000" dirty="0">
                <a:latin typeface="+mn-ea"/>
              </a:rPr>
              <a:t>”</a:t>
            </a:r>
            <a:endParaRPr lang="en-US" altLang="zh-CN" sz="2000" b="1" dirty="0">
              <a:latin typeface="+mn-ea"/>
            </a:endParaRPr>
          </a:p>
          <a:p>
            <a:pPr indent="342900" algn="just"/>
            <a:r>
              <a:rPr lang="en-US" altLang="zh-CN" sz="2000" b="1" u="sng" dirty="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对项目公司融资权利进行限制的合理尺度？</a:t>
            </a:r>
            <a:endParaRPr lang="en-US" altLang="zh-CN" sz="2000" b="1" u="sng" dirty="0">
              <a:latin typeface="+mn-ea"/>
            </a:endParaRPr>
          </a:p>
          <a:p>
            <a:pPr indent="342900" algn="just"/>
            <a:r>
              <a:rPr lang="en-US" altLang="zh-CN" sz="2000" b="1" dirty="0">
                <a:latin typeface="+mn-ea"/>
              </a:rPr>
              <a:t>【</a:t>
            </a:r>
            <a:r>
              <a:rPr lang="zh-CN" altLang="en-US" sz="2000" b="1" dirty="0">
                <a:latin typeface="+mn-ea"/>
              </a:rPr>
              <a:t>修改建议</a:t>
            </a:r>
            <a:r>
              <a:rPr lang="en-US" altLang="zh-CN" sz="2000" b="1" dirty="0">
                <a:latin typeface="+mn-ea"/>
              </a:rPr>
              <a:t>】</a:t>
            </a:r>
          </a:p>
          <a:p>
            <a:pPr indent="342900" algn="just"/>
            <a:r>
              <a:rPr lang="zh-CN" altLang="en-US" sz="2000" b="1" dirty="0">
                <a:solidFill>
                  <a:srgbClr val="FF0000"/>
                </a:solidFill>
                <a:latin typeface="+mn-ea"/>
              </a:rPr>
              <a:t>允许项目公司以特许经营权质押给金融机构融资。</a:t>
            </a:r>
            <a:endParaRPr lang="en-US" altLang="zh-CN" sz="2000" b="1" dirty="0">
              <a:solidFill>
                <a:srgbClr val="FF0000"/>
              </a:solidFill>
              <a:latin typeface="+mn-ea"/>
            </a:endParaRPr>
          </a:p>
          <a:p>
            <a:pPr indent="342900" algn="just"/>
            <a:r>
              <a:rPr lang="zh-CN" altLang="zh-CN" sz="2000" i="1" dirty="0">
                <a:latin typeface="+mn-ea"/>
              </a:rPr>
              <a:t>《国务院办公厅关于加强城市地下管线建设管理的指导意见》（国办发</a:t>
            </a:r>
            <a:r>
              <a:rPr lang="en-US" altLang="zh-CN" sz="2000" i="1" dirty="0">
                <a:latin typeface="+mn-ea"/>
              </a:rPr>
              <a:t>[2014]27</a:t>
            </a:r>
            <a:r>
              <a:rPr lang="zh-CN" altLang="zh-CN" sz="2000" i="1" dirty="0">
                <a:latin typeface="+mn-ea"/>
              </a:rPr>
              <a:t>号）：</a:t>
            </a:r>
            <a:r>
              <a:rPr lang="en-US" altLang="zh-CN" sz="2000" i="1" dirty="0">
                <a:latin typeface="+mn-ea"/>
              </a:rPr>
              <a:t>“</a:t>
            </a:r>
            <a:r>
              <a:rPr lang="zh-CN" altLang="zh-CN" sz="2000" i="1" u="sng" dirty="0">
                <a:latin typeface="+mn-ea"/>
              </a:rPr>
              <a:t>以政府和社会资本合作方式参与城市基础设施和综合管廊建设的企业，</a:t>
            </a:r>
            <a:r>
              <a:rPr lang="en-US" altLang="zh-CN" sz="2000" i="1" dirty="0">
                <a:latin typeface="+mn-ea"/>
              </a:rPr>
              <a:t> ……</a:t>
            </a:r>
            <a:r>
              <a:rPr lang="zh-CN" altLang="zh-CN" sz="2000" i="1" u="sng" dirty="0">
                <a:latin typeface="+mn-ea"/>
              </a:rPr>
              <a:t>研究探索政府购买服务协议、</a:t>
            </a:r>
            <a:r>
              <a:rPr lang="zh-CN" altLang="zh-CN" sz="2000" b="1" i="1" u="sng" dirty="0">
                <a:solidFill>
                  <a:srgbClr val="FF0000"/>
                </a:solidFill>
                <a:latin typeface="+mn-ea"/>
              </a:rPr>
              <a:t>特许经营权、收费权等作为银行质押品的政策，</a:t>
            </a:r>
            <a:r>
              <a:rPr lang="zh-CN" altLang="zh-CN" sz="2000" i="1" u="sng" dirty="0">
                <a:latin typeface="+mn-ea"/>
              </a:rPr>
              <a:t>鼓励社会资本参与城市基础设施投资和运营”</a:t>
            </a:r>
            <a:r>
              <a:rPr lang="zh-CN" altLang="zh-CN" sz="2000" i="1" dirty="0">
                <a:latin typeface="+mn-ea"/>
              </a:rPr>
              <a:t>。</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73</a:t>
            </a:fld>
            <a:endParaRPr lang="zh-CN" altLang="en-US"/>
          </a:p>
        </p:txBody>
      </p:sp>
    </p:spTree>
    <p:extLst>
      <p:ext uri="{BB962C8B-B14F-4D97-AF65-F5344CB8AC3E}">
        <p14:creationId xmlns:p14="http://schemas.microsoft.com/office/powerpoint/2010/main" val="12052252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任意多边形 14"/>
          <p:cNvSpPr/>
          <p:nvPr/>
        </p:nvSpPr>
        <p:spPr>
          <a:xfrm flipH="1">
            <a:off x="0" y="4703711"/>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343487" y="998824"/>
            <a:ext cx="8443326" cy="522100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灯片编号占位符 2"/>
          <p:cNvSpPr>
            <a:spLocks noGrp="1"/>
          </p:cNvSpPr>
          <p:nvPr>
            <p:ph type="sldNum" sz="quarter" idx="12"/>
          </p:nvPr>
        </p:nvSpPr>
        <p:spPr/>
        <p:txBody>
          <a:bodyPr/>
          <a:lstStyle/>
          <a:p>
            <a:fld id="{91651E6F-E2DB-48ED-B6B4-C55209E72336}" type="slidenum">
              <a:rPr lang="zh-CN" altLang="en-US" smtClean="0"/>
              <a:t>74</a:t>
            </a:fld>
            <a:endParaRPr lang="zh-CN" altLang="en-US" dirty="0"/>
          </a:p>
        </p:txBody>
      </p:sp>
      <p:grpSp>
        <p:nvGrpSpPr>
          <p:cNvPr id="7" name="组合 6"/>
          <p:cNvGrpSpPr/>
          <p:nvPr/>
        </p:nvGrpSpPr>
        <p:grpSpPr>
          <a:xfrm>
            <a:off x="5791056" y="-1722267"/>
            <a:ext cx="3406067" cy="3286869"/>
            <a:chOff x="3979473" y="824260"/>
            <a:chExt cx="4085143" cy="3942179"/>
          </a:xfrm>
        </p:grpSpPr>
        <p:sp>
          <p:nvSpPr>
            <p:cNvPr id="10" name="椭圆 9"/>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6" name="文本框 15"/>
          <p:cNvSpPr txBox="1"/>
          <p:nvPr/>
        </p:nvSpPr>
        <p:spPr>
          <a:xfrm>
            <a:off x="343487" y="269616"/>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smtClean="0">
                <a:latin typeface="造字工房悦黑体验版纤细体" pitchFamily="50" charset="-122"/>
                <a:ea typeface="造字工房悦黑体验版纤细体" pitchFamily="50" charset="-122"/>
              </a:rPr>
              <a:t>——</a:t>
            </a:r>
            <a:r>
              <a:rPr lang="zh-CN" altLang="en-US" sz="3200" b="1" dirty="0" smtClean="0">
                <a:solidFill>
                  <a:srgbClr val="FF0000"/>
                </a:solidFill>
                <a:latin typeface="+mn-ea"/>
              </a:rPr>
              <a:t>一票否决权条款</a:t>
            </a:r>
            <a:endParaRPr lang="en-US" altLang="zh-CN" sz="3200" b="1" dirty="0">
              <a:solidFill>
                <a:srgbClr val="FF0000"/>
              </a:solidFill>
              <a:latin typeface="+mn-ea"/>
            </a:endParaRPr>
          </a:p>
        </p:txBody>
      </p:sp>
      <p:sp>
        <p:nvSpPr>
          <p:cNvPr id="17" name="文本框 16"/>
          <p:cNvSpPr txBox="1"/>
          <p:nvPr/>
        </p:nvSpPr>
        <p:spPr>
          <a:xfrm>
            <a:off x="753340" y="1325173"/>
            <a:ext cx="7762010" cy="4324261"/>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a:t>
            </a:r>
            <a:r>
              <a:rPr lang="zh-CN" altLang="en-US" sz="2400" b="1" dirty="0" smtClean="0">
                <a:latin typeface="+mn-ea"/>
              </a:rPr>
              <a:t>一票否决权的</a:t>
            </a:r>
            <a:r>
              <a:rPr lang="zh-CN" altLang="en-US" sz="2400" b="1" dirty="0">
                <a:latin typeface="+mn-ea"/>
              </a:rPr>
              <a:t>条款：</a:t>
            </a:r>
            <a:endParaRPr lang="en-US" altLang="zh-CN" sz="2400" b="1" dirty="0">
              <a:latin typeface="+mn-ea"/>
            </a:endParaRPr>
          </a:p>
          <a:p>
            <a:pPr indent="342900" algn="just"/>
            <a:r>
              <a:rPr lang="en-US" altLang="zh-CN" sz="2000" b="1" dirty="0">
                <a:latin typeface="+mn-ea"/>
              </a:rPr>
              <a:t>【</a:t>
            </a:r>
            <a:r>
              <a:rPr lang="zh-CN" altLang="en-US" sz="2000" b="1" dirty="0">
                <a:latin typeface="+mn-ea"/>
              </a:rPr>
              <a:t>原条款</a:t>
            </a:r>
            <a:r>
              <a:rPr lang="en-US" altLang="zh-CN" sz="2000" b="1" dirty="0">
                <a:latin typeface="+mn-ea"/>
              </a:rPr>
              <a:t>】</a:t>
            </a:r>
          </a:p>
          <a:p>
            <a:pPr indent="342900" algn="just"/>
            <a:r>
              <a:rPr lang="en-US" altLang="zh-CN" sz="2000" b="1" dirty="0" smtClean="0">
                <a:latin typeface="+mn-ea"/>
              </a:rPr>
              <a:t>A</a:t>
            </a:r>
            <a:r>
              <a:rPr lang="zh-CN" altLang="en-US" sz="2000" b="1" dirty="0" smtClean="0">
                <a:latin typeface="+mn-ea"/>
              </a:rPr>
              <a:t>市综合管廊试点建设</a:t>
            </a:r>
            <a:r>
              <a:rPr lang="zh-CN" altLang="en-US" sz="2000" dirty="0" smtClean="0">
                <a:latin typeface="+mn-ea"/>
              </a:rPr>
              <a:t>“第五条 </a:t>
            </a:r>
            <a:r>
              <a:rPr lang="zh-CN" altLang="en-US" sz="2000" b="1" u="sng" dirty="0" smtClean="0">
                <a:solidFill>
                  <a:srgbClr val="7030A0"/>
                </a:solidFill>
                <a:latin typeface="+mn-ea"/>
              </a:rPr>
              <a:t>发生</a:t>
            </a:r>
            <a:r>
              <a:rPr lang="zh-CN" altLang="en-US" sz="2000" b="1" u="sng" dirty="0">
                <a:solidFill>
                  <a:srgbClr val="7030A0"/>
                </a:solidFill>
                <a:latin typeface="+mn-ea"/>
              </a:rPr>
              <a:t>重大质量安全责任事故的实行一票否决</a:t>
            </a:r>
            <a:r>
              <a:rPr lang="zh-CN" altLang="en-US" sz="2000" dirty="0">
                <a:latin typeface="+mn-ea"/>
              </a:rPr>
              <a:t>，全额扣减应发放政府</a:t>
            </a:r>
            <a:r>
              <a:rPr lang="zh-CN" altLang="en-US" sz="2000" dirty="0" smtClean="0">
                <a:latin typeface="+mn-ea"/>
              </a:rPr>
              <a:t>可行性缺口</a:t>
            </a:r>
            <a:r>
              <a:rPr lang="zh-CN" altLang="en-US" sz="2000" dirty="0">
                <a:latin typeface="+mn-ea"/>
              </a:rPr>
              <a:t>补贴金额。</a:t>
            </a:r>
            <a:r>
              <a:rPr lang="zh-CN" altLang="en-US" sz="2000" dirty="0" smtClean="0">
                <a:latin typeface="+mn-ea"/>
              </a:rPr>
              <a:t>”</a:t>
            </a:r>
            <a:endParaRPr lang="en-US" altLang="zh-CN" sz="2000" dirty="0" smtClean="0">
              <a:latin typeface="+mn-ea"/>
            </a:endParaRPr>
          </a:p>
          <a:p>
            <a:r>
              <a:rPr lang="en-US" altLang="zh-CN" sz="2000" b="1" dirty="0" smtClean="0"/>
              <a:t>       《</a:t>
            </a:r>
            <a:r>
              <a:rPr lang="zh-CN" altLang="en-US" sz="2000" b="1" dirty="0" smtClean="0"/>
              <a:t>公司章程</a:t>
            </a:r>
            <a:r>
              <a:rPr lang="en-US" altLang="zh-CN" sz="2000" b="1" dirty="0" smtClean="0"/>
              <a:t>》</a:t>
            </a:r>
            <a:r>
              <a:rPr lang="zh-CN" altLang="en-US" sz="2000" b="1" dirty="0" smtClean="0"/>
              <a:t>：</a:t>
            </a:r>
            <a:r>
              <a:rPr lang="zh-CN" altLang="en-US" sz="2000" dirty="0" smtClean="0"/>
              <a:t>“</a:t>
            </a:r>
            <a:r>
              <a:rPr lang="zh-CN" altLang="zh-CN" sz="2000" b="1" dirty="0" smtClean="0"/>
              <a:t>一</a:t>
            </a:r>
            <a:r>
              <a:rPr lang="zh-CN" altLang="zh-CN" sz="2000" b="1" dirty="0"/>
              <a:t>票</a:t>
            </a:r>
            <a:r>
              <a:rPr lang="zh-CN" altLang="zh-CN" sz="2000" b="1" dirty="0" smtClean="0"/>
              <a:t>否决权</a:t>
            </a:r>
            <a:r>
              <a:rPr lang="en-US" altLang="zh-CN" sz="2000" b="1" dirty="0" smtClean="0"/>
              <a:t> </a:t>
            </a:r>
            <a:r>
              <a:rPr lang="zh-CN" altLang="zh-CN" sz="2000" dirty="0" smtClean="0"/>
              <a:t>涉及</a:t>
            </a:r>
            <a:r>
              <a:rPr lang="zh-CN" altLang="zh-CN" sz="2000" dirty="0"/>
              <a:t>公共安全，修改公司章程，公司合并、分立、解散、清算或者变更公司形式等股东会议题，以及涉及生产安全、资产安全、对外担保抵押、突发事件、重大项目建设等董事会议题，政府方股东委派的董事拥有一票否决权</a:t>
            </a:r>
            <a:r>
              <a:rPr lang="zh-CN" altLang="zh-CN" sz="2000" dirty="0" smtClean="0"/>
              <a:t>。</a:t>
            </a:r>
            <a:r>
              <a:rPr lang="zh-CN" altLang="en-US" sz="2000" dirty="0" smtClean="0"/>
              <a:t>”</a:t>
            </a:r>
            <a:endParaRPr lang="en-US" altLang="zh-CN" sz="2000" dirty="0">
              <a:latin typeface="+mn-ea"/>
            </a:endParaRPr>
          </a:p>
          <a:p>
            <a:pPr indent="342900" algn="just"/>
            <a:endParaRPr lang="en-US" altLang="zh-CN" sz="1100" b="1" u="sng" dirty="0">
              <a:latin typeface="+mn-ea"/>
            </a:endParaRPr>
          </a:p>
          <a:p>
            <a:pPr indent="342900" algn="just"/>
            <a:r>
              <a:rPr lang="en-US" altLang="zh-CN" sz="2000" b="1" u="sng" dirty="0">
                <a:latin typeface="+mn-ea"/>
              </a:rPr>
              <a:t>【</a:t>
            </a:r>
            <a:r>
              <a:rPr lang="zh-CN" altLang="en-US" sz="2000" b="1" u="sng" dirty="0">
                <a:latin typeface="+mn-ea"/>
              </a:rPr>
              <a:t>问题</a:t>
            </a:r>
            <a:r>
              <a:rPr lang="en-US" altLang="zh-CN" sz="2000" u="sng" dirty="0" smtClean="0">
                <a:latin typeface="+mn-ea"/>
              </a:rPr>
              <a:t>】</a:t>
            </a:r>
            <a:r>
              <a:rPr lang="zh-CN" altLang="en-US" sz="2000" b="1" u="sng" dirty="0" smtClean="0">
                <a:latin typeface="+mn-ea"/>
              </a:rPr>
              <a:t>一票否决权的设置是否合理？</a:t>
            </a:r>
            <a:endParaRPr lang="en-US" altLang="zh-CN" sz="2000" b="1" dirty="0" smtClean="0">
              <a:latin typeface="+mn-ea"/>
            </a:endParaRPr>
          </a:p>
          <a:p>
            <a:pPr indent="342900" algn="just"/>
            <a:r>
              <a:rPr lang="en-US" altLang="zh-CN" sz="2000" b="1" dirty="0" smtClean="0">
                <a:latin typeface="+mn-ea"/>
              </a:rPr>
              <a:t>【</a:t>
            </a:r>
            <a:r>
              <a:rPr lang="zh-CN" altLang="en-US" sz="2000" b="1" dirty="0">
                <a:latin typeface="+mn-ea"/>
              </a:rPr>
              <a:t>修改建议</a:t>
            </a:r>
            <a:r>
              <a:rPr lang="en-US" altLang="zh-CN" sz="2000" b="1" dirty="0">
                <a:latin typeface="+mn-ea"/>
              </a:rPr>
              <a:t>】</a:t>
            </a:r>
            <a:r>
              <a:rPr lang="zh-CN" altLang="en-US" sz="2000" dirty="0">
                <a:latin typeface="+mn-ea"/>
              </a:rPr>
              <a:t> </a:t>
            </a:r>
            <a:endParaRPr lang="en-US" altLang="zh-CN" sz="2000" dirty="0">
              <a:latin typeface="+mn-ea"/>
            </a:endParaRPr>
          </a:p>
          <a:p>
            <a:pPr indent="342900" algn="just"/>
            <a:r>
              <a:rPr lang="en-US" altLang="zh-CN" sz="2000" dirty="0" smtClean="0"/>
              <a:t>1</a:t>
            </a:r>
            <a:r>
              <a:rPr lang="zh-CN" altLang="en-US" sz="2000" dirty="0" smtClean="0"/>
              <a:t>、对于政府关注的条款设置前置审批条款</a:t>
            </a:r>
            <a:endParaRPr lang="en-US" altLang="zh-CN" sz="2000" dirty="0" smtClean="0"/>
          </a:p>
          <a:p>
            <a:pPr indent="342900" algn="just"/>
            <a:endParaRPr lang="en-US" altLang="zh-CN" sz="2000" b="1" dirty="0">
              <a:latin typeface="+mn-ea"/>
            </a:endParaRPr>
          </a:p>
          <a:p>
            <a:pPr indent="342900" algn="just"/>
            <a:r>
              <a:rPr lang="en-US" altLang="zh-CN" sz="2000" b="1" dirty="0" smtClean="0">
                <a:latin typeface="+mn-ea"/>
              </a:rPr>
              <a:t>2</a:t>
            </a:r>
            <a:r>
              <a:rPr lang="zh-CN" altLang="en-US" sz="2000" b="1" dirty="0" smtClean="0">
                <a:latin typeface="+mn-ea"/>
              </a:rPr>
              <a:t>、不建议过度干预，即使要管，也必须设置机制和程序</a:t>
            </a:r>
            <a:endParaRPr lang="en-US" altLang="zh-CN" sz="1100" b="1" dirty="0">
              <a:latin typeface="+mn-ea"/>
            </a:endParaRPr>
          </a:p>
        </p:txBody>
      </p:sp>
    </p:spTree>
    <p:extLst>
      <p:ext uri="{BB962C8B-B14F-4D97-AF65-F5344CB8AC3E}">
        <p14:creationId xmlns:p14="http://schemas.microsoft.com/office/powerpoint/2010/main" val="1529582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3700" y="428874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6850" y="4743362"/>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339631"/>
            <a:ext cx="8443326" cy="4962156"/>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517235"/>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项目建设条款</a:t>
            </a:r>
            <a:endParaRPr lang="en-US" altLang="zh-CN" sz="3200" dirty="0">
              <a:latin typeface="+mn-ea"/>
            </a:endParaRPr>
          </a:p>
        </p:txBody>
      </p:sp>
      <p:sp>
        <p:nvSpPr>
          <p:cNvPr id="22" name="文本框 21"/>
          <p:cNvSpPr txBox="1"/>
          <p:nvPr/>
        </p:nvSpPr>
        <p:spPr>
          <a:xfrm>
            <a:off x="908236" y="1474989"/>
            <a:ext cx="6855119" cy="4683333"/>
          </a:xfrm>
          <a:prstGeom prst="rect">
            <a:avLst/>
          </a:prstGeom>
          <a:noFill/>
        </p:spPr>
        <p:txBody>
          <a:bodyPr wrap="square" rtlCol="0">
            <a:spAutoFit/>
          </a:bodyPr>
          <a:lstStyle/>
          <a:p>
            <a:pPr>
              <a:lnSpc>
                <a:spcPct val="150000"/>
              </a:lnSpc>
            </a:pPr>
            <a:r>
              <a:rPr lang="en-US" altLang="zh-CN" sz="2000" b="1" dirty="0">
                <a:latin typeface="+mn-ea"/>
              </a:rPr>
              <a:t>1</a:t>
            </a:r>
            <a:r>
              <a:rPr lang="zh-CN" altLang="en-US" sz="2000" b="1" dirty="0">
                <a:latin typeface="+mn-ea"/>
              </a:rPr>
              <a:t>、项目建设要求</a:t>
            </a:r>
            <a:r>
              <a:rPr lang="zh-CN" altLang="en-US" sz="2000" dirty="0">
                <a:latin typeface="+mn-ea"/>
              </a:rPr>
              <a:t>：标准要求和时间要求。</a:t>
            </a:r>
            <a:endParaRPr lang="en-US" altLang="zh-CN" sz="2000" dirty="0">
              <a:latin typeface="+mn-ea"/>
            </a:endParaRPr>
          </a:p>
          <a:p>
            <a:pPr>
              <a:lnSpc>
                <a:spcPct val="150000"/>
              </a:lnSpc>
            </a:pPr>
            <a:r>
              <a:rPr lang="en-US" altLang="zh-CN" sz="2000" b="1" dirty="0">
                <a:latin typeface="+mn-ea"/>
              </a:rPr>
              <a:t>2</a:t>
            </a:r>
            <a:r>
              <a:rPr lang="zh-CN" altLang="en-US" sz="2000" b="1" dirty="0">
                <a:latin typeface="+mn-ea"/>
              </a:rPr>
              <a:t>、项目建设责任</a:t>
            </a:r>
            <a:r>
              <a:rPr lang="zh-CN" altLang="en-US" sz="2000" dirty="0">
                <a:latin typeface="+mn-ea"/>
              </a:rPr>
              <a:t>：项目公司承担发包人责任，不因已部分或全部发包给施工单位或承包商实施而豁免或解除。</a:t>
            </a:r>
            <a:endParaRPr lang="en-US" altLang="zh-CN" sz="2000" dirty="0">
              <a:latin typeface="+mn-ea"/>
            </a:endParaRPr>
          </a:p>
          <a:p>
            <a:pPr>
              <a:lnSpc>
                <a:spcPct val="150000"/>
              </a:lnSpc>
            </a:pPr>
            <a:r>
              <a:rPr lang="en-US" altLang="zh-CN" sz="2000" b="1" dirty="0">
                <a:solidFill>
                  <a:srgbClr val="FF0000"/>
                </a:solidFill>
                <a:latin typeface="+mn-ea"/>
              </a:rPr>
              <a:t>3</a:t>
            </a:r>
            <a:r>
              <a:rPr lang="zh-CN" altLang="en-US" sz="2000" b="1" dirty="0">
                <a:solidFill>
                  <a:srgbClr val="FF0000"/>
                </a:solidFill>
                <a:latin typeface="+mn-ea"/>
              </a:rPr>
              <a:t>、</a:t>
            </a:r>
            <a:r>
              <a:rPr lang="zh-CN" altLang="en-US" sz="2000" b="1" u="sng" dirty="0">
                <a:solidFill>
                  <a:srgbClr val="FF0000"/>
                </a:solidFill>
                <a:latin typeface="+mn-ea"/>
              </a:rPr>
              <a:t>政府方对项目建设的监督和介入</a:t>
            </a:r>
            <a:r>
              <a:rPr lang="zh-CN" altLang="en-US" sz="2000" dirty="0">
                <a:solidFill>
                  <a:srgbClr val="FF0000"/>
                </a:solidFill>
                <a:latin typeface="+mn-ea"/>
              </a:rPr>
              <a:t>：</a:t>
            </a:r>
            <a:endParaRPr lang="en-US" altLang="zh-CN" sz="2000" dirty="0">
              <a:solidFill>
                <a:srgbClr val="FF0000"/>
              </a:solidFill>
              <a:latin typeface="+mn-ea"/>
            </a:endParaRPr>
          </a:p>
          <a:p>
            <a:pPr>
              <a:lnSpc>
                <a:spcPct val="150000"/>
              </a:lnSpc>
            </a:pPr>
            <a:r>
              <a:rPr lang="en-US" altLang="zh-CN" sz="2000" dirty="0">
                <a:latin typeface="+mn-ea"/>
              </a:rPr>
              <a:t>(1)</a:t>
            </a:r>
            <a:r>
              <a:rPr lang="zh-CN" altLang="en-US" sz="2000" dirty="0">
                <a:latin typeface="+mn-ea"/>
              </a:rPr>
              <a:t>定期获取有关项目计划和进度报告及其他相关资料</a:t>
            </a:r>
            <a:r>
              <a:rPr lang="en-US" altLang="zh-CN" sz="2000" dirty="0">
                <a:latin typeface="+mn-ea"/>
              </a:rPr>
              <a:t>;</a:t>
            </a:r>
          </a:p>
          <a:p>
            <a:pPr>
              <a:lnSpc>
                <a:spcPct val="150000"/>
              </a:lnSpc>
            </a:pPr>
            <a:r>
              <a:rPr lang="en-US" altLang="zh-CN" sz="2000" dirty="0">
                <a:latin typeface="+mn-ea"/>
              </a:rPr>
              <a:t>(2)</a:t>
            </a:r>
            <a:r>
              <a:rPr lang="zh-CN" altLang="en-US" sz="2000" dirty="0">
                <a:latin typeface="+mn-ea"/>
              </a:rPr>
              <a:t>在不影响项目正常施工的前提下进场检查和测试</a:t>
            </a:r>
            <a:r>
              <a:rPr lang="en-US" altLang="zh-CN" sz="2000" dirty="0">
                <a:latin typeface="+mn-ea"/>
              </a:rPr>
              <a:t>;</a:t>
            </a:r>
            <a:endParaRPr lang="zh-CN" altLang="zh-CN" sz="2000" dirty="0">
              <a:latin typeface="+mn-ea"/>
            </a:endParaRPr>
          </a:p>
          <a:p>
            <a:pPr>
              <a:lnSpc>
                <a:spcPct val="150000"/>
              </a:lnSpc>
            </a:pPr>
            <a:r>
              <a:rPr lang="en-US" altLang="zh-CN" sz="2000" dirty="0">
                <a:latin typeface="+mn-ea"/>
              </a:rPr>
              <a:t>(3)</a:t>
            </a:r>
            <a:r>
              <a:rPr lang="zh-CN" altLang="en-US" sz="2000" dirty="0">
                <a:latin typeface="+mn-ea"/>
              </a:rPr>
              <a:t>对承包商选择有限监控</a:t>
            </a:r>
            <a:r>
              <a:rPr lang="en-US" altLang="zh-CN" sz="2000" dirty="0">
                <a:latin typeface="+mn-ea"/>
              </a:rPr>
              <a:t>(</a:t>
            </a:r>
            <a:r>
              <a:rPr lang="zh-CN" altLang="en-US" sz="2000" dirty="0">
                <a:latin typeface="+mn-ea"/>
              </a:rPr>
              <a:t>例如设定资质要求等</a:t>
            </a:r>
            <a:r>
              <a:rPr lang="en-US" altLang="zh-CN" sz="2000" dirty="0">
                <a:latin typeface="+mn-ea"/>
              </a:rPr>
              <a:t>);</a:t>
            </a:r>
            <a:endParaRPr lang="zh-CN" altLang="zh-CN" sz="2000" dirty="0">
              <a:latin typeface="+mn-ea"/>
            </a:endParaRPr>
          </a:p>
          <a:p>
            <a:pPr>
              <a:lnSpc>
                <a:spcPct val="150000"/>
              </a:lnSpc>
            </a:pPr>
            <a:r>
              <a:rPr lang="en-US" altLang="zh-CN" sz="2000" dirty="0">
                <a:latin typeface="+mn-ea"/>
              </a:rPr>
              <a:t>(4)</a:t>
            </a:r>
            <a:r>
              <a:rPr lang="zh-CN" altLang="en-US" sz="2000" dirty="0">
                <a:latin typeface="+mn-ea"/>
              </a:rPr>
              <a:t>在特定情形下，介入项目的建设工作等</a:t>
            </a:r>
            <a:r>
              <a:rPr lang="zh-CN" altLang="en-US" sz="2000" dirty="0" smtClean="0">
                <a:latin typeface="+mn-ea"/>
              </a:rPr>
              <a:t>。</a:t>
            </a:r>
            <a:endParaRPr lang="en-US" altLang="zh-CN" sz="2000" dirty="0" smtClean="0">
              <a:latin typeface="+mn-ea"/>
            </a:endParaRPr>
          </a:p>
          <a:p>
            <a:pPr>
              <a:lnSpc>
                <a:spcPct val="150000"/>
              </a:lnSpc>
            </a:pPr>
            <a:r>
              <a:rPr lang="en-US" altLang="zh-CN" sz="2000" dirty="0">
                <a:latin typeface="+mn-ea"/>
              </a:rPr>
              <a:t> </a:t>
            </a:r>
            <a:r>
              <a:rPr lang="en-US" altLang="zh-CN" sz="2000" dirty="0" smtClean="0">
                <a:latin typeface="+mn-ea"/>
              </a:rPr>
              <a:t>            ---【</a:t>
            </a:r>
            <a:r>
              <a:rPr lang="zh-CN" altLang="en-US" sz="2000" dirty="0" smtClean="0">
                <a:latin typeface="+mn-ea"/>
              </a:rPr>
              <a:t>财政部</a:t>
            </a:r>
            <a:r>
              <a:rPr lang="en-US" altLang="zh-CN" sz="2000" dirty="0" smtClean="0">
                <a:latin typeface="+mn-ea"/>
              </a:rPr>
              <a:t>113</a:t>
            </a:r>
            <a:r>
              <a:rPr lang="zh-CN" altLang="en-US" sz="2000" dirty="0" smtClean="0">
                <a:latin typeface="+mn-ea"/>
              </a:rPr>
              <a:t>号文</a:t>
            </a:r>
            <a:r>
              <a:rPr lang="en-US" altLang="zh-CN" sz="2000" dirty="0" smtClean="0">
                <a:latin typeface="+mn-ea"/>
              </a:rPr>
              <a:t>】</a:t>
            </a:r>
          </a:p>
          <a:p>
            <a:pPr>
              <a:lnSpc>
                <a:spcPct val="150000"/>
              </a:lnSpc>
            </a:pPr>
            <a:r>
              <a:rPr lang="zh-CN" altLang="zh-CN" sz="2000" dirty="0" smtClean="0">
                <a:latin typeface="+mn-ea"/>
              </a:rPr>
              <a:t>【</a:t>
            </a:r>
            <a:r>
              <a:rPr lang="zh-CN" altLang="en-US" sz="2000" dirty="0" smtClean="0">
                <a:latin typeface="+mn-ea"/>
              </a:rPr>
              <a:t>提示</a:t>
            </a:r>
            <a:r>
              <a:rPr lang="en-US" altLang="zh-CN" sz="2000" dirty="0" smtClean="0">
                <a:latin typeface="+mn-ea"/>
              </a:rPr>
              <a:t>】</a:t>
            </a:r>
            <a:r>
              <a:rPr lang="zh-CN" altLang="en-US" sz="2000" dirty="0" smtClean="0">
                <a:latin typeface="+mn-ea"/>
              </a:rPr>
              <a:t>注意介入管理的深度</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75</a:t>
            </a:fld>
            <a:endParaRPr lang="zh-CN" altLang="en-US"/>
          </a:p>
        </p:txBody>
      </p:sp>
    </p:spTree>
    <p:extLst>
      <p:ext uri="{BB962C8B-B14F-4D97-AF65-F5344CB8AC3E}">
        <p14:creationId xmlns:p14="http://schemas.microsoft.com/office/powerpoint/2010/main" val="1448122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62412"/>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4874"/>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542771"/>
            <a:ext cx="8443326" cy="463578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571025"/>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项目建设条款</a:t>
            </a:r>
            <a:endParaRPr lang="en-US" altLang="zh-CN" sz="3200" dirty="0">
              <a:latin typeface="+mn-ea"/>
            </a:endParaRPr>
          </a:p>
        </p:txBody>
      </p:sp>
      <p:sp>
        <p:nvSpPr>
          <p:cNvPr id="22" name="文本框 21"/>
          <p:cNvSpPr txBox="1"/>
          <p:nvPr/>
        </p:nvSpPr>
        <p:spPr>
          <a:xfrm>
            <a:off x="1284316" y="1926946"/>
            <a:ext cx="7429631" cy="3354765"/>
          </a:xfrm>
          <a:prstGeom prst="rect">
            <a:avLst/>
          </a:prstGeom>
          <a:noFill/>
        </p:spPr>
        <p:txBody>
          <a:bodyPr wrap="square" rtlCol="0">
            <a:spAutoFit/>
          </a:bodyPr>
          <a:lstStyle/>
          <a:p>
            <a:pPr indent="342900" algn="just"/>
            <a:endParaRPr lang="en-US" altLang="zh-CN" sz="2000" b="1" u="sng" dirty="0">
              <a:latin typeface="+mn-ea"/>
            </a:endParaRPr>
          </a:p>
          <a:p>
            <a:r>
              <a:rPr lang="en-US" altLang="zh-CN" sz="2800" b="1" dirty="0" smtClean="0">
                <a:latin typeface="+mn-ea"/>
              </a:rPr>
              <a:t>【</a:t>
            </a:r>
            <a:r>
              <a:rPr lang="zh-CN" altLang="en-US" sz="2800" b="1" dirty="0" smtClean="0">
                <a:latin typeface="+mn-ea"/>
              </a:rPr>
              <a:t>注意</a:t>
            </a:r>
            <a:r>
              <a:rPr lang="en-US" altLang="zh-CN" sz="2800" b="1" dirty="0" smtClean="0">
                <a:latin typeface="+mn-ea"/>
              </a:rPr>
              <a:t>】</a:t>
            </a:r>
          </a:p>
          <a:p>
            <a:endParaRPr lang="en-US" altLang="zh-CN" sz="2800" dirty="0">
              <a:latin typeface="+mn-ea"/>
            </a:endParaRPr>
          </a:p>
          <a:p>
            <a:r>
              <a:rPr lang="en-US" altLang="zh-CN" sz="2800" b="1" dirty="0" smtClean="0">
                <a:latin typeface="+mn-ea"/>
              </a:rPr>
              <a:t>1</a:t>
            </a:r>
            <a:r>
              <a:rPr lang="zh-CN" altLang="en-US" sz="2800" b="1" dirty="0" smtClean="0">
                <a:latin typeface="+mn-ea"/>
              </a:rPr>
              <a:t>、施工单位的确定问题</a:t>
            </a:r>
            <a:endParaRPr lang="en-US" altLang="zh-CN" sz="2800" b="1" dirty="0" smtClean="0">
              <a:latin typeface="+mn-ea"/>
            </a:endParaRPr>
          </a:p>
          <a:p>
            <a:r>
              <a:rPr lang="en-US" altLang="zh-CN" sz="2800" b="1" dirty="0" smtClean="0">
                <a:latin typeface="+mn-ea"/>
              </a:rPr>
              <a:t>2</a:t>
            </a:r>
            <a:r>
              <a:rPr lang="zh-CN" altLang="en-US" sz="2800" b="1" dirty="0" smtClean="0">
                <a:latin typeface="+mn-ea"/>
              </a:rPr>
              <a:t>、日常工程管理的尺度</a:t>
            </a:r>
            <a:endParaRPr lang="en-US" altLang="zh-CN" sz="2800" b="1" dirty="0" smtClean="0">
              <a:latin typeface="+mn-ea"/>
            </a:endParaRPr>
          </a:p>
          <a:p>
            <a:r>
              <a:rPr lang="en-US" altLang="zh-CN" sz="2800" b="1" dirty="0" smtClean="0">
                <a:latin typeface="+mn-ea"/>
              </a:rPr>
              <a:t>3</a:t>
            </a:r>
            <a:r>
              <a:rPr lang="zh-CN" altLang="en-US" sz="2800" b="1" dirty="0" smtClean="0">
                <a:latin typeface="+mn-ea"/>
              </a:rPr>
              <a:t>、审计机制</a:t>
            </a:r>
            <a:endParaRPr lang="en-US" altLang="zh-CN" sz="2800" b="1" dirty="0" smtClean="0">
              <a:latin typeface="+mn-ea"/>
            </a:endParaRPr>
          </a:p>
          <a:p>
            <a:r>
              <a:rPr lang="zh-CN" altLang="zh-CN" sz="2800" b="1" dirty="0" smtClean="0">
                <a:latin typeface="+mn-ea"/>
              </a:rPr>
              <a:t>4</a:t>
            </a:r>
            <a:r>
              <a:rPr lang="zh-CN" altLang="en-US" sz="2800" b="1" dirty="0" smtClean="0">
                <a:latin typeface="+mn-ea"/>
              </a:rPr>
              <a:t>、竣工交验</a:t>
            </a:r>
            <a:endParaRPr lang="en-US" altLang="zh-CN" sz="2800" b="1" dirty="0">
              <a:latin typeface="+mn-ea"/>
            </a:endParaRPr>
          </a:p>
          <a:p>
            <a:endParaRPr lang="zh-CN" altLang="zh-CN" sz="24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76</a:t>
            </a:fld>
            <a:endParaRPr lang="zh-CN" altLang="en-US"/>
          </a:p>
        </p:txBody>
      </p:sp>
    </p:spTree>
    <p:extLst>
      <p:ext uri="{BB962C8B-B14F-4D97-AF65-F5344CB8AC3E}">
        <p14:creationId xmlns:p14="http://schemas.microsoft.com/office/powerpoint/2010/main" val="30129192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3700" y="428733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6850" y="475089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239250"/>
            <a:ext cx="8443326" cy="497949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501904"/>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项目运营条款</a:t>
            </a:r>
            <a:endParaRPr lang="en-US" altLang="zh-CN" sz="3200" b="1" dirty="0">
              <a:solidFill>
                <a:srgbClr val="FF0000"/>
              </a:solidFill>
              <a:latin typeface="+mn-ea"/>
            </a:endParaRPr>
          </a:p>
        </p:txBody>
      </p:sp>
      <p:sp>
        <p:nvSpPr>
          <p:cNvPr id="22" name="文本框 21"/>
          <p:cNvSpPr txBox="1"/>
          <p:nvPr/>
        </p:nvSpPr>
        <p:spPr>
          <a:xfrm>
            <a:off x="826613" y="1404878"/>
            <a:ext cx="7412573" cy="4832092"/>
          </a:xfrm>
          <a:prstGeom prst="rect">
            <a:avLst/>
          </a:prstGeom>
          <a:noFill/>
        </p:spPr>
        <p:txBody>
          <a:bodyPr wrap="square" rtlCol="0">
            <a:spAutoFit/>
          </a:bodyPr>
          <a:lstStyle/>
          <a:p>
            <a:pPr algn="just"/>
            <a:r>
              <a:rPr lang="en-US" altLang="zh-CN" sz="2200" b="1" dirty="0" smtClean="0">
                <a:latin typeface="+mn-ea"/>
              </a:rPr>
              <a:t>【</a:t>
            </a:r>
            <a:r>
              <a:rPr lang="zh-CN" altLang="en-US" sz="2200" b="1" dirty="0" smtClean="0">
                <a:latin typeface="+mn-ea"/>
              </a:rPr>
              <a:t>运营条款</a:t>
            </a:r>
            <a:r>
              <a:rPr lang="en-US" altLang="zh-CN" sz="2200" b="1" dirty="0" smtClean="0">
                <a:latin typeface="+mn-ea"/>
              </a:rPr>
              <a:t>】</a:t>
            </a:r>
            <a:r>
              <a:rPr lang="zh-CN" altLang="en-US" sz="2200" b="1" dirty="0" smtClean="0">
                <a:latin typeface="+mn-ea"/>
              </a:rPr>
              <a:t>开始运营</a:t>
            </a:r>
            <a:r>
              <a:rPr lang="zh-CN" altLang="en-US" sz="2200" b="1" dirty="0">
                <a:latin typeface="+mn-ea"/>
              </a:rPr>
              <a:t>的时间和条件、运营期间的权利与义务、政府方和公众对项目运营</a:t>
            </a:r>
            <a:r>
              <a:rPr lang="zh-CN" altLang="en-US" sz="2200" b="1" dirty="0" smtClean="0">
                <a:latin typeface="+mn-ea"/>
              </a:rPr>
              <a:t>的监督、绩效评价。</a:t>
            </a:r>
            <a:endParaRPr lang="en-US" altLang="zh-CN" sz="2200" b="1" dirty="0" smtClean="0">
              <a:latin typeface="+mn-ea"/>
            </a:endParaRPr>
          </a:p>
          <a:p>
            <a:pPr algn="just"/>
            <a:endParaRPr lang="en-US" altLang="zh-CN" sz="2200" dirty="0">
              <a:latin typeface="+mn-ea"/>
            </a:endParaRPr>
          </a:p>
          <a:p>
            <a:pPr algn="just"/>
            <a:r>
              <a:rPr lang="en-US" altLang="zh-CN" sz="2200" b="1" dirty="0">
                <a:latin typeface="+mn-ea"/>
              </a:rPr>
              <a:t>1</a:t>
            </a:r>
            <a:r>
              <a:rPr lang="zh-CN" altLang="en-US" sz="2200" b="1" dirty="0">
                <a:latin typeface="+mn-ea"/>
              </a:rPr>
              <a:t>、开始运营</a:t>
            </a:r>
            <a:r>
              <a:rPr lang="zh-CN" altLang="en-US" sz="2200" dirty="0">
                <a:latin typeface="+mn-ea"/>
              </a:rPr>
              <a:t>：项目开始运营即开始提供公共产品或服务，对时间要求较高的特殊项目尤为重要，配置设定违约责任条款，如奥运会场馆。</a:t>
            </a:r>
            <a:endParaRPr lang="en-US" altLang="zh-CN" sz="2200" dirty="0">
              <a:latin typeface="+mn-ea"/>
            </a:endParaRPr>
          </a:p>
          <a:p>
            <a:pPr algn="just"/>
            <a:r>
              <a:rPr lang="en-US" altLang="zh-CN" sz="2200" b="1" dirty="0">
                <a:latin typeface="+mn-ea"/>
              </a:rPr>
              <a:t>2</a:t>
            </a:r>
            <a:r>
              <a:rPr lang="zh-CN" altLang="en-US" sz="2200" b="1" dirty="0">
                <a:latin typeface="+mn-ea"/>
              </a:rPr>
              <a:t>、开始运营的条件</a:t>
            </a:r>
            <a:r>
              <a:rPr lang="zh-CN" altLang="en-US" sz="2200" dirty="0">
                <a:latin typeface="+mn-ea"/>
              </a:rPr>
              <a:t>：</a:t>
            </a:r>
            <a:r>
              <a:rPr lang="en-US" altLang="zh-CN" sz="2200" dirty="0">
                <a:latin typeface="+mn-ea"/>
              </a:rPr>
              <a:t>a</a:t>
            </a:r>
            <a:r>
              <a:rPr lang="zh-CN" altLang="en-US" sz="2200" dirty="0">
                <a:latin typeface="+mn-ea"/>
              </a:rPr>
              <a:t>一般条件；</a:t>
            </a:r>
            <a:r>
              <a:rPr lang="en-US" altLang="zh-CN" sz="2200" dirty="0">
                <a:latin typeface="+mn-ea"/>
              </a:rPr>
              <a:t>b</a:t>
            </a:r>
            <a:r>
              <a:rPr lang="zh-CN" altLang="en-US" sz="2200" dirty="0">
                <a:latin typeface="+mn-ea"/>
              </a:rPr>
              <a:t>包括试运营期的条件安排。</a:t>
            </a:r>
            <a:endParaRPr lang="en-US" altLang="zh-CN" sz="2200" dirty="0">
              <a:latin typeface="+mn-ea"/>
            </a:endParaRPr>
          </a:p>
          <a:p>
            <a:pPr algn="just"/>
            <a:r>
              <a:rPr lang="zh-CN" altLang="zh-CN" sz="2200" b="1" dirty="0">
                <a:latin typeface="+mn-ea"/>
              </a:rPr>
              <a:t>3</a:t>
            </a:r>
            <a:r>
              <a:rPr lang="zh-CN" altLang="en-US" sz="2200" b="1" dirty="0">
                <a:latin typeface="+mn-ea"/>
              </a:rPr>
              <a:t>、运营监督</a:t>
            </a:r>
            <a:r>
              <a:rPr lang="zh-CN" altLang="en-US" sz="2200" dirty="0">
                <a:latin typeface="+mn-ea"/>
              </a:rPr>
              <a:t>：运营委员会，定期监督、评价、反馈</a:t>
            </a:r>
            <a:r>
              <a:rPr lang="en-US" altLang="zh-CN" sz="2200" dirty="0">
                <a:latin typeface="+mn-ea"/>
              </a:rPr>
              <a:t>.</a:t>
            </a:r>
          </a:p>
          <a:p>
            <a:pPr algn="just"/>
            <a:r>
              <a:rPr lang="zh-CN" altLang="zh-CN" sz="2200" b="1" dirty="0">
                <a:latin typeface="+mn-ea"/>
              </a:rPr>
              <a:t>4</a:t>
            </a:r>
            <a:r>
              <a:rPr lang="zh-CN" altLang="en-US" sz="2200" b="1" dirty="0">
                <a:latin typeface="+mn-ea"/>
              </a:rPr>
              <a:t>、因项目公司原因导致无法按期开始运营的后果：</a:t>
            </a:r>
            <a:endParaRPr lang="en-US" altLang="zh-CN" sz="2200" b="1" dirty="0">
              <a:latin typeface="+mn-ea"/>
            </a:endParaRPr>
          </a:p>
          <a:p>
            <a:pPr lvl="1" algn="just"/>
            <a:r>
              <a:rPr lang="en-US" altLang="zh-CN" sz="2200" dirty="0">
                <a:latin typeface="+mn-ea"/>
              </a:rPr>
              <a:t>a.</a:t>
            </a:r>
            <a:r>
              <a:rPr lang="zh-CN" altLang="en-US" sz="2200" dirty="0">
                <a:latin typeface="+mn-ea"/>
              </a:rPr>
              <a:t>一般的后果：无法按时获得付费、运营期缩短；</a:t>
            </a:r>
            <a:endParaRPr lang="en-US" altLang="zh-CN" sz="2200" dirty="0">
              <a:latin typeface="+mn-ea"/>
            </a:endParaRPr>
          </a:p>
          <a:p>
            <a:pPr lvl="1" algn="just"/>
            <a:r>
              <a:rPr lang="en-US" altLang="zh-CN" sz="2200" dirty="0">
                <a:latin typeface="+mn-ea"/>
              </a:rPr>
              <a:t>b.</a:t>
            </a:r>
            <a:r>
              <a:rPr lang="zh-CN" altLang="en-US" sz="2200" dirty="0">
                <a:latin typeface="+mn-ea"/>
              </a:rPr>
              <a:t>支付逾期违约金；</a:t>
            </a:r>
            <a:endParaRPr lang="en-US" altLang="zh-CN" sz="2200" dirty="0">
              <a:latin typeface="+mn-ea"/>
            </a:endParaRPr>
          </a:p>
          <a:p>
            <a:pPr lvl="1" algn="just"/>
            <a:r>
              <a:rPr lang="en-US" altLang="zh-CN" sz="2200" dirty="0">
                <a:latin typeface="+mn-ea"/>
              </a:rPr>
              <a:t>c.</a:t>
            </a:r>
            <a:r>
              <a:rPr lang="zh-CN" altLang="en-US" sz="2200" dirty="0">
                <a:latin typeface="+mn-ea"/>
              </a:rPr>
              <a:t>项目终止；</a:t>
            </a:r>
            <a:endParaRPr lang="en-US" altLang="zh-CN" sz="2200" dirty="0">
              <a:latin typeface="+mn-ea"/>
            </a:endParaRPr>
          </a:p>
          <a:p>
            <a:pPr lvl="1" algn="just"/>
            <a:r>
              <a:rPr lang="en-US" altLang="zh-CN" sz="2200" dirty="0">
                <a:latin typeface="+mn-ea"/>
              </a:rPr>
              <a:t>d.</a:t>
            </a:r>
            <a:r>
              <a:rPr lang="zh-CN" altLang="en-US" sz="2200" dirty="0">
                <a:latin typeface="+mn-ea"/>
              </a:rPr>
              <a:t>履约担保。</a:t>
            </a:r>
            <a:endParaRPr lang="zh-CN" altLang="zh-CN" sz="22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77</a:t>
            </a:fld>
            <a:endParaRPr lang="zh-CN" altLang="en-US"/>
          </a:p>
        </p:txBody>
      </p:sp>
    </p:spTree>
    <p:extLst>
      <p:ext uri="{BB962C8B-B14F-4D97-AF65-F5344CB8AC3E}">
        <p14:creationId xmlns:p14="http://schemas.microsoft.com/office/powerpoint/2010/main" val="36300189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1342" y="4286251"/>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750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219676"/>
            <a:ext cx="8443326" cy="534738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350343"/>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项目运营条款</a:t>
            </a:r>
            <a:endParaRPr lang="en-US" altLang="zh-CN" sz="3200" dirty="0">
              <a:latin typeface="+mn-ea"/>
            </a:endParaRPr>
          </a:p>
        </p:txBody>
      </p:sp>
      <p:sp>
        <p:nvSpPr>
          <p:cNvPr id="22" name="文本框 21"/>
          <p:cNvSpPr txBox="1"/>
          <p:nvPr/>
        </p:nvSpPr>
        <p:spPr>
          <a:xfrm>
            <a:off x="632067" y="1278038"/>
            <a:ext cx="7857182" cy="5078313"/>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运营监督条款：</a:t>
            </a:r>
            <a:endParaRPr lang="en-US" altLang="zh-CN" sz="2400" dirty="0">
              <a:latin typeface="+mn-ea"/>
            </a:endParaRPr>
          </a:p>
          <a:p>
            <a:pPr indent="342900" algn="just"/>
            <a:r>
              <a:rPr lang="en-US" altLang="zh-CN" sz="2000" b="1" dirty="0">
                <a:latin typeface="+mn-ea"/>
              </a:rPr>
              <a:t>【</a:t>
            </a:r>
            <a:r>
              <a:rPr lang="zh-CN" altLang="en-US" sz="2000" b="1" dirty="0">
                <a:latin typeface="+mn-ea"/>
              </a:rPr>
              <a:t>原条款</a:t>
            </a:r>
            <a:r>
              <a:rPr lang="en-US" altLang="zh-CN" sz="2000" b="1" dirty="0">
                <a:latin typeface="+mn-ea"/>
              </a:rPr>
              <a:t>】</a:t>
            </a:r>
          </a:p>
          <a:p>
            <a:pPr indent="342900" algn="just"/>
            <a:r>
              <a:rPr lang="zh-CN" altLang="zh-CN" sz="2000" dirty="0">
                <a:latin typeface="+mn-ea"/>
              </a:rPr>
              <a:t>合同附件《</a:t>
            </a:r>
            <a:r>
              <a:rPr lang="en-US" altLang="zh-CN" sz="2000" dirty="0">
                <a:latin typeface="+mn-ea"/>
              </a:rPr>
              <a:t>A</a:t>
            </a:r>
            <a:r>
              <a:rPr lang="zh-CN" altLang="zh-CN" sz="2000" dirty="0">
                <a:latin typeface="+mn-ea"/>
              </a:rPr>
              <a:t>市地下综合管廊试点建设</a:t>
            </a:r>
            <a:r>
              <a:rPr lang="en-US" altLang="zh-CN" sz="2000" dirty="0">
                <a:latin typeface="+mn-ea"/>
              </a:rPr>
              <a:t> PPP</a:t>
            </a:r>
            <a:r>
              <a:rPr lang="zh-CN" altLang="zh-CN" sz="2000" dirty="0">
                <a:latin typeface="+mn-ea"/>
              </a:rPr>
              <a:t>项目绩效考核管理办法及实施细则》</a:t>
            </a:r>
            <a:r>
              <a:rPr lang="zh-CN" altLang="en-US" sz="2000" dirty="0">
                <a:latin typeface="+mn-ea"/>
              </a:rPr>
              <a:t>：“</a:t>
            </a:r>
            <a:r>
              <a:rPr lang="zh-CN" altLang="en-US" sz="2000" b="1" dirty="0">
                <a:latin typeface="+mn-ea"/>
              </a:rPr>
              <a:t>一、管廊设施运行</a:t>
            </a:r>
            <a:r>
              <a:rPr lang="zh-CN" altLang="en-US" sz="2000" dirty="0">
                <a:latin typeface="+mn-ea"/>
              </a:rPr>
              <a:t>（</a:t>
            </a:r>
            <a:r>
              <a:rPr lang="en-US" altLang="zh-CN" sz="2000" dirty="0">
                <a:latin typeface="+mn-ea"/>
              </a:rPr>
              <a:t>20</a:t>
            </a:r>
            <a:r>
              <a:rPr lang="zh-CN" altLang="en-US" sz="2000" dirty="0">
                <a:latin typeface="+mn-ea"/>
              </a:rPr>
              <a:t>分）二氧化碳、二氧化氮、一氧化碳、</a:t>
            </a:r>
            <a:r>
              <a:rPr lang="en-US" altLang="zh-CN" sz="2000" dirty="0">
                <a:latin typeface="+mn-ea"/>
              </a:rPr>
              <a:t>PM2.5</a:t>
            </a:r>
            <a:r>
              <a:rPr lang="zh-CN" altLang="en-US" sz="2000" dirty="0">
                <a:latin typeface="+mn-ea"/>
              </a:rPr>
              <a:t>的排放： </a:t>
            </a:r>
            <a:r>
              <a:rPr lang="zh-CN" altLang="en-US" sz="2000" b="1" u="sng" dirty="0">
                <a:solidFill>
                  <a:srgbClr val="7030A0"/>
                </a:solidFill>
                <a:latin typeface="+mn-ea"/>
              </a:rPr>
              <a:t>须采取措施减少空气污染 </a:t>
            </a:r>
            <a:r>
              <a:rPr lang="zh-CN" altLang="en-US" sz="2000" dirty="0">
                <a:latin typeface="+mn-ea"/>
              </a:rPr>
              <a:t>；</a:t>
            </a:r>
            <a:r>
              <a:rPr lang="zh-CN" altLang="zh-CN" sz="2000" b="1" dirty="0">
                <a:latin typeface="+mn-ea"/>
              </a:rPr>
              <a:t>管线的迁入（出）（</a:t>
            </a:r>
            <a:r>
              <a:rPr lang="en-US" altLang="zh-CN" sz="2000" dirty="0">
                <a:latin typeface="+mn-ea"/>
              </a:rPr>
              <a:t>3</a:t>
            </a:r>
            <a:r>
              <a:rPr lang="zh-CN" altLang="zh-CN" sz="2000" dirty="0">
                <a:latin typeface="+mn-ea"/>
              </a:rPr>
              <a:t>分）</a:t>
            </a:r>
            <a:r>
              <a:rPr lang="zh-CN" altLang="zh-CN" sz="2000" b="1" u="sng" dirty="0">
                <a:solidFill>
                  <a:srgbClr val="7030A0"/>
                </a:solidFill>
                <a:latin typeface="+mn-ea"/>
              </a:rPr>
              <a:t>管线的迁入（出）按照“先申请、后审批、再施工”的流程执行，报上级部门同意后实施；实施管线迁入（出）严格执行相关安全技术规程及消防规定</a:t>
            </a:r>
            <a:r>
              <a:rPr lang="en-US" altLang="zh-CN" sz="2000" b="1" u="sng" dirty="0">
                <a:solidFill>
                  <a:srgbClr val="7030A0"/>
                </a:solidFill>
                <a:latin typeface="+mn-ea"/>
              </a:rPr>
              <a:t> </a:t>
            </a:r>
            <a:r>
              <a:rPr lang="zh-CN" altLang="zh-CN" sz="2000" b="1" u="sng" dirty="0">
                <a:solidFill>
                  <a:srgbClr val="7030A0"/>
                </a:solidFill>
                <a:latin typeface="+mn-ea"/>
              </a:rPr>
              <a:t>。</a:t>
            </a:r>
          </a:p>
          <a:p>
            <a:pPr indent="342900" algn="just"/>
            <a:r>
              <a:rPr lang="en-US" altLang="zh-CN" sz="2000" dirty="0">
                <a:latin typeface="+mn-ea"/>
              </a:rPr>
              <a:t> </a:t>
            </a:r>
            <a:r>
              <a:rPr lang="zh-CN" altLang="en-US" sz="2000" b="1" dirty="0">
                <a:latin typeface="+mn-ea"/>
              </a:rPr>
              <a:t>三、</a:t>
            </a:r>
            <a:r>
              <a:rPr lang="zh-CN" altLang="zh-CN" sz="2000" b="1" dirty="0">
                <a:latin typeface="+mn-ea"/>
              </a:rPr>
              <a:t>利益相关者满意度 </a:t>
            </a:r>
            <a:r>
              <a:rPr lang="zh-CN" altLang="zh-CN" sz="2000" dirty="0">
                <a:latin typeface="+mn-ea"/>
              </a:rPr>
              <a:t>管线单位满意度（</a:t>
            </a:r>
            <a:r>
              <a:rPr lang="en-US" altLang="zh-CN" sz="2000" dirty="0">
                <a:latin typeface="+mn-ea"/>
              </a:rPr>
              <a:t>8</a:t>
            </a:r>
            <a:r>
              <a:rPr lang="zh-CN" altLang="zh-CN" sz="2000" dirty="0">
                <a:latin typeface="+mn-ea"/>
              </a:rPr>
              <a:t>分）对入廊管线单位实施调查，满意度需</a:t>
            </a:r>
            <a:r>
              <a:rPr lang="zh-CN" altLang="zh-CN" sz="2000" b="1" u="sng" dirty="0">
                <a:solidFill>
                  <a:srgbClr val="7030A0"/>
                </a:solidFill>
                <a:latin typeface="+mn-ea"/>
              </a:rPr>
              <a:t>在</a:t>
            </a:r>
            <a:r>
              <a:rPr lang="en-US" altLang="zh-CN" sz="2000" b="1" u="sng" dirty="0">
                <a:solidFill>
                  <a:srgbClr val="7030A0"/>
                </a:solidFill>
                <a:latin typeface="+mn-ea"/>
              </a:rPr>
              <a:t> 95%</a:t>
            </a:r>
            <a:r>
              <a:rPr lang="zh-CN" altLang="zh-CN" sz="2000" b="1" u="sng" dirty="0">
                <a:solidFill>
                  <a:srgbClr val="7030A0"/>
                </a:solidFill>
                <a:latin typeface="+mn-ea"/>
              </a:rPr>
              <a:t>以上</a:t>
            </a:r>
            <a:r>
              <a:rPr lang="zh-CN" altLang="zh-CN" sz="2000" dirty="0">
                <a:latin typeface="+mn-ea"/>
              </a:rPr>
              <a:t>；调查内容包括项目公司维持设施可用</a:t>
            </a:r>
            <a:r>
              <a:rPr lang="en-US" altLang="zh-CN" sz="2000" dirty="0">
                <a:latin typeface="+mn-ea"/>
              </a:rPr>
              <a:t>……</a:t>
            </a:r>
            <a:r>
              <a:rPr lang="zh-CN" altLang="zh-CN" sz="2000" dirty="0">
                <a:latin typeface="+mn-ea"/>
              </a:rPr>
              <a:t>市</a:t>
            </a:r>
            <a:r>
              <a:rPr lang="en-US" altLang="zh-CN" sz="2000" dirty="0">
                <a:latin typeface="+mn-ea"/>
              </a:rPr>
              <a:t>Z</a:t>
            </a:r>
            <a:r>
              <a:rPr lang="zh-CN" altLang="en-US" sz="2000" dirty="0">
                <a:latin typeface="+mn-ea"/>
              </a:rPr>
              <a:t>部门</a:t>
            </a:r>
            <a:r>
              <a:rPr lang="zh-CN" altLang="zh-CN" sz="2000" dirty="0">
                <a:latin typeface="+mn-ea"/>
              </a:rPr>
              <a:t>协同市管廊办</a:t>
            </a:r>
            <a:r>
              <a:rPr lang="zh-CN" altLang="zh-CN" sz="2000" b="1" u="sng" dirty="0">
                <a:solidFill>
                  <a:srgbClr val="7030A0"/>
                </a:solidFill>
                <a:latin typeface="+mn-ea"/>
              </a:rPr>
              <a:t>每月</a:t>
            </a:r>
            <a:r>
              <a:rPr lang="zh-CN" altLang="zh-CN" sz="2000" dirty="0">
                <a:latin typeface="+mn-ea"/>
              </a:rPr>
              <a:t>对入廊管线单位发放客户满意度调查表</a:t>
            </a:r>
            <a:r>
              <a:rPr lang="zh-CN" altLang="en-US" sz="2000" dirty="0">
                <a:latin typeface="+mn-ea"/>
              </a:rPr>
              <a:t>。”</a:t>
            </a:r>
            <a:endParaRPr lang="en-US" altLang="zh-CN" sz="2000" b="1" dirty="0">
              <a:latin typeface="+mn-ea"/>
            </a:endParaRPr>
          </a:p>
          <a:p>
            <a:pPr indent="342900" algn="just"/>
            <a:r>
              <a:rPr lang="en-US" altLang="zh-CN" sz="2000" b="1" u="sng" dirty="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政府对项目运营监督办法的设计是否合理、可操作？</a:t>
            </a:r>
            <a:endParaRPr lang="en-US" altLang="zh-CN" sz="2000" b="1" u="sng" dirty="0">
              <a:latin typeface="+mn-ea"/>
            </a:endParaRPr>
          </a:p>
          <a:p>
            <a:pPr indent="342900" algn="just"/>
            <a:r>
              <a:rPr lang="en-US" altLang="zh-CN" sz="2000" b="1" dirty="0">
                <a:latin typeface="+mn-ea"/>
              </a:rPr>
              <a:t>【</a:t>
            </a:r>
            <a:r>
              <a:rPr lang="zh-CN" altLang="en-US" sz="2000" b="1" dirty="0">
                <a:latin typeface="+mn-ea"/>
              </a:rPr>
              <a:t>修改建议</a:t>
            </a:r>
            <a:r>
              <a:rPr lang="en-US" altLang="zh-CN" sz="2000" b="1" dirty="0">
                <a:latin typeface="+mn-ea"/>
              </a:rPr>
              <a:t>】</a:t>
            </a:r>
          </a:p>
          <a:p>
            <a:pPr indent="342900" algn="just"/>
            <a:r>
              <a:rPr lang="zh-CN" altLang="zh-CN" sz="2000" dirty="0">
                <a:latin typeface="+mn-ea"/>
              </a:rPr>
              <a:t>管线的迁入（出）操作</a:t>
            </a:r>
            <a:r>
              <a:rPr lang="zh-CN" altLang="en-US" sz="2000" dirty="0">
                <a:latin typeface="+mn-ea"/>
              </a:rPr>
              <a:t>办法</a:t>
            </a:r>
            <a:r>
              <a:rPr lang="zh-CN" altLang="zh-CN" sz="2000" dirty="0">
                <a:latin typeface="+mn-ea"/>
              </a:rPr>
              <a:t>建议</a:t>
            </a:r>
            <a:r>
              <a:rPr lang="zh-CN" altLang="zh-CN" sz="2000" b="1" u="sng" dirty="0">
                <a:solidFill>
                  <a:srgbClr val="FF0000"/>
                </a:solidFill>
                <a:latin typeface="+mn-ea"/>
              </a:rPr>
              <a:t>落实</a:t>
            </a:r>
            <a:r>
              <a:rPr lang="zh-CN" altLang="zh-CN" sz="2000" dirty="0">
                <a:latin typeface="+mn-ea"/>
              </a:rPr>
              <a:t>具体部门名称、操作流程和手续等。</a:t>
            </a:r>
            <a:r>
              <a:rPr lang="en-US" altLang="zh-CN" sz="2000" dirty="0">
                <a:latin typeface="+mn-ea"/>
              </a:rPr>
              <a:t> </a:t>
            </a:r>
            <a:r>
              <a:rPr lang="zh-CN" altLang="zh-CN" sz="2000" dirty="0">
                <a:latin typeface="+mn-ea"/>
              </a:rPr>
              <a:t>建议</a:t>
            </a:r>
            <a:r>
              <a:rPr lang="zh-CN" altLang="en-US" sz="2000" dirty="0">
                <a:latin typeface="+mn-ea"/>
              </a:rPr>
              <a:t>合作方共同</a:t>
            </a:r>
            <a:r>
              <a:rPr lang="zh-CN" altLang="en-US" sz="2000" b="1" u="sng" dirty="0">
                <a:solidFill>
                  <a:srgbClr val="FF0000"/>
                </a:solidFill>
                <a:latin typeface="+mn-ea"/>
              </a:rPr>
              <a:t>提前</a:t>
            </a:r>
            <a:r>
              <a:rPr lang="zh-CN" altLang="zh-CN" sz="2000" b="1" u="sng" dirty="0">
                <a:solidFill>
                  <a:srgbClr val="FF0000"/>
                </a:solidFill>
                <a:latin typeface="+mn-ea"/>
              </a:rPr>
              <a:t>设计</a:t>
            </a:r>
            <a:r>
              <a:rPr lang="zh-CN" altLang="en-US" sz="2000" b="1" u="sng" dirty="0">
                <a:solidFill>
                  <a:srgbClr val="FF0000"/>
                </a:solidFill>
                <a:latin typeface="+mn-ea"/>
              </a:rPr>
              <a:t>利益相关者满意度</a:t>
            </a:r>
            <a:r>
              <a:rPr lang="zh-CN" altLang="zh-CN" sz="2000" b="1" u="sng" dirty="0">
                <a:solidFill>
                  <a:srgbClr val="FF0000"/>
                </a:solidFill>
                <a:latin typeface="+mn-ea"/>
              </a:rPr>
              <a:t>调查问卷</a:t>
            </a:r>
            <a:r>
              <a:rPr lang="zh-CN" altLang="zh-CN" sz="2000" dirty="0">
                <a:latin typeface="+mn-ea"/>
              </a:rPr>
              <a:t>。</a:t>
            </a:r>
            <a:endParaRPr lang="en-US" altLang="zh-CN" sz="20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78</a:t>
            </a:fld>
            <a:endParaRPr lang="zh-CN" altLang="en-US"/>
          </a:p>
        </p:txBody>
      </p:sp>
    </p:spTree>
    <p:extLst>
      <p:ext uri="{BB962C8B-B14F-4D97-AF65-F5344CB8AC3E}">
        <p14:creationId xmlns:p14="http://schemas.microsoft.com/office/powerpoint/2010/main" val="2423632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3700" y="428874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6850" y="47302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415373"/>
            <a:ext cx="8443326" cy="469448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04549"/>
            <a:ext cx="8227511" cy="715581"/>
          </a:xfrm>
          <a:prstGeom prst="rect">
            <a:avLst/>
          </a:prstGeom>
          <a:noFill/>
        </p:spPr>
        <p:txBody>
          <a:bodyPr wrap="square" rtlCol="0">
            <a:spAutoFit/>
          </a:bodyPr>
          <a:lstStyle/>
          <a:p>
            <a:pPr algn="just">
              <a:lnSpc>
                <a:spcPct val="150000"/>
              </a:lnSpc>
            </a:pPr>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项目维护条款</a:t>
            </a:r>
            <a:endParaRPr lang="en-US" altLang="zh-CN" sz="3200" b="1" dirty="0">
              <a:solidFill>
                <a:srgbClr val="FF0000"/>
              </a:solidFill>
              <a:latin typeface="+mn-ea"/>
            </a:endParaRPr>
          </a:p>
        </p:txBody>
      </p:sp>
      <p:sp>
        <p:nvSpPr>
          <p:cNvPr id="22" name="文本框 21"/>
          <p:cNvSpPr txBox="1"/>
          <p:nvPr/>
        </p:nvSpPr>
        <p:spPr>
          <a:xfrm>
            <a:off x="976550" y="1927965"/>
            <a:ext cx="7412573" cy="2221762"/>
          </a:xfrm>
          <a:prstGeom prst="rect">
            <a:avLst/>
          </a:prstGeom>
          <a:noFill/>
        </p:spPr>
        <p:txBody>
          <a:bodyPr wrap="square" rtlCol="0">
            <a:spAutoFit/>
          </a:bodyPr>
          <a:lstStyle/>
          <a:p>
            <a:pPr>
              <a:lnSpc>
                <a:spcPct val="150000"/>
              </a:lnSpc>
              <a:buFont typeface="Wingdings" panose="05000000000000000000" pitchFamily="2" charset="2"/>
              <a:buChar char="u"/>
            </a:pPr>
            <a:r>
              <a:rPr lang="zh-CN" altLang="en-US" sz="2400" b="1" dirty="0">
                <a:latin typeface="+mn-ea"/>
              </a:rPr>
              <a:t>项目维护义务和责任</a:t>
            </a:r>
            <a:endParaRPr lang="zh-CN" altLang="zh-CN" sz="2400" b="1" dirty="0">
              <a:latin typeface="+mn-ea"/>
            </a:endParaRPr>
          </a:p>
          <a:p>
            <a:pPr>
              <a:lnSpc>
                <a:spcPct val="150000"/>
              </a:lnSpc>
              <a:buFont typeface="Wingdings" panose="05000000000000000000" pitchFamily="2" charset="2"/>
              <a:buChar char="u"/>
            </a:pPr>
            <a:r>
              <a:rPr lang="zh-CN" altLang="en-US" sz="2400" b="1" dirty="0">
                <a:latin typeface="+mn-ea"/>
              </a:rPr>
              <a:t>维护方案和手册</a:t>
            </a:r>
            <a:endParaRPr lang="en-US" altLang="zh-CN" sz="2400" b="1" dirty="0">
              <a:latin typeface="+mn-ea"/>
            </a:endParaRPr>
          </a:p>
          <a:p>
            <a:pPr>
              <a:lnSpc>
                <a:spcPct val="150000"/>
              </a:lnSpc>
              <a:buFont typeface="Wingdings" panose="05000000000000000000" pitchFamily="2" charset="2"/>
              <a:buChar char="u"/>
            </a:pPr>
            <a:r>
              <a:rPr lang="zh-CN" altLang="en-US" sz="2400" b="1" dirty="0">
                <a:latin typeface="+mn-ea"/>
              </a:rPr>
              <a:t>计划外的维护</a:t>
            </a:r>
            <a:endParaRPr lang="en-US" altLang="zh-CN" sz="2400" b="1" dirty="0">
              <a:latin typeface="+mn-ea"/>
            </a:endParaRPr>
          </a:p>
          <a:p>
            <a:pPr>
              <a:lnSpc>
                <a:spcPct val="150000"/>
              </a:lnSpc>
              <a:buFont typeface="Wingdings" panose="05000000000000000000" pitchFamily="2" charset="2"/>
              <a:buChar char="u"/>
            </a:pPr>
            <a:r>
              <a:rPr lang="zh-CN" altLang="en-US" sz="2400" b="1" dirty="0">
                <a:latin typeface="+mn-ea"/>
              </a:rPr>
              <a:t>政府方对项目维护的监督和介入</a:t>
            </a:r>
            <a:endParaRPr lang="zh-CN" altLang="zh-CN" sz="24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79</a:t>
            </a:fld>
            <a:endParaRPr lang="zh-CN" altLang="en-US"/>
          </a:p>
        </p:txBody>
      </p:sp>
    </p:spTree>
    <p:extLst>
      <p:ext uri="{BB962C8B-B14F-4D97-AF65-F5344CB8AC3E}">
        <p14:creationId xmlns:p14="http://schemas.microsoft.com/office/powerpoint/2010/main" val="274843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493955" y="1046266"/>
            <a:ext cx="8292858" cy="531008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565501" y="226044"/>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地下综合管廊建设</a:t>
            </a:r>
            <a:r>
              <a:rPr lang="zh-CN" altLang="en-US" sz="3600" b="1" dirty="0" smtClean="0">
                <a:latin typeface="造字工房悦黑体验版纤细体" pitchFamily="50" charset="-122"/>
                <a:ea typeface="造字工房悦黑体验版纤细体" pitchFamily="50" charset="-122"/>
              </a:rPr>
              <a:t>必要性</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a:t>
            </a:fld>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22" y="1108687"/>
            <a:ext cx="8160060" cy="4631235"/>
          </a:xfrm>
          <a:prstGeom prst="rect">
            <a:avLst/>
          </a:prstGeom>
        </p:spPr>
      </p:pic>
      <p:sp>
        <p:nvSpPr>
          <p:cNvPr id="5" name="文本框 4"/>
          <p:cNvSpPr txBox="1"/>
          <p:nvPr/>
        </p:nvSpPr>
        <p:spPr>
          <a:xfrm flipH="1">
            <a:off x="4657392" y="5863471"/>
            <a:ext cx="4129421" cy="369332"/>
          </a:xfrm>
          <a:prstGeom prst="rect">
            <a:avLst/>
          </a:prstGeom>
          <a:noFill/>
        </p:spPr>
        <p:txBody>
          <a:bodyPr wrap="square" rtlCol="0">
            <a:spAutoFit/>
          </a:bodyPr>
          <a:lstStyle/>
          <a:p>
            <a:r>
              <a:rPr lang="zh-CN" altLang="en-US" i="1" dirty="0" smtClean="0"/>
              <a:t>来源：北京市市政工程设计研究总院</a:t>
            </a:r>
            <a:endParaRPr lang="zh-CN" altLang="en-US" i="1" dirty="0"/>
          </a:p>
        </p:txBody>
      </p:sp>
    </p:spTree>
    <p:extLst>
      <p:ext uri="{BB962C8B-B14F-4D97-AF65-F5344CB8AC3E}">
        <p14:creationId xmlns:p14="http://schemas.microsoft.com/office/powerpoint/2010/main" val="9435854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8874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43362"/>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898001"/>
            <a:ext cx="8443326" cy="5740895"/>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190951"/>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项目介入权条款</a:t>
            </a:r>
            <a:endParaRPr lang="en-US" altLang="zh-CN" sz="3200" dirty="0">
              <a:latin typeface="+mn-ea"/>
            </a:endParaRPr>
          </a:p>
        </p:txBody>
      </p:sp>
      <p:sp>
        <p:nvSpPr>
          <p:cNvPr id="22" name="文本框 21"/>
          <p:cNvSpPr txBox="1"/>
          <p:nvPr/>
        </p:nvSpPr>
        <p:spPr>
          <a:xfrm>
            <a:off x="577525" y="927542"/>
            <a:ext cx="7883819" cy="5447645"/>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政府介入权条款：</a:t>
            </a:r>
            <a:endParaRPr lang="en-US" altLang="zh-CN" sz="2400" dirty="0">
              <a:latin typeface="+mn-ea"/>
            </a:endParaRPr>
          </a:p>
          <a:p>
            <a:pPr indent="342900" algn="just"/>
            <a:r>
              <a:rPr lang="en-US" altLang="zh-CN" b="1" dirty="0">
                <a:latin typeface="+mn-ea"/>
              </a:rPr>
              <a:t>【</a:t>
            </a:r>
            <a:r>
              <a:rPr lang="zh-CN" altLang="en-US" b="1" dirty="0">
                <a:latin typeface="+mn-ea"/>
              </a:rPr>
              <a:t>原条款</a:t>
            </a:r>
            <a:r>
              <a:rPr lang="en-US" altLang="zh-CN" b="1" dirty="0">
                <a:latin typeface="+mn-ea"/>
              </a:rPr>
              <a:t>】</a:t>
            </a:r>
          </a:p>
          <a:p>
            <a:pPr indent="342900" algn="just"/>
            <a:r>
              <a:rPr lang="zh-CN" altLang="en-US" b="1" dirty="0">
                <a:latin typeface="+mn-ea"/>
              </a:rPr>
              <a:t>“</a:t>
            </a:r>
            <a:r>
              <a:rPr lang="zh-CN" altLang="en-US" dirty="0">
                <a:latin typeface="+mn-ea"/>
              </a:rPr>
              <a:t>乙方的义务：接受临时接管（</a:t>
            </a:r>
            <a:r>
              <a:rPr lang="en-US" altLang="zh-CN" dirty="0">
                <a:latin typeface="+mn-ea"/>
              </a:rPr>
              <a:t>1</a:t>
            </a:r>
            <a:r>
              <a:rPr lang="zh-CN" altLang="en-US" dirty="0">
                <a:latin typeface="+mn-ea"/>
              </a:rPr>
              <a:t>）在项目合作期限期间，如果乙方严重违反本合同，且在本合同规定的期限内或本合同虽未明确规定期限但甲方书面要求的期限内，</a:t>
            </a:r>
            <a:r>
              <a:rPr lang="zh-CN" altLang="en-US" b="1" u="sng" dirty="0">
                <a:solidFill>
                  <a:srgbClr val="7030A0"/>
                </a:solidFill>
                <a:latin typeface="+mn-ea"/>
              </a:rPr>
              <a:t>未能或无法纠正而可能导致如果甲方不采取接管的方式将危及公共利益、公共安全或项目设施安全运营，</a:t>
            </a:r>
            <a:r>
              <a:rPr lang="zh-CN" altLang="en-US" dirty="0">
                <a:latin typeface="+mn-ea"/>
              </a:rPr>
              <a:t>甲方有权利临时接管项目设施暂代乙方运营和维护项目设施。” </a:t>
            </a:r>
            <a:endParaRPr lang="en-US" altLang="zh-CN" dirty="0">
              <a:latin typeface="+mn-ea"/>
            </a:endParaRPr>
          </a:p>
          <a:p>
            <a:pPr indent="342900" algn="just"/>
            <a:endParaRPr lang="en-US" altLang="zh-CN" b="1" u="sng" dirty="0">
              <a:latin typeface="+mn-ea"/>
            </a:endParaRPr>
          </a:p>
          <a:p>
            <a:pPr indent="342900" algn="just"/>
            <a:r>
              <a:rPr lang="en-US" altLang="zh-CN" b="1" u="sng" dirty="0">
                <a:latin typeface="+mn-ea"/>
              </a:rPr>
              <a:t>【</a:t>
            </a:r>
            <a:r>
              <a:rPr lang="zh-CN" altLang="en-US" b="1" u="sng" dirty="0">
                <a:latin typeface="+mn-ea"/>
              </a:rPr>
              <a:t>问题</a:t>
            </a:r>
            <a:r>
              <a:rPr lang="en-US" altLang="zh-CN" b="1" u="sng" dirty="0">
                <a:latin typeface="+mn-ea"/>
              </a:rPr>
              <a:t>】</a:t>
            </a:r>
            <a:r>
              <a:rPr lang="zh-CN" altLang="en-US" b="1" u="sng" dirty="0">
                <a:latin typeface="+mn-ea"/>
              </a:rPr>
              <a:t>政府行使临时接管权利的合理限制？</a:t>
            </a:r>
            <a:endParaRPr lang="en-US" altLang="zh-CN" b="1" u="sng" dirty="0">
              <a:latin typeface="+mn-ea"/>
            </a:endParaRPr>
          </a:p>
          <a:p>
            <a:pPr indent="342900"/>
            <a:r>
              <a:rPr lang="en-US" altLang="zh-CN" b="1" dirty="0">
                <a:latin typeface="+mn-ea"/>
              </a:rPr>
              <a:t>【</a:t>
            </a:r>
            <a:r>
              <a:rPr lang="zh-CN" altLang="en-US" b="1" dirty="0">
                <a:latin typeface="+mn-ea"/>
              </a:rPr>
              <a:t>修改建议</a:t>
            </a:r>
            <a:r>
              <a:rPr lang="en-US" altLang="zh-CN" b="1" dirty="0">
                <a:latin typeface="+mn-ea"/>
              </a:rPr>
              <a:t>】</a:t>
            </a:r>
          </a:p>
          <a:p>
            <a:pPr indent="342900"/>
            <a:r>
              <a:rPr lang="zh-CN" altLang="en-US" dirty="0">
                <a:latin typeface="+mn-ea"/>
              </a:rPr>
              <a:t>“临时接管”</a:t>
            </a:r>
          </a:p>
          <a:p>
            <a:pPr indent="342900"/>
            <a:r>
              <a:rPr lang="en-US" altLang="zh-CN" dirty="0">
                <a:latin typeface="+mn-ea"/>
              </a:rPr>
              <a:t>1</a:t>
            </a:r>
            <a:r>
              <a:rPr lang="zh-CN" altLang="en-US" dirty="0">
                <a:latin typeface="+mn-ea"/>
              </a:rPr>
              <a:t>、</a:t>
            </a:r>
            <a:r>
              <a:rPr lang="zh-CN" altLang="en-US" b="1" u="sng" dirty="0">
                <a:solidFill>
                  <a:srgbClr val="FF0000"/>
                </a:solidFill>
                <a:latin typeface="+mn-ea"/>
              </a:rPr>
              <a:t>项目合作期限内，如乙方出现以下违约行为，甲方有权实施临时接管</a:t>
            </a:r>
            <a:r>
              <a:rPr lang="zh-CN" altLang="en-US" dirty="0">
                <a:latin typeface="+mn-ea"/>
              </a:rPr>
              <a:t>：</a:t>
            </a:r>
          </a:p>
          <a:p>
            <a:pPr indent="342900"/>
            <a:r>
              <a:rPr lang="zh-CN" altLang="en-US" dirty="0">
                <a:latin typeface="+mn-ea"/>
              </a:rPr>
              <a:t>（</a:t>
            </a:r>
            <a:r>
              <a:rPr lang="en-US" altLang="zh-CN" dirty="0">
                <a:latin typeface="+mn-ea"/>
              </a:rPr>
              <a:t>1</a:t>
            </a:r>
            <a:r>
              <a:rPr lang="zh-CN" altLang="en-US" dirty="0">
                <a:latin typeface="+mn-ea"/>
              </a:rPr>
              <a:t>）</a:t>
            </a:r>
            <a:r>
              <a:rPr lang="zh-CN" altLang="en-US" dirty="0">
                <a:solidFill>
                  <a:srgbClr val="FF0000"/>
                </a:solidFill>
                <a:latin typeface="+mn-ea"/>
              </a:rPr>
              <a:t>擅自</a:t>
            </a:r>
            <a:r>
              <a:rPr lang="zh-CN" altLang="en-US" dirty="0">
                <a:latin typeface="+mn-ea"/>
              </a:rPr>
              <a:t>转让、出租特许权的；</a:t>
            </a:r>
          </a:p>
          <a:p>
            <a:pPr indent="342900"/>
            <a:r>
              <a:rPr lang="zh-CN" altLang="en-US" dirty="0">
                <a:latin typeface="+mn-ea"/>
              </a:rPr>
              <a:t>（</a:t>
            </a:r>
            <a:r>
              <a:rPr lang="en-US" altLang="zh-CN" dirty="0">
                <a:latin typeface="+mn-ea"/>
              </a:rPr>
              <a:t>2</a:t>
            </a:r>
            <a:r>
              <a:rPr lang="zh-CN" altLang="en-US" dirty="0">
                <a:latin typeface="+mn-ea"/>
              </a:rPr>
              <a:t>）</a:t>
            </a:r>
            <a:r>
              <a:rPr lang="zh-CN" altLang="en-US" dirty="0">
                <a:solidFill>
                  <a:srgbClr val="FF0000"/>
                </a:solidFill>
                <a:latin typeface="+mn-ea"/>
              </a:rPr>
              <a:t>擅自</a:t>
            </a:r>
            <a:r>
              <a:rPr lang="zh-CN" altLang="en-US" dirty="0">
                <a:latin typeface="+mn-ea"/>
              </a:rPr>
              <a:t>将任一项目设施资产及其所有权或未经甲方允许将特许权进行处置或质押的；</a:t>
            </a:r>
          </a:p>
          <a:p>
            <a:pPr indent="342900"/>
            <a:r>
              <a:rPr lang="zh-CN" altLang="en-US" dirty="0">
                <a:latin typeface="+mn-ea"/>
              </a:rPr>
              <a:t>（</a:t>
            </a:r>
            <a:r>
              <a:rPr lang="en-US" altLang="zh-CN" dirty="0">
                <a:latin typeface="+mn-ea"/>
              </a:rPr>
              <a:t>3</a:t>
            </a:r>
            <a:r>
              <a:rPr lang="zh-CN" altLang="en-US" dirty="0">
                <a:latin typeface="+mn-ea"/>
              </a:rPr>
              <a:t>）因管理不善，发生</a:t>
            </a:r>
            <a:r>
              <a:rPr lang="zh-CN" altLang="en-US" dirty="0">
                <a:solidFill>
                  <a:srgbClr val="FF0000"/>
                </a:solidFill>
                <a:latin typeface="+mn-ea"/>
              </a:rPr>
              <a:t>重大质量、生产安全事故</a:t>
            </a:r>
            <a:r>
              <a:rPr lang="zh-CN" altLang="en-US" dirty="0">
                <a:latin typeface="+mn-ea"/>
              </a:rPr>
              <a:t>的；</a:t>
            </a:r>
          </a:p>
          <a:p>
            <a:pPr indent="342900"/>
            <a:r>
              <a:rPr lang="zh-CN" altLang="en-US" dirty="0">
                <a:latin typeface="+mn-ea"/>
              </a:rPr>
              <a:t>（</a:t>
            </a:r>
            <a:r>
              <a:rPr lang="en-US" altLang="zh-CN" dirty="0">
                <a:latin typeface="+mn-ea"/>
              </a:rPr>
              <a:t>4</a:t>
            </a:r>
            <a:r>
              <a:rPr lang="zh-CN" altLang="en-US" dirty="0">
                <a:latin typeface="+mn-ea"/>
              </a:rPr>
              <a:t>）擅自停业、歇业，</a:t>
            </a:r>
            <a:r>
              <a:rPr lang="zh-CN" altLang="en-US" dirty="0">
                <a:solidFill>
                  <a:srgbClr val="FF0000"/>
                </a:solidFill>
                <a:latin typeface="+mn-ea"/>
              </a:rPr>
              <a:t>严重影响到社会公用利益和安全的</a:t>
            </a:r>
            <a:r>
              <a:rPr lang="zh-CN" altLang="en-US" dirty="0">
                <a:latin typeface="+mn-ea"/>
              </a:rPr>
              <a:t>；</a:t>
            </a:r>
          </a:p>
          <a:p>
            <a:pPr indent="342900"/>
            <a:r>
              <a:rPr lang="zh-CN" altLang="en-US" dirty="0">
                <a:latin typeface="+mn-ea"/>
              </a:rPr>
              <a:t>（</a:t>
            </a:r>
            <a:r>
              <a:rPr lang="en-US" altLang="zh-CN" dirty="0">
                <a:latin typeface="+mn-ea"/>
              </a:rPr>
              <a:t>5</a:t>
            </a:r>
            <a:r>
              <a:rPr lang="zh-CN" altLang="en-US" dirty="0">
                <a:latin typeface="+mn-ea"/>
              </a:rPr>
              <a:t>）乙方违反合同约定，影响公共产品和服务持续稳定安全供给，或</a:t>
            </a:r>
            <a:r>
              <a:rPr lang="zh-CN" altLang="en-US" dirty="0">
                <a:solidFill>
                  <a:srgbClr val="FF0000"/>
                </a:solidFill>
                <a:latin typeface="+mn-ea"/>
              </a:rPr>
              <a:t>危及国家安全和重大公共利益的其他行为</a:t>
            </a:r>
            <a:r>
              <a:rPr lang="zh-CN" altLang="en-US" dirty="0">
                <a:latin typeface="+mn-ea"/>
              </a:rPr>
              <a:t>。</a:t>
            </a:r>
            <a:endParaRPr lang="en-US" altLang="zh-CN"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80</a:t>
            </a:fld>
            <a:endParaRPr lang="zh-CN" altLang="en-US"/>
          </a:p>
        </p:txBody>
      </p:sp>
    </p:spTree>
    <p:extLst>
      <p:ext uri="{BB962C8B-B14F-4D97-AF65-F5344CB8AC3E}">
        <p14:creationId xmlns:p14="http://schemas.microsoft.com/office/powerpoint/2010/main" val="2214080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5721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7668"/>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339631"/>
            <a:ext cx="8443326" cy="501672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422067"/>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付费机制条款</a:t>
            </a:r>
            <a:endParaRPr lang="en-US" altLang="zh-CN" sz="3200" b="1" dirty="0">
              <a:solidFill>
                <a:srgbClr val="FF0000"/>
              </a:solidFill>
              <a:latin typeface="+mn-ea"/>
            </a:endParaRPr>
          </a:p>
        </p:txBody>
      </p:sp>
      <p:sp>
        <p:nvSpPr>
          <p:cNvPr id="22" name="文本框 21"/>
          <p:cNvSpPr txBox="1"/>
          <p:nvPr/>
        </p:nvSpPr>
        <p:spPr>
          <a:xfrm>
            <a:off x="488373" y="1655060"/>
            <a:ext cx="8078133" cy="4062651"/>
          </a:xfrm>
          <a:prstGeom prst="rect">
            <a:avLst/>
          </a:prstGeom>
          <a:noFill/>
        </p:spPr>
        <p:txBody>
          <a:bodyPr wrap="square" rtlCol="0">
            <a:spAutoFit/>
          </a:bodyPr>
          <a:lstStyle/>
          <a:p>
            <a:pPr marL="257175" indent="-257175" algn="just">
              <a:buFont typeface="Wingdings" panose="05000000000000000000" pitchFamily="2" charset="2"/>
              <a:buChar char="u"/>
            </a:pPr>
            <a:r>
              <a:rPr lang="zh-CN" altLang="en-US" sz="2000" b="1" dirty="0">
                <a:latin typeface="+mn-ea"/>
              </a:rPr>
              <a:t>付费机制关系</a:t>
            </a:r>
            <a:r>
              <a:rPr lang="en-US" altLang="zh-CN" sz="2000" b="1" dirty="0">
                <a:latin typeface="+mn-ea"/>
              </a:rPr>
              <a:t>PPP</a:t>
            </a:r>
            <a:r>
              <a:rPr lang="zh-CN" altLang="en-US" sz="2000" b="1" dirty="0">
                <a:latin typeface="+mn-ea"/>
              </a:rPr>
              <a:t>项目的风险分配和收益回报，是</a:t>
            </a:r>
            <a:r>
              <a:rPr lang="en-US" altLang="zh-CN" sz="2000" b="1" dirty="0">
                <a:latin typeface="+mn-ea"/>
              </a:rPr>
              <a:t>PPP</a:t>
            </a:r>
            <a:r>
              <a:rPr lang="zh-CN" altLang="en-US" sz="2000" b="1" dirty="0">
                <a:latin typeface="+mn-ea"/>
              </a:rPr>
              <a:t>项目合同中的核心条款。</a:t>
            </a:r>
            <a:endParaRPr lang="en-US" altLang="zh-CN" sz="2000" b="1" dirty="0">
              <a:latin typeface="+mn-ea"/>
            </a:endParaRPr>
          </a:p>
          <a:p>
            <a:pPr marL="257175" indent="-257175" algn="just">
              <a:buFont typeface="Wingdings" panose="05000000000000000000" pitchFamily="2" charset="2"/>
              <a:buChar char="u"/>
            </a:pPr>
            <a:r>
              <a:rPr lang="zh-CN" altLang="en-US" sz="2000" b="1" dirty="0">
                <a:latin typeface="+mn-ea"/>
              </a:rPr>
              <a:t>常见的付费机制主要有：</a:t>
            </a:r>
            <a:endParaRPr lang="en-US" altLang="zh-CN" sz="2000" b="1" dirty="0">
              <a:latin typeface="+mn-ea"/>
            </a:endParaRPr>
          </a:p>
          <a:p>
            <a:pPr lvl="1" algn="just"/>
            <a:r>
              <a:rPr lang="en-US" altLang="zh-CN" sz="2000" dirty="0">
                <a:latin typeface="+mn-ea"/>
              </a:rPr>
              <a:t>1</a:t>
            </a:r>
            <a:r>
              <a:rPr lang="zh-CN" altLang="en-US" sz="2000" dirty="0">
                <a:latin typeface="+mn-ea"/>
              </a:rPr>
              <a:t>、政府付费；</a:t>
            </a:r>
            <a:endParaRPr lang="en-US" altLang="zh-CN" sz="2000" dirty="0">
              <a:latin typeface="+mn-ea"/>
            </a:endParaRPr>
          </a:p>
          <a:p>
            <a:pPr lvl="1" algn="just"/>
            <a:r>
              <a:rPr lang="en-US" altLang="zh-CN" sz="2000" dirty="0">
                <a:latin typeface="+mn-ea"/>
              </a:rPr>
              <a:t>2</a:t>
            </a:r>
            <a:r>
              <a:rPr lang="zh-CN" altLang="en-US" sz="2000" dirty="0">
                <a:latin typeface="+mn-ea"/>
              </a:rPr>
              <a:t>、使用者付费；</a:t>
            </a:r>
            <a:endParaRPr lang="en-US" altLang="zh-CN" sz="2000" dirty="0">
              <a:latin typeface="+mn-ea"/>
            </a:endParaRPr>
          </a:p>
          <a:p>
            <a:pPr lvl="1" algn="just"/>
            <a:r>
              <a:rPr lang="en-US" altLang="zh-CN" sz="2000" dirty="0">
                <a:latin typeface="+mn-ea"/>
              </a:rPr>
              <a:t>3</a:t>
            </a:r>
            <a:r>
              <a:rPr lang="zh-CN" altLang="en-US" sz="2000" dirty="0">
                <a:latin typeface="+mn-ea"/>
              </a:rPr>
              <a:t>、可行性缺口补助：包括土地划拨、投资入股、投资补助、优惠贷款、贷款贴息、放弃分红权、授予项目相关开发收益权等其中的一种或多种。</a:t>
            </a:r>
            <a:endParaRPr lang="zh-CN" altLang="zh-CN" sz="2000" dirty="0">
              <a:latin typeface="+mn-ea"/>
            </a:endParaRPr>
          </a:p>
          <a:p>
            <a:pPr algn="just"/>
            <a:endParaRPr lang="en-US" altLang="zh-CN" sz="2000" dirty="0">
              <a:latin typeface="+mn-ea"/>
            </a:endParaRPr>
          </a:p>
          <a:p>
            <a:pPr indent="342900" algn="just"/>
            <a:r>
              <a:rPr lang="en-US" altLang="zh-CN" sz="2000" b="1" dirty="0">
                <a:latin typeface="+mn-ea"/>
              </a:rPr>
              <a:t>【</a:t>
            </a:r>
            <a:r>
              <a:rPr lang="zh-CN" altLang="en-US" sz="2000" b="1" dirty="0">
                <a:latin typeface="+mn-ea"/>
              </a:rPr>
              <a:t>影响</a:t>
            </a:r>
            <a:r>
              <a:rPr lang="en-US" altLang="zh-CN" sz="2000" b="1" dirty="0">
                <a:latin typeface="+mn-ea"/>
              </a:rPr>
              <a:t>】</a:t>
            </a:r>
          </a:p>
          <a:p>
            <a:pPr indent="342900" algn="just"/>
            <a:r>
              <a:rPr lang="zh-CN" altLang="en-US" sz="2000" dirty="0">
                <a:latin typeface="+mn-ea"/>
              </a:rPr>
              <a:t>项目产出是否可计量；适当的激励；灵活性（调价、变更）；付费可融资性；财政承受能力。</a:t>
            </a:r>
            <a:endParaRPr lang="en-US" altLang="zh-CN" sz="2000" dirty="0">
              <a:latin typeface="+mn-ea"/>
            </a:endParaRPr>
          </a:p>
          <a:p>
            <a:pPr indent="342900" algn="just"/>
            <a:r>
              <a:rPr lang="en-US" altLang="zh-CN" sz="2000" dirty="0">
                <a:latin typeface="+mn-ea"/>
              </a:rPr>
              <a:t> </a:t>
            </a:r>
            <a:r>
              <a:rPr lang="en-US" altLang="zh-CN" sz="2000" b="1" dirty="0">
                <a:solidFill>
                  <a:srgbClr val="FF0000"/>
                </a:solidFill>
                <a:latin typeface="+mn-ea"/>
              </a:rPr>
              <a:t>---</a:t>
            </a:r>
            <a:r>
              <a:rPr lang="zh-CN" altLang="en-US" sz="2000" b="1" dirty="0">
                <a:solidFill>
                  <a:srgbClr val="FF0000"/>
                </a:solidFill>
                <a:latin typeface="+mn-ea"/>
              </a:rPr>
              <a:t>设置唯一性条款和超额利润限制机制。</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81</a:t>
            </a:fld>
            <a:endParaRPr lang="zh-CN" altLang="en-US"/>
          </a:p>
        </p:txBody>
      </p:sp>
    </p:spTree>
    <p:extLst>
      <p:ext uri="{BB962C8B-B14F-4D97-AF65-F5344CB8AC3E}">
        <p14:creationId xmlns:p14="http://schemas.microsoft.com/office/powerpoint/2010/main" val="23153775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6850" y="4288746"/>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292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052429"/>
            <a:ext cx="8443326" cy="566904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338493"/>
            <a:ext cx="8227511" cy="584775"/>
          </a:xfrm>
          <a:prstGeom prst="rect">
            <a:avLst/>
          </a:prstGeom>
          <a:noFill/>
        </p:spPr>
        <p:txBody>
          <a:bodyPr wrap="square" rtlCol="0">
            <a:spAutoFit/>
          </a:bodyPr>
          <a:lstStyle/>
          <a:p>
            <a:pPr algn="just"/>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付费机制条款</a:t>
            </a:r>
            <a:endParaRPr lang="en-US" altLang="zh-CN" sz="3200" b="1" dirty="0">
              <a:solidFill>
                <a:srgbClr val="FF0000"/>
              </a:solidFill>
              <a:latin typeface="+mn-ea"/>
            </a:endParaRPr>
          </a:p>
        </p:txBody>
      </p:sp>
      <p:sp>
        <p:nvSpPr>
          <p:cNvPr id="22" name="文本框 21"/>
          <p:cNvSpPr txBox="1"/>
          <p:nvPr/>
        </p:nvSpPr>
        <p:spPr>
          <a:xfrm>
            <a:off x="571745" y="1205861"/>
            <a:ext cx="8061446" cy="5170646"/>
          </a:xfrm>
          <a:prstGeom prst="rect">
            <a:avLst/>
          </a:prstGeom>
          <a:noFill/>
        </p:spPr>
        <p:txBody>
          <a:bodyPr wrap="square" rtlCol="0">
            <a:spAutoFit/>
          </a:bodyPr>
          <a:lstStyle/>
          <a:p>
            <a:pPr marL="257175" indent="-257175" algn="just">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付费机制条款：</a:t>
            </a:r>
            <a:endParaRPr lang="en-US" altLang="zh-CN" sz="2400" b="1" dirty="0">
              <a:latin typeface="+mn-ea"/>
            </a:endParaRPr>
          </a:p>
          <a:p>
            <a:pPr indent="342900" algn="just"/>
            <a:r>
              <a:rPr lang="en-US" altLang="zh-CN" b="1" dirty="0">
                <a:latin typeface="+mn-ea"/>
              </a:rPr>
              <a:t>【</a:t>
            </a:r>
            <a:r>
              <a:rPr lang="zh-CN" altLang="en-US" b="1" dirty="0">
                <a:latin typeface="+mn-ea"/>
              </a:rPr>
              <a:t>原条款</a:t>
            </a:r>
            <a:r>
              <a:rPr lang="en-US" altLang="zh-CN" b="1" dirty="0">
                <a:latin typeface="+mn-ea"/>
              </a:rPr>
              <a:t>】</a:t>
            </a:r>
          </a:p>
          <a:p>
            <a:pPr indent="342900" algn="just"/>
            <a:r>
              <a:rPr lang="zh-CN" altLang="en-US" dirty="0">
                <a:latin typeface="+mn-ea"/>
              </a:rPr>
              <a:t>“三、支付 </a:t>
            </a:r>
            <a:r>
              <a:rPr lang="en-US" altLang="zh-CN" dirty="0">
                <a:latin typeface="+mn-ea"/>
              </a:rPr>
              <a:t>1</a:t>
            </a:r>
            <a:r>
              <a:rPr lang="zh-CN" altLang="en-US" dirty="0">
                <a:latin typeface="+mn-ea"/>
              </a:rPr>
              <a:t>、付款 （</a:t>
            </a:r>
            <a:r>
              <a:rPr lang="en-US" altLang="zh-CN" dirty="0">
                <a:latin typeface="+mn-ea"/>
              </a:rPr>
              <a:t>2</a:t>
            </a:r>
            <a:r>
              <a:rPr lang="zh-CN" altLang="en-US" dirty="0">
                <a:latin typeface="+mn-ea"/>
              </a:rPr>
              <a:t>）政府财政部门应根据甲方考核结果在每个运营年结束后十（</a:t>
            </a:r>
            <a:r>
              <a:rPr lang="en-US" altLang="zh-CN" dirty="0">
                <a:latin typeface="+mn-ea"/>
              </a:rPr>
              <a:t>10</a:t>
            </a:r>
            <a:r>
              <a:rPr lang="zh-CN" altLang="en-US" dirty="0">
                <a:latin typeface="+mn-ea"/>
              </a:rPr>
              <a:t>）个工作日内，根据绩效考核结果向乙方支付管廊可用性服务费中政府可行性缺口补贴部分”。</a:t>
            </a:r>
            <a:endParaRPr lang="en-US" altLang="zh-CN" b="1" u="sng" dirty="0">
              <a:latin typeface="+mn-ea"/>
            </a:endParaRPr>
          </a:p>
          <a:p>
            <a:pPr indent="342900" algn="just"/>
            <a:r>
              <a:rPr lang="en-US" altLang="zh-CN" b="1" u="sng" dirty="0">
                <a:latin typeface="+mn-ea"/>
              </a:rPr>
              <a:t>【</a:t>
            </a:r>
            <a:r>
              <a:rPr lang="zh-CN" altLang="en-US" b="1" u="sng" dirty="0">
                <a:latin typeface="+mn-ea"/>
              </a:rPr>
              <a:t>问题</a:t>
            </a:r>
            <a:r>
              <a:rPr lang="en-US" altLang="zh-CN" b="1" u="sng" dirty="0">
                <a:latin typeface="+mn-ea"/>
              </a:rPr>
              <a:t>】</a:t>
            </a:r>
          </a:p>
          <a:p>
            <a:pPr indent="342900" algn="just"/>
            <a:r>
              <a:rPr lang="zh-CN" altLang="en-US" b="1" u="sng" dirty="0">
                <a:latin typeface="+mn-ea"/>
              </a:rPr>
              <a:t>合同中负责管廊服务费收费的主体不明确，管廊收费权缺少政府支持。</a:t>
            </a:r>
          </a:p>
          <a:p>
            <a:pPr indent="342900" algn="just"/>
            <a:r>
              <a:rPr lang="zh-CN" altLang="en-US" b="1" u="sng" dirty="0">
                <a:latin typeface="+mn-ea"/>
              </a:rPr>
              <a:t>管廊收费责任如何分配？政府如何保障项目公司的收费权？</a:t>
            </a:r>
            <a:endParaRPr lang="en-US" altLang="zh-CN" b="1" u="sng" dirty="0">
              <a:latin typeface="+mn-ea"/>
            </a:endParaRPr>
          </a:p>
          <a:p>
            <a:pPr indent="342900" algn="just"/>
            <a:endParaRPr lang="en-US" altLang="zh-CN" b="1" dirty="0">
              <a:latin typeface="+mn-ea"/>
            </a:endParaRPr>
          </a:p>
          <a:p>
            <a:pPr indent="342900" algn="just"/>
            <a:r>
              <a:rPr lang="en-US" altLang="zh-CN" b="1" dirty="0">
                <a:latin typeface="+mn-ea"/>
              </a:rPr>
              <a:t>【</a:t>
            </a:r>
            <a:r>
              <a:rPr lang="zh-CN" altLang="en-US" b="1" dirty="0">
                <a:latin typeface="+mn-ea"/>
              </a:rPr>
              <a:t>修改建议</a:t>
            </a:r>
            <a:r>
              <a:rPr lang="en-US" altLang="zh-CN" b="1" dirty="0">
                <a:latin typeface="+mn-ea"/>
              </a:rPr>
              <a:t>】</a:t>
            </a:r>
          </a:p>
          <a:p>
            <a:pPr indent="342900" algn="just"/>
            <a:r>
              <a:rPr lang="zh-CN" altLang="en-US" dirty="0">
                <a:latin typeface="+mn-ea"/>
              </a:rPr>
              <a:t>增加“甲方</a:t>
            </a:r>
            <a:r>
              <a:rPr lang="zh-CN" altLang="en-US" b="1" u="sng" dirty="0">
                <a:solidFill>
                  <a:srgbClr val="FF0000"/>
                </a:solidFill>
                <a:latin typeface="+mn-ea"/>
              </a:rPr>
              <a:t>负责制定或提供强制入廊政策，协调相关单位的强制入廊、签订入廊协议以及缴纳管廊服务费</a:t>
            </a:r>
            <a:r>
              <a:rPr lang="zh-CN" altLang="en-US" b="1" u="sng" dirty="0">
                <a:latin typeface="+mn-ea"/>
              </a:rPr>
              <a:t>；</a:t>
            </a:r>
            <a:r>
              <a:rPr lang="zh-CN" altLang="en-US" b="1" u="sng" dirty="0">
                <a:solidFill>
                  <a:srgbClr val="FF0000"/>
                </a:solidFill>
                <a:latin typeface="+mn-ea"/>
              </a:rPr>
              <a:t>当入廊管线单位实际付费额不足时，负责按时支付政府可行性缺口补贴的责任；为本项目争取税收优惠及政府补贴等政策支持。</a:t>
            </a:r>
            <a:endParaRPr lang="en-US" altLang="zh-CN" b="1" u="sng" dirty="0">
              <a:solidFill>
                <a:srgbClr val="FF0000"/>
              </a:solidFill>
              <a:latin typeface="+mn-ea"/>
            </a:endParaRPr>
          </a:p>
          <a:p>
            <a:pPr indent="342900" algn="just"/>
            <a:r>
              <a:rPr lang="zh-CN" altLang="en-US" b="1" dirty="0">
                <a:latin typeface="+mn-ea"/>
              </a:rPr>
              <a:t> </a:t>
            </a:r>
            <a:r>
              <a:rPr lang="zh-CN" altLang="en-US" dirty="0">
                <a:latin typeface="+mn-ea"/>
              </a:rPr>
              <a:t>增加</a:t>
            </a:r>
            <a:r>
              <a:rPr lang="zh-CN" altLang="en-US" b="1" dirty="0">
                <a:latin typeface="+mn-ea"/>
              </a:rPr>
              <a:t>“</a:t>
            </a:r>
            <a:r>
              <a:rPr lang="zh-CN" altLang="en-US" b="1" u="sng" dirty="0">
                <a:solidFill>
                  <a:srgbClr val="FF0000"/>
                </a:solidFill>
                <a:latin typeface="+mn-ea"/>
              </a:rPr>
              <a:t>甲方向入廊单位收取入廊费及运维费</a:t>
            </a:r>
            <a:r>
              <a:rPr lang="zh-CN" altLang="en-US" b="1" dirty="0">
                <a:latin typeface="+mn-ea"/>
              </a:rPr>
              <a:t>，将收取的费用于十五（</a:t>
            </a:r>
            <a:r>
              <a:rPr lang="en-US" altLang="zh-CN" b="1" dirty="0">
                <a:latin typeface="+mn-ea"/>
              </a:rPr>
              <a:t>15</a:t>
            </a:r>
            <a:r>
              <a:rPr lang="zh-CN" altLang="en-US" b="1" dirty="0">
                <a:latin typeface="+mn-ea"/>
              </a:rPr>
              <a:t>）个工作日内支付到乙方的账号”。</a:t>
            </a:r>
            <a:endParaRPr lang="en-US" altLang="zh-CN" b="1" dirty="0">
              <a:latin typeface="+mn-ea"/>
            </a:endParaRPr>
          </a:p>
          <a:p>
            <a:pPr indent="342900" algn="just"/>
            <a:r>
              <a:rPr lang="zh-CN" altLang="en-US" i="1" dirty="0">
                <a:solidFill>
                  <a:srgbClr val="FF0000"/>
                </a:solidFill>
                <a:latin typeface="+mn-ea"/>
              </a:rPr>
              <a:t> 由于管线单位自成体系，乙方向管线单位收取费用有实际困难，实际收取的费用存在不确定性。</a:t>
            </a:r>
            <a:endParaRPr lang="en-US" altLang="zh-CN" i="1" dirty="0">
              <a:solidFill>
                <a:srgbClr val="FF0000"/>
              </a:solidFill>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82</a:t>
            </a:fld>
            <a:endParaRPr lang="zh-CN" altLang="en-US"/>
          </a:p>
        </p:txBody>
      </p:sp>
    </p:spTree>
    <p:extLst>
      <p:ext uri="{BB962C8B-B14F-4D97-AF65-F5344CB8AC3E}">
        <p14:creationId xmlns:p14="http://schemas.microsoft.com/office/powerpoint/2010/main" val="2617309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4259023"/>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12590" y="470292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195097"/>
            <a:ext cx="8443326" cy="516125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346499"/>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担保承诺条款</a:t>
            </a:r>
            <a:endParaRPr lang="en-US" altLang="zh-CN" sz="3200" b="1" dirty="0">
              <a:solidFill>
                <a:srgbClr val="FF0000"/>
              </a:solidFill>
              <a:latin typeface="+mn-ea"/>
            </a:endParaRPr>
          </a:p>
        </p:txBody>
      </p:sp>
      <p:sp>
        <p:nvSpPr>
          <p:cNvPr id="22" name="文本框 21"/>
          <p:cNvSpPr txBox="1"/>
          <p:nvPr/>
        </p:nvSpPr>
        <p:spPr>
          <a:xfrm>
            <a:off x="467739" y="1533013"/>
            <a:ext cx="8183342" cy="4154984"/>
          </a:xfrm>
          <a:prstGeom prst="rect">
            <a:avLst/>
          </a:prstGeom>
          <a:noFill/>
        </p:spPr>
        <p:txBody>
          <a:bodyPr wrap="square" rtlCol="0">
            <a:spAutoFit/>
          </a:bodyPr>
          <a:lstStyle/>
          <a:p>
            <a:pPr marL="257175" indent="-257175">
              <a:buFont typeface="Wingdings" panose="05000000000000000000" pitchFamily="2" charset="2"/>
              <a:buChar char="u"/>
            </a:pPr>
            <a:r>
              <a:rPr lang="zh-CN" altLang="en-US" sz="2000" b="1" dirty="0">
                <a:solidFill>
                  <a:srgbClr val="FF0000"/>
                </a:solidFill>
                <a:latin typeface="+mn-ea"/>
              </a:rPr>
              <a:t>常见担保类型：</a:t>
            </a:r>
            <a:r>
              <a:rPr lang="zh-CN" altLang="en-US" sz="2000" dirty="0">
                <a:latin typeface="+mn-ea"/>
              </a:rPr>
              <a:t>建设期的履约保函、运营维护期的履约保函</a:t>
            </a:r>
            <a:r>
              <a:rPr lang="en-US" altLang="zh-CN" sz="2000" dirty="0">
                <a:latin typeface="+mn-ea"/>
              </a:rPr>
              <a:t>/</a:t>
            </a:r>
            <a:r>
              <a:rPr lang="zh-CN" altLang="en-US" sz="2000" dirty="0">
                <a:latin typeface="+mn-ea"/>
              </a:rPr>
              <a:t>维护保函、移交维修保函。</a:t>
            </a:r>
            <a:endParaRPr lang="en-US" altLang="zh-CN" sz="2000" dirty="0">
              <a:latin typeface="+mn-ea"/>
            </a:endParaRPr>
          </a:p>
          <a:p>
            <a:pPr marL="257175" indent="-257175">
              <a:buFont typeface="Wingdings" panose="05000000000000000000" pitchFamily="2" charset="2"/>
              <a:buChar char="u"/>
            </a:pPr>
            <a:r>
              <a:rPr lang="zh-CN" altLang="en-US" sz="2000" b="1" dirty="0">
                <a:latin typeface="+mn-ea"/>
              </a:rPr>
              <a:t>常见政府承诺：</a:t>
            </a:r>
          </a:p>
          <a:p>
            <a:pPr lvl="1" algn="just">
              <a:spcBef>
                <a:spcPct val="0"/>
              </a:spcBef>
            </a:pPr>
            <a:r>
              <a:rPr lang="en-US" altLang="zh-CN" sz="2000" dirty="0">
                <a:latin typeface="+mn-ea"/>
              </a:rPr>
              <a:t>1</a:t>
            </a:r>
            <a:r>
              <a:rPr lang="zh-CN" altLang="en-US" sz="2000" dirty="0">
                <a:latin typeface="+mn-ea"/>
              </a:rPr>
              <a:t>、付费或补助（最低采购量、照付不议）；</a:t>
            </a:r>
            <a:endParaRPr lang="en-US" altLang="zh-CN" sz="2000" dirty="0">
              <a:latin typeface="+mn-ea"/>
            </a:endParaRPr>
          </a:p>
          <a:p>
            <a:pPr lvl="1" algn="just">
              <a:spcBef>
                <a:spcPct val="0"/>
              </a:spcBef>
            </a:pPr>
            <a:r>
              <a:rPr lang="en-US" altLang="zh-CN" sz="2000" dirty="0">
                <a:latin typeface="+mn-ea"/>
              </a:rPr>
              <a:t>2</a:t>
            </a:r>
            <a:r>
              <a:rPr lang="zh-CN" altLang="en-US" sz="2000" dirty="0">
                <a:latin typeface="+mn-ea"/>
              </a:rPr>
              <a:t>、负责或协助获取项目相关土地权利；</a:t>
            </a:r>
            <a:endParaRPr lang="zh-CN" altLang="zh-CN" sz="2000" dirty="0">
              <a:latin typeface="+mn-ea"/>
            </a:endParaRPr>
          </a:p>
          <a:p>
            <a:pPr lvl="1" algn="just">
              <a:spcBef>
                <a:spcPct val="0"/>
              </a:spcBef>
            </a:pPr>
            <a:r>
              <a:rPr lang="en-US" altLang="zh-CN" sz="2000" dirty="0">
                <a:latin typeface="+mn-ea"/>
              </a:rPr>
              <a:t>3</a:t>
            </a:r>
            <a:r>
              <a:rPr lang="zh-CN" altLang="en-US" sz="2000" dirty="0">
                <a:latin typeface="+mn-ea"/>
              </a:rPr>
              <a:t>、提供相关衔接设施；（建设部分项目配套设施，完成项目与现有相关基础设施和公用事业的对接。如，在一些电力项目中，除了电厂建设本身，还需要建设输电线路以及其他辅助连接设施用以实现上网或并网发电，这部分连接设施有可能由政府方建设或者由双方共同建设。）</a:t>
            </a:r>
            <a:endParaRPr lang="zh-CN" altLang="zh-CN" sz="2000" dirty="0">
              <a:latin typeface="+mn-ea"/>
            </a:endParaRPr>
          </a:p>
          <a:p>
            <a:pPr lvl="1" algn="just">
              <a:spcBef>
                <a:spcPct val="0"/>
              </a:spcBef>
            </a:pPr>
            <a:r>
              <a:rPr lang="en-US" altLang="zh-CN" sz="2000" dirty="0">
                <a:latin typeface="+mn-ea"/>
              </a:rPr>
              <a:t>4</a:t>
            </a:r>
            <a:r>
              <a:rPr lang="zh-CN" altLang="en-US" sz="2000" dirty="0">
                <a:latin typeface="+mn-ea"/>
              </a:rPr>
              <a:t>、办理有关政府审批手续；</a:t>
            </a:r>
            <a:endParaRPr lang="en-US" altLang="zh-CN" sz="2000" dirty="0">
              <a:latin typeface="+mn-ea"/>
            </a:endParaRPr>
          </a:p>
          <a:p>
            <a:pPr lvl="1" algn="just">
              <a:spcBef>
                <a:spcPct val="0"/>
              </a:spcBef>
            </a:pPr>
            <a:r>
              <a:rPr lang="en-US" altLang="zh-CN" sz="2000" dirty="0">
                <a:latin typeface="+mn-ea"/>
              </a:rPr>
              <a:t>5</a:t>
            </a:r>
            <a:r>
              <a:rPr lang="zh-CN" altLang="en-US" sz="2000" dirty="0">
                <a:latin typeface="+mn-ea"/>
              </a:rPr>
              <a:t>、防止不必要的竞争性项目，即唯一性条款（政府承诺在一定年限内、在</a:t>
            </a:r>
            <a:r>
              <a:rPr lang="en-US" altLang="zh-CN" sz="2000" dirty="0">
                <a:latin typeface="+mn-ea"/>
              </a:rPr>
              <a:t>PPP</a:t>
            </a:r>
            <a:r>
              <a:rPr lang="zh-CN" altLang="en-US" sz="2000" dirty="0">
                <a:latin typeface="+mn-ea"/>
              </a:rPr>
              <a:t>项目附近一定区域不会修建另一条具有竞争性的公路等</a:t>
            </a:r>
            <a:r>
              <a:rPr lang="en-US" altLang="zh-CN" sz="2000" dirty="0">
                <a:latin typeface="+mn-ea"/>
              </a:rPr>
              <a:t>)</a:t>
            </a:r>
            <a:r>
              <a:rPr lang="zh-CN" altLang="en-US" sz="2000" dirty="0">
                <a:latin typeface="+mn-ea"/>
              </a:rPr>
              <a:t>。</a:t>
            </a:r>
            <a:endParaRPr lang="zh-CN" altLang="zh-CN" sz="2400" dirty="0"/>
          </a:p>
        </p:txBody>
      </p:sp>
      <p:sp>
        <p:nvSpPr>
          <p:cNvPr id="3" name="灯片编号占位符 2"/>
          <p:cNvSpPr>
            <a:spLocks noGrp="1"/>
          </p:cNvSpPr>
          <p:nvPr>
            <p:ph type="sldNum" sz="quarter" idx="12"/>
          </p:nvPr>
        </p:nvSpPr>
        <p:spPr/>
        <p:txBody>
          <a:bodyPr/>
          <a:lstStyle/>
          <a:p>
            <a:fld id="{91651E6F-E2DB-48ED-B6B4-C55209E72336}" type="slidenum">
              <a:rPr lang="zh-CN" altLang="en-US" smtClean="0"/>
              <a:t>83</a:t>
            </a:fld>
            <a:endParaRPr lang="zh-CN" altLang="en-US"/>
          </a:p>
        </p:txBody>
      </p:sp>
    </p:spTree>
    <p:extLst>
      <p:ext uri="{BB962C8B-B14F-4D97-AF65-F5344CB8AC3E}">
        <p14:creationId xmlns:p14="http://schemas.microsoft.com/office/powerpoint/2010/main" val="13532084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383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8180"/>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963385"/>
            <a:ext cx="8443326" cy="553439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268414"/>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担保承诺条款</a:t>
            </a:r>
            <a:endParaRPr lang="en-US" altLang="zh-CN" sz="3200" b="1" dirty="0">
              <a:solidFill>
                <a:srgbClr val="FF0000"/>
              </a:solidFill>
              <a:latin typeface="+mn-ea"/>
            </a:endParaRPr>
          </a:p>
        </p:txBody>
      </p:sp>
      <p:sp>
        <p:nvSpPr>
          <p:cNvPr id="22" name="文本框 21"/>
          <p:cNvSpPr txBox="1"/>
          <p:nvPr/>
        </p:nvSpPr>
        <p:spPr>
          <a:xfrm>
            <a:off x="469539" y="1230212"/>
            <a:ext cx="8204922" cy="4770537"/>
          </a:xfrm>
          <a:prstGeom prst="rect">
            <a:avLst/>
          </a:prstGeom>
          <a:noFill/>
        </p:spPr>
        <p:txBody>
          <a:bodyPr wrap="square" rtlCol="0">
            <a:spAutoFit/>
          </a:bodyPr>
          <a:lstStyle/>
          <a:p>
            <a:pPr marL="257175" indent="-257175">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担保条款：</a:t>
            </a:r>
            <a:endParaRPr lang="en-US" altLang="zh-CN" sz="2400" dirty="0">
              <a:latin typeface="+mn-ea"/>
            </a:endParaRPr>
          </a:p>
          <a:p>
            <a:pPr indent="342900"/>
            <a:r>
              <a:rPr lang="en-US" altLang="zh-CN" sz="2000" b="1" dirty="0">
                <a:latin typeface="+mn-ea"/>
              </a:rPr>
              <a:t>【</a:t>
            </a:r>
            <a:r>
              <a:rPr lang="zh-CN" altLang="en-US" sz="2000" b="1" dirty="0">
                <a:latin typeface="+mn-ea"/>
              </a:rPr>
              <a:t>原条款</a:t>
            </a:r>
            <a:r>
              <a:rPr lang="en-US" altLang="zh-CN" sz="2000" b="1" dirty="0">
                <a:latin typeface="+mn-ea"/>
              </a:rPr>
              <a:t>】</a:t>
            </a:r>
          </a:p>
          <a:p>
            <a:pPr indent="342900"/>
            <a:r>
              <a:rPr lang="zh-CN" altLang="en-US" sz="2000" dirty="0">
                <a:latin typeface="+mn-ea"/>
              </a:rPr>
              <a:t>“履约保函（</a:t>
            </a:r>
            <a:r>
              <a:rPr lang="en-US" altLang="zh-CN" sz="2000" dirty="0">
                <a:latin typeface="+mn-ea"/>
              </a:rPr>
              <a:t>1</a:t>
            </a:r>
            <a:r>
              <a:rPr lang="zh-CN" altLang="en-US" sz="2000" dirty="0">
                <a:latin typeface="+mn-ea"/>
              </a:rPr>
              <a:t>）</a:t>
            </a:r>
            <a:r>
              <a:rPr lang="zh-CN" altLang="en-US" sz="2000" b="1" u="sng" dirty="0">
                <a:solidFill>
                  <a:srgbClr val="7030A0"/>
                </a:solidFill>
                <a:latin typeface="+mn-ea"/>
              </a:rPr>
              <a:t>本合同生效日起十五（</a:t>
            </a:r>
            <a:r>
              <a:rPr lang="en-US" altLang="zh-CN" sz="2000" b="1" u="sng" dirty="0">
                <a:solidFill>
                  <a:srgbClr val="7030A0"/>
                </a:solidFill>
                <a:latin typeface="+mn-ea"/>
              </a:rPr>
              <a:t>15</a:t>
            </a:r>
            <a:r>
              <a:rPr lang="zh-CN" altLang="en-US" sz="2000" b="1" u="sng" dirty="0">
                <a:solidFill>
                  <a:srgbClr val="7030A0"/>
                </a:solidFill>
                <a:latin typeface="+mn-ea"/>
              </a:rPr>
              <a:t>）个工作日内</a:t>
            </a:r>
            <a:r>
              <a:rPr lang="zh-CN" altLang="en-US" sz="2000" dirty="0">
                <a:latin typeface="+mn-ea"/>
              </a:rPr>
              <a:t>，乙方应向甲方提交按照“附件三”的格式出具的甲方作为受益人的履约保函，以保证乙方按照本合同的条款和条件履行本合同项下的各项义务。</a:t>
            </a:r>
            <a:r>
              <a:rPr lang="zh-CN" altLang="en-US" sz="2000" b="1" u="sng" dirty="0">
                <a:solidFill>
                  <a:srgbClr val="7030A0"/>
                </a:solidFill>
                <a:latin typeface="+mn-ea"/>
              </a:rPr>
              <a:t>如乙方延期递交履约保函，</a:t>
            </a:r>
            <a:r>
              <a:rPr lang="zh-CN" altLang="en-US" sz="2000" u="sng" dirty="0">
                <a:latin typeface="+mn-ea"/>
              </a:rPr>
              <a:t>甲方有权终止本合同并全额兑取投标保证金。”</a:t>
            </a:r>
            <a:endParaRPr lang="en-US" altLang="zh-CN" sz="2000" u="sng" dirty="0">
              <a:latin typeface="+mn-ea"/>
            </a:endParaRPr>
          </a:p>
          <a:p>
            <a:pPr indent="342900"/>
            <a:endParaRPr lang="en-US" altLang="zh-CN" sz="2000" b="1" dirty="0">
              <a:latin typeface="+mn-ea"/>
            </a:endParaRPr>
          </a:p>
          <a:p>
            <a:pPr indent="342900"/>
            <a:r>
              <a:rPr lang="en-US" altLang="zh-CN" sz="2000" b="1" u="sng" dirty="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担保义务设定是否合理？担保兑付启动条件是否合理？</a:t>
            </a:r>
            <a:endParaRPr lang="en-US" altLang="zh-CN" sz="2000" b="1" u="sng" dirty="0">
              <a:latin typeface="+mn-ea"/>
            </a:endParaRPr>
          </a:p>
          <a:p>
            <a:pPr indent="342900"/>
            <a:r>
              <a:rPr lang="en-US" altLang="zh-CN" sz="2000" b="1" dirty="0">
                <a:latin typeface="+mn-ea"/>
              </a:rPr>
              <a:t>【</a:t>
            </a:r>
            <a:r>
              <a:rPr lang="zh-CN" altLang="en-US" sz="2000" b="1" dirty="0">
                <a:latin typeface="+mn-ea"/>
              </a:rPr>
              <a:t>修改建议</a:t>
            </a:r>
            <a:r>
              <a:rPr lang="en-US" altLang="zh-CN" sz="2000" b="1" dirty="0">
                <a:latin typeface="+mn-ea"/>
              </a:rPr>
              <a:t>】</a:t>
            </a:r>
            <a:r>
              <a:rPr lang="zh-CN" altLang="en-US" sz="2000" b="1" dirty="0">
                <a:latin typeface="+mn-ea"/>
              </a:rPr>
              <a:t> </a:t>
            </a:r>
            <a:endParaRPr lang="en-US" altLang="zh-CN" sz="2000" b="1" dirty="0">
              <a:latin typeface="+mn-ea"/>
            </a:endParaRPr>
          </a:p>
          <a:p>
            <a:pPr indent="342900"/>
            <a:r>
              <a:rPr lang="en-US" altLang="zh-CN" sz="2000" b="1" u="sng" dirty="0">
                <a:solidFill>
                  <a:srgbClr val="FF0000"/>
                </a:solidFill>
                <a:latin typeface="+mn-ea"/>
              </a:rPr>
              <a:t>1</a:t>
            </a:r>
            <a:r>
              <a:rPr lang="zh-CN" altLang="en-US" sz="2000" b="1" u="sng" dirty="0">
                <a:solidFill>
                  <a:srgbClr val="FF0000"/>
                </a:solidFill>
                <a:latin typeface="+mn-ea"/>
              </a:rPr>
              <a:t>、由中选社会资本提交履约保函，由此导致的费用及后果由项目公司承担。待项目公司具备授信后，政府方撤销中选社会资本提交的履约保函，由项目公司提交履约保函。</a:t>
            </a:r>
            <a:endParaRPr lang="en-US" altLang="zh-CN" sz="2000" b="1" u="sng" dirty="0">
              <a:solidFill>
                <a:srgbClr val="FF0000"/>
              </a:solidFill>
              <a:latin typeface="+mn-ea"/>
            </a:endParaRPr>
          </a:p>
          <a:p>
            <a:pPr indent="342900"/>
            <a:r>
              <a:rPr lang="zh-CN" altLang="en-US" sz="2000" i="1" u="sng" dirty="0">
                <a:solidFill>
                  <a:srgbClr val="FF0000"/>
                </a:solidFill>
                <a:latin typeface="+mn-ea"/>
              </a:rPr>
              <a:t> 按程序</a:t>
            </a:r>
            <a:r>
              <a:rPr lang="en-US" altLang="zh-CN" sz="2000" i="1" u="sng" dirty="0">
                <a:solidFill>
                  <a:srgbClr val="FF0000"/>
                </a:solidFill>
                <a:latin typeface="+mn-ea"/>
              </a:rPr>
              <a:t>15</a:t>
            </a:r>
            <a:r>
              <a:rPr lang="zh-CN" altLang="en-US" sz="2000" i="1" u="sng" dirty="0">
                <a:solidFill>
                  <a:srgbClr val="FF0000"/>
                </a:solidFill>
                <a:latin typeface="+mn-ea"/>
              </a:rPr>
              <a:t>日内不可能提供保函，因为：合同生效后，项目公司申请成立审批需要时间，银行给项目公司授信需要时间，办理授信审批需要时间。</a:t>
            </a:r>
            <a:endParaRPr lang="en-US" altLang="zh-CN" sz="20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84</a:t>
            </a:fld>
            <a:endParaRPr lang="zh-CN" altLang="en-US" dirty="0"/>
          </a:p>
        </p:txBody>
      </p:sp>
    </p:spTree>
    <p:extLst>
      <p:ext uri="{BB962C8B-B14F-4D97-AF65-F5344CB8AC3E}">
        <p14:creationId xmlns:p14="http://schemas.microsoft.com/office/powerpoint/2010/main" val="32646759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006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441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119870"/>
            <a:ext cx="8443326" cy="535020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365453"/>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担保承诺条款</a:t>
            </a:r>
            <a:endParaRPr lang="en-US" altLang="zh-CN" sz="3200" b="1" dirty="0">
              <a:solidFill>
                <a:srgbClr val="FF0000"/>
              </a:solidFill>
              <a:latin typeface="+mn-ea"/>
            </a:endParaRPr>
          </a:p>
        </p:txBody>
      </p:sp>
      <p:sp>
        <p:nvSpPr>
          <p:cNvPr id="22" name="文本框 21"/>
          <p:cNvSpPr txBox="1"/>
          <p:nvPr/>
        </p:nvSpPr>
        <p:spPr>
          <a:xfrm>
            <a:off x="536081" y="1234680"/>
            <a:ext cx="8071837" cy="5078313"/>
          </a:xfrm>
          <a:prstGeom prst="rect">
            <a:avLst/>
          </a:prstGeom>
          <a:noFill/>
        </p:spPr>
        <p:txBody>
          <a:bodyPr wrap="square" rtlCol="0">
            <a:spAutoFit/>
          </a:bodyPr>
          <a:lstStyle/>
          <a:p>
            <a:pPr marL="257175" indent="-257175">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承诺条款：</a:t>
            </a:r>
            <a:endParaRPr lang="en-US" altLang="zh-CN" sz="2400" dirty="0">
              <a:latin typeface="+mn-ea"/>
            </a:endParaRPr>
          </a:p>
          <a:p>
            <a:pPr indent="342900"/>
            <a:endParaRPr lang="en-US" altLang="zh-CN" sz="2000" b="1" u="sng" dirty="0">
              <a:latin typeface="+mn-ea"/>
            </a:endParaRPr>
          </a:p>
          <a:p>
            <a:pPr indent="342900"/>
            <a:r>
              <a:rPr lang="en-US" altLang="zh-CN" sz="2000" b="1" dirty="0">
                <a:latin typeface="+mn-ea"/>
              </a:rPr>
              <a:t>【</a:t>
            </a:r>
            <a:r>
              <a:rPr lang="zh-CN" altLang="en-US" sz="2000" b="1" dirty="0">
                <a:latin typeface="+mn-ea"/>
              </a:rPr>
              <a:t>问题</a:t>
            </a:r>
            <a:r>
              <a:rPr lang="en-US" altLang="zh-CN" sz="2000" b="1" dirty="0">
                <a:latin typeface="+mn-ea"/>
              </a:rPr>
              <a:t>】</a:t>
            </a:r>
          </a:p>
          <a:p>
            <a:pPr indent="342900"/>
            <a:r>
              <a:rPr lang="zh-CN" altLang="en-US" sz="2000" b="1" u="sng" dirty="0">
                <a:latin typeface="+mn-ea"/>
              </a:rPr>
              <a:t>甲方的声明和保证中无</a:t>
            </a:r>
            <a:r>
              <a:rPr lang="en-US" altLang="zh-CN" sz="2000" b="1" u="sng" dirty="0">
                <a:latin typeface="+mn-ea"/>
              </a:rPr>
              <a:t>PPP</a:t>
            </a:r>
            <a:r>
              <a:rPr lang="zh-CN" altLang="en-US" sz="2000" b="1" u="sng" dirty="0">
                <a:latin typeface="+mn-ea"/>
              </a:rPr>
              <a:t>项目实施所需政府承诺保证。</a:t>
            </a:r>
          </a:p>
          <a:p>
            <a:pPr indent="342900"/>
            <a:r>
              <a:rPr lang="zh-CN" altLang="en-US" sz="2000" b="1" u="sng" dirty="0">
                <a:latin typeface="+mn-ea"/>
              </a:rPr>
              <a:t>政府应当提供哪些必要的承诺保证？</a:t>
            </a:r>
            <a:endParaRPr lang="en-US" altLang="zh-CN" sz="2000" b="1" dirty="0">
              <a:latin typeface="+mn-ea"/>
            </a:endParaRPr>
          </a:p>
          <a:p>
            <a:pPr indent="342900"/>
            <a:endParaRPr lang="en-US" altLang="zh-CN" sz="2000" b="1" dirty="0">
              <a:latin typeface="+mn-ea"/>
            </a:endParaRPr>
          </a:p>
          <a:p>
            <a:pPr indent="342900"/>
            <a:r>
              <a:rPr lang="en-US" altLang="zh-CN" sz="2000" b="1" dirty="0">
                <a:latin typeface="+mn-ea"/>
              </a:rPr>
              <a:t>【</a:t>
            </a:r>
            <a:r>
              <a:rPr lang="zh-CN" altLang="en-US" sz="2000" b="1" dirty="0">
                <a:latin typeface="+mn-ea"/>
              </a:rPr>
              <a:t>修改建议</a:t>
            </a:r>
            <a:r>
              <a:rPr lang="en-US" altLang="zh-CN" sz="2000" b="1" dirty="0">
                <a:latin typeface="+mn-ea"/>
              </a:rPr>
              <a:t>】</a:t>
            </a:r>
          </a:p>
          <a:p>
            <a:pPr indent="342900"/>
            <a:r>
              <a:rPr lang="zh-CN" altLang="en-US" sz="2000" dirty="0">
                <a:latin typeface="+mn-ea"/>
              </a:rPr>
              <a:t>增加“</a:t>
            </a:r>
            <a:r>
              <a:rPr lang="zh-CN" altLang="en-US" sz="2000" b="1" u="sng" dirty="0">
                <a:solidFill>
                  <a:srgbClr val="FF0000"/>
                </a:solidFill>
                <a:latin typeface="+mn-ea"/>
              </a:rPr>
              <a:t>甲方已取得</a:t>
            </a:r>
            <a:r>
              <a:rPr lang="en-US" altLang="zh-CN" sz="2000" b="1" u="sng" dirty="0">
                <a:solidFill>
                  <a:srgbClr val="FF0000"/>
                </a:solidFill>
                <a:latin typeface="+mn-ea"/>
              </a:rPr>
              <a:t>A</a:t>
            </a:r>
            <a:r>
              <a:rPr lang="zh-CN" altLang="en-US" sz="2000" b="1" u="sng" dirty="0">
                <a:solidFill>
                  <a:srgbClr val="FF0000"/>
                </a:solidFill>
                <a:latin typeface="+mn-ea"/>
              </a:rPr>
              <a:t>市人民政府同意本项目以</a:t>
            </a:r>
            <a:r>
              <a:rPr lang="en-US" altLang="zh-CN" sz="2000" b="1" u="sng" dirty="0">
                <a:solidFill>
                  <a:srgbClr val="FF0000"/>
                </a:solidFill>
                <a:latin typeface="+mn-ea"/>
              </a:rPr>
              <a:t>PPP</a:t>
            </a:r>
            <a:r>
              <a:rPr lang="zh-CN" altLang="en-US" sz="2000" b="1" u="sng" dirty="0">
                <a:solidFill>
                  <a:srgbClr val="FF0000"/>
                </a:solidFill>
                <a:latin typeface="+mn-ea"/>
              </a:rPr>
              <a:t>模式实施的批文，本项目已通过物有所值评价和财政可承受能力评估，本项目</a:t>
            </a:r>
            <a:r>
              <a:rPr lang="en-US" altLang="zh-CN" sz="2000" b="1" u="sng" dirty="0">
                <a:solidFill>
                  <a:srgbClr val="FF0000"/>
                </a:solidFill>
                <a:latin typeface="+mn-ea"/>
              </a:rPr>
              <a:t>PPP</a:t>
            </a:r>
            <a:r>
              <a:rPr lang="zh-CN" altLang="en-US" sz="2000" b="1" u="sng" dirty="0">
                <a:solidFill>
                  <a:srgbClr val="FF0000"/>
                </a:solidFill>
                <a:latin typeface="+mn-ea"/>
              </a:rPr>
              <a:t>实施方案已通过联审，并纳入</a:t>
            </a:r>
            <a:r>
              <a:rPr lang="en-US" altLang="zh-CN" sz="2000" b="1" u="sng" dirty="0">
                <a:solidFill>
                  <a:srgbClr val="FF0000"/>
                </a:solidFill>
                <a:latin typeface="+mn-ea"/>
              </a:rPr>
              <a:t>PPP</a:t>
            </a:r>
            <a:r>
              <a:rPr lang="zh-CN" altLang="en-US" sz="2000" b="1" u="sng" dirty="0">
                <a:solidFill>
                  <a:srgbClr val="FF0000"/>
                </a:solidFill>
                <a:latin typeface="+mn-ea"/>
              </a:rPr>
              <a:t>综合信息平台，提供</a:t>
            </a:r>
            <a:r>
              <a:rPr lang="en-US" altLang="zh-CN" sz="2000" b="1" u="sng" dirty="0">
                <a:solidFill>
                  <a:srgbClr val="FF0000"/>
                </a:solidFill>
                <a:latin typeface="+mn-ea"/>
              </a:rPr>
              <a:t>A</a:t>
            </a:r>
            <a:r>
              <a:rPr lang="zh-CN" altLang="en-US" sz="2000" b="1" u="sng" dirty="0">
                <a:solidFill>
                  <a:srgbClr val="FF0000"/>
                </a:solidFill>
                <a:latin typeface="+mn-ea"/>
              </a:rPr>
              <a:t>市人大或人大常委会将本项目支付资金列入</a:t>
            </a:r>
            <a:r>
              <a:rPr lang="en-US" altLang="zh-CN" sz="2000" b="1" u="sng" dirty="0">
                <a:solidFill>
                  <a:srgbClr val="FF0000"/>
                </a:solidFill>
                <a:latin typeface="+mn-ea"/>
              </a:rPr>
              <a:t>A</a:t>
            </a:r>
            <a:r>
              <a:rPr lang="zh-CN" altLang="en-US" sz="2000" b="1" u="sng" dirty="0">
                <a:solidFill>
                  <a:srgbClr val="FF0000"/>
                </a:solidFill>
                <a:latin typeface="+mn-ea"/>
              </a:rPr>
              <a:t>市政府中长期财政规划及相应还款年度财政预算的决议性文件</a:t>
            </a:r>
            <a:r>
              <a:rPr lang="zh-CN" altLang="en-US" sz="2000" b="1" dirty="0">
                <a:solidFill>
                  <a:srgbClr val="FF0000"/>
                </a:solidFill>
                <a:latin typeface="+mn-ea"/>
              </a:rPr>
              <a:t>（作为合同附件）</a:t>
            </a:r>
            <a:r>
              <a:rPr lang="zh-CN" altLang="en-US" sz="2000" dirty="0">
                <a:latin typeface="+mn-ea"/>
              </a:rPr>
              <a:t>”。</a:t>
            </a:r>
            <a:endParaRPr lang="en-US" altLang="zh-CN" sz="2000" dirty="0">
              <a:latin typeface="+mn-ea"/>
            </a:endParaRPr>
          </a:p>
          <a:p>
            <a:pPr indent="342900"/>
            <a:r>
              <a:rPr lang="zh-CN" altLang="zh-CN" sz="2000" i="1" dirty="0"/>
              <a:t>《关于印发政府和社会资本合作模式操作指南（试行）的通知》（财金〔</a:t>
            </a:r>
            <a:r>
              <a:rPr lang="en-US" altLang="zh-CN" sz="2000" i="1" dirty="0"/>
              <a:t>2014</a:t>
            </a:r>
            <a:r>
              <a:rPr lang="zh-CN" altLang="zh-CN" sz="2000" i="1" dirty="0"/>
              <a:t>〕</a:t>
            </a:r>
            <a:r>
              <a:rPr lang="en-US" altLang="zh-CN" sz="2000" i="1" dirty="0"/>
              <a:t>113</a:t>
            </a:r>
            <a:r>
              <a:rPr lang="zh-CN" altLang="zh-CN" sz="2000" i="1" dirty="0"/>
              <a:t>号）第</a:t>
            </a:r>
            <a:r>
              <a:rPr lang="en-US" altLang="zh-CN" sz="2000" i="1" dirty="0"/>
              <a:t>25</a:t>
            </a:r>
            <a:r>
              <a:rPr lang="zh-CN" altLang="zh-CN" sz="2000" i="1" dirty="0"/>
              <a:t>条：“</a:t>
            </a:r>
            <a:r>
              <a:rPr lang="zh-CN" altLang="zh-CN" sz="2000" i="1" u="sng" dirty="0">
                <a:solidFill>
                  <a:srgbClr val="FF0000"/>
                </a:solidFill>
              </a:rPr>
              <a:t>项目合同中涉及的政府支付义务，财政部门应结合中长期财政规划统筹考虑，纳入同级政府预算，按照预算管理相关规定执行</a:t>
            </a:r>
            <a:r>
              <a:rPr lang="zh-CN" altLang="zh-CN" sz="2000" i="1" dirty="0"/>
              <a:t>”。</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85</a:t>
            </a:fld>
            <a:endParaRPr lang="zh-CN" altLang="en-US"/>
          </a:p>
        </p:txBody>
      </p:sp>
    </p:spTree>
    <p:extLst>
      <p:ext uri="{BB962C8B-B14F-4D97-AF65-F5344CB8AC3E}">
        <p14:creationId xmlns:p14="http://schemas.microsoft.com/office/powerpoint/2010/main" val="35083282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301508"/>
            <a:ext cx="8443326" cy="4699242"/>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463032"/>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3200" b="1" dirty="0">
              <a:solidFill>
                <a:srgbClr val="FF0000"/>
              </a:solidFill>
              <a:latin typeface="+mn-ea"/>
            </a:endParaRPr>
          </a:p>
        </p:txBody>
      </p:sp>
      <p:sp>
        <p:nvSpPr>
          <p:cNvPr id="22" name="文本框 21"/>
          <p:cNvSpPr txBox="1"/>
          <p:nvPr/>
        </p:nvSpPr>
        <p:spPr>
          <a:xfrm>
            <a:off x="616060" y="1690061"/>
            <a:ext cx="7911879" cy="3477875"/>
          </a:xfrm>
          <a:prstGeom prst="rect">
            <a:avLst/>
          </a:prstGeom>
          <a:noFill/>
        </p:spPr>
        <p:txBody>
          <a:bodyPr wrap="square" rtlCol="0">
            <a:spAutoFit/>
          </a:bodyPr>
          <a:lstStyle/>
          <a:p>
            <a:pPr>
              <a:spcBef>
                <a:spcPct val="0"/>
              </a:spcBef>
              <a:buFont typeface="Wingdings" panose="05000000000000000000" pitchFamily="2" charset="2"/>
              <a:buChar char="u"/>
            </a:pPr>
            <a:r>
              <a:rPr lang="zh-CN" altLang="en-US" sz="2000" dirty="0">
                <a:latin typeface="+mn-ea"/>
              </a:rPr>
              <a:t>违约事件、终止事由以及终止后的处理机制</a:t>
            </a:r>
            <a:endParaRPr lang="en-US" altLang="zh-CN" sz="2000" dirty="0">
              <a:latin typeface="+mn-ea"/>
            </a:endParaRPr>
          </a:p>
          <a:p>
            <a:pPr>
              <a:spcBef>
                <a:spcPct val="0"/>
              </a:spcBef>
              <a:buFont typeface="Wingdings" panose="05000000000000000000" pitchFamily="2" charset="2"/>
              <a:buChar char="u"/>
            </a:pPr>
            <a:r>
              <a:rPr lang="zh-CN" altLang="en-US" sz="2000" dirty="0">
                <a:latin typeface="+mn-ea"/>
              </a:rPr>
              <a:t>概括式、列举式以及概括加列举式三种。</a:t>
            </a:r>
            <a:endParaRPr lang="en-US" altLang="zh-CN" sz="2000" dirty="0">
              <a:latin typeface="+mn-ea"/>
            </a:endParaRPr>
          </a:p>
          <a:p>
            <a:pPr>
              <a:spcBef>
                <a:spcPct val="0"/>
              </a:spcBef>
              <a:buFont typeface="Wingdings" panose="05000000000000000000" pitchFamily="2" charset="2"/>
              <a:buChar char="u"/>
            </a:pPr>
            <a:endParaRPr lang="en-US" altLang="zh-CN" sz="1600" dirty="0">
              <a:latin typeface="+mn-ea"/>
            </a:endParaRPr>
          </a:p>
          <a:p>
            <a:pPr marL="342900" indent="-342900">
              <a:spcBef>
                <a:spcPct val="0"/>
              </a:spcBef>
              <a:buFont typeface="Wingdings" panose="05000000000000000000" pitchFamily="2" charset="2"/>
              <a:buChar char="u"/>
            </a:pPr>
            <a:r>
              <a:rPr lang="zh-CN" altLang="en-US" sz="2400" b="1" u="sng" dirty="0">
                <a:solidFill>
                  <a:srgbClr val="FF0000"/>
                </a:solidFill>
                <a:latin typeface="+mn-ea"/>
              </a:rPr>
              <a:t>政府常见违约事件</a:t>
            </a:r>
            <a:endParaRPr lang="en-US" altLang="zh-CN" sz="2400" b="1" u="sng" dirty="0">
              <a:solidFill>
                <a:srgbClr val="FF0000"/>
              </a:solidFill>
              <a:latin typeface="+mn-ea"/>
            </a:endParaRPr>
          </a:p>
          <a:p>
            <a:pPr>
              <a:spcBef>
                <a:spcPct val="0"/>
              </a:spcBef>
            </a:pPr>
            <a:r>
              <a:rPr lang="en-US" altLang="zh-CN" sz="2000" dirty="0">
                <a:latin typeface="+mn-ea"/>
              </a:rPr>
              <a:t>1</a:t>
            </a:r>
            <a:r>
              <a:rPr lang="zh-CN" altLang="en-US" sz="2000" dirty="0">
                <a:latin typeface="+mn-ea"/>
              </a:rPr>
              <a:t>、未按合同约定向项目公司付费或提供补助达到一定期限或金额的</a:t>
            </a:r>
            <a:r>
              <a:rPr lang="en-US" altLang="zh-CN" sz="2000" dirty="0">
                <a:latin typeface="+mn-ea"/>
              </a:rPr>
              <a:t>;</a:t>
            </a:r>
            <a:endParaRPr lang="zh-CN" altLang="zh-CN" sz="2000" dirty="0">
              <a:latin typeface="+mn-ea"/>
            </a:endParaRPr>
          </a:p>
          <a:p>
            <a:pPr>
              <a:spcBef>
                <a:spcPct val="0"/>
              </a:spcBef>
            </a:pPr>
            <a:r>
              <a:rPr lang="en-US" altLang="zh-CN" sz="2000" dirty="0">
                <a:latin typeface="+mn-ea"/>
              </a:rPr>
              <a:t>2</a:t>
            </a:r>
            <a:r>
              <a:rPr lang="zh-CN" altLang="en-US" sz="2000" dirty="0">
                <a:latin typeface="+mn-ea"/>
              </a:rPr>
              <a:t>、违反合同约定转让</a:t>
            </a:r>
            <a:r>
              <a:rPr lang="en-US" altLang="zh-CN" sz="2000" dirty="0">
                <a:latin typeface="+mn-ea"/>
              </a:rPr>
              <a:t>PPP</a:t>
            </a:r>
            <a:r>
              <a:rPr lang="zh-CN" altLang="en-US" sz="2000" dirty="0">
                <a:latin typeface="+mn-ea"/>
              </a:rPr>
              <a:t>项目合同项下义务</a:t>
            </a:r>
            <a:r>
              <a:rPr lang="en-US" altLang="zh-CN" sz="2000" dirty="0">
                <a:latin typeface="+mn-ea"/>
              </a:rPr>
              <a:t>;</a:t>
            </a:r>
            <a:endParaRPr lang="zh-CN" altLang="zh-CN" sz="2000" dirty="0">
              <a:latin typeface="+mn-ea"/>
            </a:endParaRPr>
          </a:p>
          <a:p>
            <a:pPr>
              <a:spcBef>
                <a:spcPct val="0"/>
              </a:spcBef>
            </a:pPr>
            <a:r>
              <a:rPr lang="en-US" altLang="zh-CN" sz="2000" dirty="0">
                <a:latin typeface="+mn-ea"/>
              </a:rPr>
              <a:t>3</a:t>
            </a:r>
            <a:r>
              <a:rPr lang="zh-CN" altLang="en-US" sz="2000" dirty="0">
                <a:latin typeface="+mn-ea"/>
              </a:rPr>
              <a:t>、发生政府方可控的对项目设施或项目公司股份的征收或征用的</a:t>
            </a:r>
            <a:r>
              <a:rPr lang="en-US" altLang="zh-CN" sz="2000" dirty="0">
                <a:latin typeface="+mn-ea"/>
              </a:rPr>
              <a:t>(</a:t>
            </a:r>
            <a:r>
              <a:rPr lang="zh-CN" altLang="en-US" sz="2000" dirty="0">
                <a:latin typeface="+mn-ea"/>
              </a:rPr>
              <a:t>是指因政府方导致的或在政府方控制下的征收或征用，如非因政府方原因且不在政府方控制下的征收征用，则可以视为政治不可抗力</a:t>
            </a:r>
            <a:r>
              <a:rPr lang="en-US" altLang="zh-CN" sz="2000" dirty="0">
                <a:latin typeface="+mn-ea"/>
              </a:rPr>
              <a:t>);</a:t>
            </a:r>
            <a:endParaRPr lang="zh-CN" altLang="zh-CN" sz="2000" dirty="0">
              <a:latin typeface="+mn-ea"/>
            </a:endParaRPr>
          </a:p>
          <a:p>
            <a:pPr>
              <a:spcBef>
                <a:spcPct val="0"/>
              </a:spcBef>
            </a:pPr>
            <a:r>
              <a:rPr lang="en-US" altLang="zh-CN" sz="2000" dirty="0">
                <a:latin typeface="+mn-ea"/>
              </a:rPr>
              <a:t>4</a:t>
            </a:r>
            <a:r>
              <a:rPr lang="zh-CN" altLang="en-US" sz="2000" dirty="0">
                <a:latin typeface="+mn-ea"/>
              </a:rPr>
              <a:t>、发生政府方可控的法律变更导致</a:t>
            </a:r>
            <a:r>
              <a:rPr lang="en-US" altLang="zh-CN" sz="2000" dirty="0">
                <a:latin typeface="+mn-ea"/>
              </a:rPr>
              <a:t>PPP</a:t>
            </a:r>
            <a:r>
              <a:rPr lang="zh-CN" altLang="en-US" sz="2000" dirty="0">
                <a:latin typeface="+mn-ea"/>
              </a:rPr>
              <a:t>项目合同无法继续履行的</a:t>
            </a:r>
            <a:r>
              <a:rPr lang="en-US" altLang="zh-CN" sz="2000" dirty="0">
                <a:latin typeface="+mn-ea"/>
              </a:rPr>
              <a:t>;</a:t>
            </a:r>
          </a:p>
          <a:p>
            <a:pPr>
              <a:spcBef>
                <a:spcPct val="0"/>
              </a:spcBef>
            </a:pPr>
            <a:r>
              <a:rPr lang="en-US" altLang="zh-CN" sz="2000" dirty="0">
                <a:latin typeface="+mn-ea"/>
              </a:rPr>
              <a:t>5</a:t>
            </a:r>
            <a:r>
              <a:rPr lang="zh-CN" altLang="en-US" sz="2000" dirty="0">
                <a:latin typeface="+mn-ea"/>
              </a:rPr>
              <a:t>、其他违反</a:t>
            </a:r>
            <a:r>
              <a:rPr lang="en-US" altLang="zh-CN" sz="2000" dirty="0">
                <a:latin typeface="+mn-ea"/>
              </a:rPr>
              <a:t>PPP</a:t>
            </a:r>
            <a:r>
              <a:rPr lang="zh-CN" altLang="en-US" sz="2000" dirty="0">
                <a:latin typeface="+mn-ea"/>
              </a:rPr>
              <a:t>项目合同项下义务，导致无法履行合同的情形。</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86</a:t>
            </a:fld>
            <a:endParaRPr lang="zh-CN" altLang="en-US"/>
          </a:p>
        </p:txBody>
      </p:sp>
    </p:spTree>
    <p:extLst>
      <p:ext uri="{BB962C8B-B14F-4D97-AF65-F5344CB8AC3E}">
        <p14:creationId xmlns:p14="http://schemas.microsoft.com/office/powerpoint/2010/main" val="2446551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67657"/>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200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43487" y="1174176"/>
            <a:ext cx="8443326" cy="5182175"/>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4" y="295432"/>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3200" b="1" dirty="0">
              <a:solidFill>
                <a:srgbClr val="FF0000"/>
              </a:solidFill>
              <a:latin typeface="+mn-ea"/>
            </a:endParaRPr>
          </a:p>
        </p:txBody>
      </p:sp>
      <p:sp>
        <p:nvSpPr>
          <p:cNvPr id="22" name="文本框 21"/>
          <p:cNvSpPr txBox="1"/>
          <p:nvPr/>
        </p:nvSpPr>
        <p:spPr>
          <a:xfrm>
            <a:off x="582134" y="1389478"/>
            <a:ext cx="7933215" cy="4462760"/>
          </a:xfrm>
          <a:prstGeom prst="rect">
            <a:avLst/>
          </a:prstGeom>
          <a:noFill/>
        </p:spPr>
        <p:txBody>
          <a:bodyPr wrap="square" rtlCol="0">
            <a:spAutoFit/>
          </a:bodyPr>
          <a:lstStyle/>
          <a:p>
            <a:pPr marL="257175" indent="-257175">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政府违约责任条款</a:t>
            </a:r>
            <a:r>
              <a:rPr lang="zh-CN" altLang="en-US" sz="2400" b="1" dirty="0" smtClean="0">
                <a:latin typeface="+mn-ea"/>
              </a:rPr>
              <a:t>：</a:t>
            </a:r>
            <a:endParaRPr lang="en-US" altLang="zh-CN" sz="2400" b="1" dirty="0" smtClean="0">
              <a:latin typeface="+mn-ea"/>
            </a:endParaRPr>
          </a:p>
          <a:p>
            <a:pPr marL="257175" indent="-257175">
              <a:buFont typeface="Arial" panose="020B0604020202020204" pitchFamily="34" charset="0"/>
              <a:buChar char="•"/>
            </a:pPr>
            <a:endParaRPr lang="en-US" altLang="zh-CN" sz="2400" dirty="0">
              <a:latin typeface="+mn-ea"/>
            </a:endParaRPr>
          </a:p>
          <a:p>
            <a:pPr indent="342900"/>
            <a:r>
              <a:rPr lang="en-US" altLang="zh-CN" sz="2400" b="1" dirty="0">
                <a:latin typeface="+mn-ea"/>
              </a:rPr>
              <a:t>【</a:t>
            </a:r>
            <a:r>
              <a:rPr lang="zh-CN" altLang="en-US" sz="2400" b="1" dirty="0">
                <a:latin typeface="+mn-ea"/>
              </a:rPr>
              <a:t>原条款</a:t>
            </a:r>
            <a:r>
              <a:rPr lang="en-US" altLang="zh-CN" sz="2400" b="1" dirty="0">
                <a:latin typeface="+mn-ea"/>
              </a:rPr>
              <a:t>】</a:t>
            </a:r>
          </a:p>
          <a:p>
            <a:pPr indent="342900"/>
            <a:r>
              <a:rPr lang="zh-CN" altLang="en-US" sz="2400" dirty="0">
                <a:latin typeface="+mn-ea"/>
              </a:rPr>
              <a:t>“对于</a:t>
            </a:r>
            <a:r>
              <a:rPr lang="zh-CN" altLang="en-US" sz="2400" b="1" u="sng" dirty="0">
                <a:solidFill>
                  <a:srgbClr val="7030A0"/>
                </a:solidFill>
                <a:latin typeface="+mn-ea"/>
              </a:rPr>
              <a:t>甲方原因导致</a:t>
            </a:r>
            <a:r>
              <a:rPr lang="en-US" altLang="zh-CN" sz="2400" b="1" u="sng" dirty="0">
                <a:solidFill>
                  <a:srgbClr val="7030A0"/>
                </a:solidFill>
                <a:latin typeface="+mn-ea"/>
              </a:rPr>
              <a:t>2017</a:t>
            </a:r>
            <a:r>
              <a:rPr lang="zh-CN" altLang="en-US" sz="2400" b="1" u="sng" dirty="0">
                <a:solidFill>
                  <a:srgbClr val="7030A0"/>
                </a:solidFill>
                <a:latin typeface="+mn-ea"/>
              </a:rPr>
              <a:t>年底前未开工或已开工但预计在</a:t>
            </a:r>
            <a:r>
              <a:rPr lang="en-US" altLang="zh-CN" sz="2400" b="1" u="sng" dirty="0">
                <a:solidFill>
                  <a:srgbClr val="7030A0"/>
                </a:solidFill>
                <a:latin typeface="+mn-ea"/>
              </a:rPr>
              <a:t>2018</a:t>
            </a:r>
            <a:r>
              <a:rPr lang="zh-CN" altLang="en-US" sz="2400" b="1" u="sng" dirty="0">
                <a:solidFill>
                  <a:srgbClr val="7030A0"/>
                </a:solidFill>
                <a:latin typeface="+mn-ea"/>
              </a:rPr>
              <a:t>年内不能投入运营的管廊，政府方暂缓支付这部分管廊的可用性服务费</a:t>
            </a:r>
            <a:r>
              <a:rPr lang="zh-CN" altLang="en-US" sz="2400" dirty="0">
                <a:latin typeface="+mn-ea"/>
              </a:rPr>
              <a:t>，并在未来实际竣工运营后，在</a:t>
            </a:r>
            <a:r>
              <a:rPr lang="zh-CN" altLang="en-US" sz="2400" b="1" u="sng" dirty="0">
                <a:solidFill>
                  <a:srgbClr val="7030A0"/>
                </a:solidFill>
                <a:latin typeface="+mn-ea"/>
              </a:rPr>
              <a:t>合理补偿乙方损失</a:t>
            </a:r>
            <a:r>
              <a:rPr lang="zh-CN" altLang="en-US" sz="2400" dirty="0">
                <a:latin typeface="+mn-ea"/>
              </a:rPr>
              <a:t>以及不延迟总体运营期的前提下，根据经甲方确认的乙方投标时提交的财务测算模型重新测算每年度的可用性服务费，一并执行</a:t>
            </a:r>
            <a:r>
              <a:rPr lang="en-US" altLang="zh-CN" sz="2400" dirty="0">
                <a:latin typeface="+mn-ea"/>
              </a:rPr>
              <a:t>……</a:t>
            </a:r>
            <a:r>
              <a:rPr lang="zh-CN" altLang="en-US" sz="2400" dirty="0" smtClean="0">
                <a:latin typeface="+mn-ea"/>
              </a:rPr>
              <a:t>”</a:t>
            </a:r>
            <a:endParaRPr lang="en-US" altLang="zh-CN" sz="2400" dirty="0">
              <a:latin typeface="+mn-ea"/>
            </a:endParaRPr>
          </a:p>
          <a:p>
            <a:pPr indent="342900"/>
            <a:endParaRPr lang="en-US" altLang="zh-CN" sz="2400" dirty="0">
              <a:latin typeface="+mn-ea"/>
            </a:endParaRPr>
          </a:p>
          <a:p>
            <a:pPr indent="342900">
              <a:spcBef>
                <a:spcPct val="0"/>
              </a:spcBef>
            </a:pPr>
            <a:r>
              <a:rPr lang="en-US" altLang="zh-CN" sz="2400" b="1" u="sng" dirty="0">
                <a:latin typeface="+mn-ea"/>
              </a:rPr>
              <a:t>【</a:t>
            </a:r>
            <a:r>
              <a:rPr lang="zh-CN" altLang="en-US" sz="2400" b="1" u="sng" dirty="0">
                <a:latin typeface="+mn-ea"/>
              </a:rPr>
              <a:t>问题</a:t>
            </a:r>
            <a:r>
              <a:rPr lang="en-US" altLang="zh-CN" sz="2400" b="1" u="sng" dirty="0">
                <a:latin typeface="+mn-ea"/>
              </a:rPr>
              <a:t>】</a:t>
            </a:r>
            <a:r>
              <a:rPr lang="zh-CN" altLang="en-US" sz="2400" b="1" u="sng" dirty="0">
                <a:latin typeface="+mn-ea"/>
              </a:rPr>
              <a:t>违约责任</a:t>
            </a:r>
            <a:r>
              <a:rPr lang="zh-CN" altLang="en-US" sz="2400" b="1" u="sng" dirty="0" smtClean="0">
                <a:latin typeface="+mn-ea"/>
              </a:rPr>
              <a:t>分配</a:t>
            </a:r>
            <a:r>
              <a:rPr lang="en-US" altLang="en-US" sz="2400" b="1" u="sng" dirty="0" smtClean="0">
                <a:latin typeface="+mn-ea"/>
              </a:rPr>
              <a:t>不够</a:t>
            </a:r>
            <a:r>
              <a:rPr lang="zh-CN" altLang="en-US" sz="2400" b="1" u="sng" dirty="0" smtClean="0">
                <a:latin typeface="+mn-ea"/>
              </a:rPr>
              <a:t>合理</a:t>
            </a:r>
            <a:endParaRPr lang="en-US" altLang="zh-CN" sz="2400" b="1" u="sng" dirty="0">
              <a:latin typeface="+mn-ea"/>
            </a:endParaRPr>
          </a:p>
          <a:p>
            <a:pPr indent="342900">
              <a:spcBef>
                <a:spcPct val="0"/>
              </a:spcBef>
            </a:pPr>
            <a:endParaRPr lang="en-US" altLang="zh-CN" sz="2000" b="1"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87</a:t>
            </a:fld>
            <a:endParaRPr lang="zh-CN" altLang="en-US"/>
          </a:p>
        </p:txBody>
      </p:sp>
    </p:spTree>
    <p:extLst>
      <p:ext uri="{BB962C8B-B14F-4D97-AF65-F5344CB8AC3E}">
        <p14:creationId xmlns:p14="http://schemas.microsoft.com/office/powerpoint/2010/main" val="22782377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44917"/>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5926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77259"/>
            <a:ext cx="8443326" cy="45109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449589"/>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3200" b="1" dirty="0">
              <a:solidFill>
                <a:srgbClr val="FF0000"/>
              </a:solidFill>
              <a:latin typeface="+mn-ea"/>
            </a:endParaRPr>
          </a:p>
        </p:txBody>
      </p:sp>
      <p:sp>
        <p:nvSpPr>
          <p:cNvPr id="22" name="文本框 21"/>
          <p:cNvSpPr txBox="1"/>
          <p:nvPr/>
        </p:nvSpPr>
        <p:spPr>
          <a:xfrm>
            <a:off x="736803" y="1619496"/>
            <a:ext cx="7647710" cy="3600986"/>
          </a:xfrm>
          <a:prstGeom prst="rect">
            <a:avLst/>
          </a:prstGeom>
          <a:noFill/>
        </p:spPr>
        <p:txBody>
          <a:bodyPr wrap="square" rtlCol="0">
            <a:spAutoFit/>
          </a:bodyPr>
          <a:lstStyle/>
          <a:p>
            <a:endParaRPr lang="en-US" altLang="zh-CN" sz="1200" b="1" dirty="0">
              <a:solidFill>
                <a:srgbClr val="FF0000"/>
              </a:solidFill>
              <a:latin typeface="+mn-ea"/>
            </a:endParaRPr>
          </a:p>
          <a:p>
            <a:pPr marL="342900" indent="-342900">
              <a:spcBef>
                <a:spcPct val="0"/>
              </a:spcBef>
              <a:buFont typeface="Wingdings" panose="05000000000000000000" pitchFamily="2" charset="2"/>
              <a:buChar char="u"/>
            </a:pPr>
            <a:r>
              <a:rPr lang="zh-CN" altLang="en-US" sz="2400" b="1" u="sng" dirty="0">
                <a:solidFill>
                  <a:srgbClr val="FF0000"/>
                </a:solidFill>
                <a:latin typeface="+mn-ea"/>
              </a:rPr>
              <a:t>项目公司常见违约事件</a:t>
            </a:r>
            <a:endParaRPr lang="en-US" altLang="zh-CN" sz="2400" b="1" u="sng" dirty="0">
              <a:solidFill>
                <a:srgbClr val="FF0000"/>
              </a:solidFill>
              <a:latin typeface="+mn-ea"/>
            </a:endParaRPr>
          </a:p>
          <a:p>
            <a:pPr marL="342900" indent="-342900">
              <a:spcBef>
                <a:spcPct val="0"/>
              </a:spcBef>
              <a:buFont typeface="Wingdings" panose="05000000000000000000" pitchFamily="2" charset="2"/>
              <a:buChar char="u"/>
            </a:pPr>
            <a:endParaRPr lang="en-US" altLang="zh-CN" sz="2400" b="1" u="sng" dirty="0">
              <a:solidFill>
                <a:srgbClr val="FF0000"/>
              </a:solidFill>
              <a:latin typeface="+mn-ea"/>
            </a:endParaRPr>
          </a:p>
          <a:p>
            <a:pPr marL="457200" indent="-457200">
              <a:buFont typeface="+mj-lt"/>
              <a:buAutoNum type="arabicPeriod"/>
            </a:pPr>
            <a:r>
              <a:rPr lang="zh-CN" altLang="en-US" sz="2400" dirty="0" smtClean="0">
                <a:latin typeface="+mn-ea"/>
              </a:rPr>
              <a:t>项目</a:t>
            </a:r>
            <a:r>
              <a:rPr lang="zh-CN" altLang="en-US" sz="2400" dirty="0">
                <a:latin typeface="+mn-ea"/>
              </a:rPr>
              <a:t>公司破产或资不抵债的</a:t>
            </a:r>
            <a:r>
              <a:rPr lang="en-US" altLang="zh-CN" sz="2400" dirty="0">
                <a:latin typeface="+mn-ea"/>
              </a:rPr>
              <a:t>;</a:t>
            </a:r>
            <a:endParaRPr lang="zh-CN" altLang="zh-CN" sz="2400" dirty="0">
              <a:latin typeface="+mn-ea"/>
            </a:endParaRPr>
          </a:p>
          <a:p>
            <a:pPr marL="457200" indent="-457200">
              <a:buFont typeface="+mj-lt"/>
              <a:buAutoNum type="arabicPeriod"/>
            </a:pPr>
            <a:r>
              <a:rPr lang="zh-CN" altLang="en-US" sz="2400" dirty="0" smtClean="0">
                <a:latin typeface="+mn-ea"/>
              </a:rPr>
              <a:t>项目</a:t>
            </a:r>
            <a:r>
              <a:rPr lang="zh-CN" altLang="en-US" sz="2400" dirty="0">
                <a:latin typeface="+mn-ea"/>
              </a:rPr>
              <a:t>公司未在约定时间内实现约定的建设进度或项目完工、或开始运营，且逾期超过一定期限的</a:t>
            </a:r>
            <a:r>
              <a:rPr lang="en-US" altLang="zh-CN" sz="2400" dirty="0">
                <a:latin typeface="+mn-ea"/>
              </a:rPr>
              <a:t>;</a:t>
            </a:r>
            <a:endParaRPr lang="zh-CN" altLang="zh-CN" sz="2400" dirty="0">
              <a:latin typeface="+mn-ea"/>
            </a:endParaRPr>
          </a:p>
          <a:p>
            <a:pPr marL="457200" indent="-457200">
              <a:buFont typeface="+mj-lt"/>
              <a:buAutoNum type="arabicPeriod"/>
            </a:pPr>
            <a:r>
              <a:rPr lang="zh-CN" altLang="en-US" sz="2400" dirty="0" smtClean="0">
                <a:latin typeface="+mn-ea"/>
              </a:rPr>
              <a:t>项目</a:t>
            </a:r>
            <a:r>
              <a:rPr lang="zh-CN" altLang="en-US" sz="2400" dirty="0">
                <a:latin typeface="+mn-ea"/>
              </a:rPr>
              <a:t>公司未按照规定的要求和标准提供产品或服务，情节严重或造成严重后果的</a:t>
            </a:r>
            <a:r>
              <a:rPr lang="en-US" altLang="zh-CN" sz="2400" dirty="0">
                <a:latin typeface="+mn-ea"/>
              </a:rPr>
              <a:t>;</a:t>
            </a:r>
            <a:endParaRPr lang="zh-CN" altLang="zh-CN" sz="2400" dirty="0">
              <a:latin typeface="+mn-ea"/>
            </a:endParaRPr>
          </a:p>
          <a:p>
            <a:pPr marL="457200" indent="-457200">
              <a:buFont typeface="+mj-lt"/>
              <a:buAutoNum type="arabicPeriod"/>
            </a:pPr>
            <a:r>
              <a:rPr lang="zh-CN" altLang="en-US" sz="2400" dirty="0" smtClean="0">
                <a:latin typeface="+mn-ea"/>
              </a:rPr>
              <a:t>项目</a:t>
            </a:r>
            <a:r>
              <a:rPr lang="zh-CN" altLang="en-US" sz="2400" dirty="0">
                <a:latin typeface="+mn-ea"/>
              </a:rPr>
              <a:t>公司违反合同约定的股权变更限制的</a:t>
            </a:r>
            <a:r>
              <a:rPr lang="en-US" altLang="zh-CN" sz="2400" dirty="0">
                <a:latin typeface="+mn-ea"/>
              </a:rPr>
              <a:t>;</a:t>
            </a:r>
            <a:endParaRPr lang="zh-CN" altLang="zh-CN" sz="2400" dirty="0">
              <a:latin typeface="+mn-ea"/>
            </a:endParaRPr>
          </a:p>
          <a:p>
            <a:pPr marL="457200" indent="-457200">
              <a:buFont typeface="+mj-lt"/>
              <a:buAutoNum type="arabicPeriod"/>
            </a:pPr>
            <a:r>
              <a:rPr lang="zh-CN" altLang="en-US" sz="2400" dirty="0" smtClean="0">
                <a:latin typeface="+mn-ea"/>
              </a:rPr>
              <a:t>未</a:t>
            </a:r>
            <a:r>
              <a:rPr lang="zh-CN" altLang="en-US" sz="2400" dirty="0">
                <a:latin typeface="+mn-ea"/>
              </a:rPr>
              <a:t>按合同约定为</a:t>
            </a:r>
            <a:r>
              <a:rPr lang="en-US" altLang="zh-CN" sz="2400" dirty="0">
                <a:latin typeface="+mn-ea"/>
              </a:rPr>
              <a:t>PPP</a:t>
            </a:r>
            <a:r>
              <a:rPr lang="zh-CN" altLang="en-US" sz="2400" dirty="0">
                <a:latin typeface="+mn-ea"/>
              </a:rPr>
              <a:t>项目或相关资产购买保险的。</a:t>
            </a:r>
            <a:endParaRPr lang="zh-CN" altLang="zh-CN" sz="24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88</a:t>
            </a:fld>
            <a:endParaRPr lang="zh-CN" altLang="en-US"/>
          </a:p>
        </p:txBody>
      </p:sp>
    </p:spTree>
    <p:extLst>
      <p:ext uri="{BB962C8B-B14F-4D97-AF65-F5344CB8AC3E}">
        <p14:creationId xmlns:p14="http://schemas.microsoft.com/office/powerpoint/2010/main" val="33448984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900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43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06410" y="1475471"/>
            <a:ext cx="8443326" cy="4726286"/>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572815"/>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2000" b="1" dirty="0">
              <a:solidFill>
                <a:srgbClr val="FF0000"/>
              </a:solidFill>
              <a:latin typeface="+mn-ea"/>
            </a:endParaRPr>
          </a:p>
        </p:txBody>
      </p:sp>
      <p:sp>
        <p:nvSpPr>
          <p:cNvPr id="22" name="文本框 21"/>
          <p:cNvSpPr txBox="1"/>
          <p:nvPr/>
        </p:nvSpPr>
        <p:spPr>
          <a:xfrm>
            <a:off x="657611" y="1840779"/>
            <a:ext cx="7565270" cy="3785652"/>
          </a:xfrm>
          <a:prstGeom prst="rect">
            <a:avLst/>
          </a:prstGeom>
          <a:noFill/>
        </p:spPr>
        <p:txBody>
          <a:bodyPr wrap="square" rtlCol="0">
            <a:spAutoFit/>
          </a:bodyPr>
          <a:lstStyle/>
          <a:p>
            <a:pPr marL="257175" indent="-257175">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项目公司违约责任条款：</a:t>
            </a:r>
            <a:endParaRPr lang="en-US" altLang="zh-CN" sz="2400" b="1" dirty="0">
              <a:latin typeface="+mn-ea"/>
            </a:endParaRPr>
          </a:p>
          <a:p>
            <a:pPr indent="342900"/>
            <a:r>
              <a:rPr lang="en-US" altLang="zh-CN" sz="2400" b="1" dirty="0">
                <a:latin typeface="+mn-ea"/>
              </a:rPr>
              <a:t>【</a:t>
            </a:r>
            <a:r>
              <a:rPr lang="zh-CN" altLang="en-US" sz="2400" b="1" dirty="0">
                <a:latin typeface="+mn-ea"/>
              </a:rPr>
              <a:t>原条款</a:t>
            </a:r>
            <a:r>
              <a:rPr lang="en-US" altLang="zh-CN" sz="2400" b="1" dirty="0">
                <a:latin typeface="+mn-ea"/>
              </a:rPr>
              <a:t>】</a:t>
            </a:r>
          </a:p>
          <a:p>
            <a:pPr indent="342900"/>
            <a:r>
              <a:rPr lang="zh-CN" altLang="en-US" sz="2400" dirty="0">
                <a:latin typeface="+mn-ea"/>
              </a:rPr>
              <a:t>乙方违约责任：“未能在第七条第二款第二项规定的开始建设工程日期后三十（</a:t>
            </a:r>
            <a:r>
              <a:rPr lang="en-US" altLang="zh-CN" sz="2400" dirty="0">
                <a:latin typeface="+mn-ea"/>
              </a:rPr>
              <a:t>30</a:t>
            </a:r>
            <a:r>
              <a:rPr lang="zh-CN" altLang="en-US" sz="2400" dirty="0">
                <a:latin typeface="+mn-ea"/>
              </a:rPr>
              <a:t>）日内开始建设工程；”</a:t>
            </a:r>
            <a:endParaRPr lang="en-US" altLang="zh-CN" sz="2400" dirty="0">
              <a:latin typeface="+mn-ea"/>
            </a:endParaRPr>
          </a:p>
          <a:p>
            <a:pPr indent="342900"/>
            <a:endParaRPr lang="en-US" altLang="zh-CN" sz="2400" b="1" u="sng" dirty="0">
              <a:latin typeface="+mn-ea"/>
            </a:endParaRPr>
          </a:p>
          <a:p>
            <a:pPr indent="342900"/>
            <a:r>
              <a:rPr lang="en-US" altLang="zh-CN" sz="2400" b="1" u="sng" dirty="0">
                <a:latin typeface="+mn-ea"/>
              </a:rPr>
              <a:t>【</a:t>
            </a:r>
            <a:r>
              <a:rPr lang="zh-CN" altLang="en-US" sz="2400" b="1" u="sng" dirty="0">
                <a:latin typeface="+mn-ea"/>
              </a:rPr>
              <a:t>问题</a:t>
            </a:r>
            <a:r>
              <a:rPr lang="en-US" altLang="zh-CN" sz="2400" b="1" u="sng" dirty="0">
                <a:latin typeface="+mn-ea"/>
              </a:rPr>
              <a:t>】</a:t>
            </a:r>
            <a:r>
              <a:rPr lang="zh-CN" altLang="en-US" sz="2400" b="1" u="sng" dirty="0">
                <a:latin typeface="+mn-ea"/>
              </a:rPr>
              <a:t>违约免责的情形有哪些？</a:t>
            </a:r>
            <a:endParaRPr lang="en-US" altLang="zh-CN" sz="2400" b="1" u="sng" dirty="0">
              <a:latin typeface="+mn-ea"/>
            </a:endParaRPr>
          </a:p>
          <a:p>
            <a:pPr indent="342900"/>
            <a:endParaRPr lang="en-US" altLang="zh-CN" sz="2400" b="1" dirty="0">
              <a:latin typeface="+mn-ea"/>
            </a:endParaRPr>
          </a:p>
          <a:p>
            <a:pPr indent="342900"/>
            <a:r>
              <a:rPr lang="en-US" altLang="zh-CN" sz="2400" b="1" dirty="0">
                <a:latin typeface="+mn-ea"/>
              </a:rPr>
              <a:t>【</a:t>
            </a:r>
            <a:r>
              <a:rPr lang="zh-CN" altLang="en-US" sz="2400" b="1" dirty="0">
                <a:latin typeface="+mn-ea"/>
              </a:rPr>
              <a:t>修改建议</a:t>
            </a:r>
            <a:r>
              <a:rPr lang="en-US" altLang="zh-CN" sz="2400" b="1" dirty="0">
                <a:latin typeface="+mn-ea"/>
              </a:rPr>
              <a:t>】</a:t>
            </a:r>
          </a:p>
          <a:p>
            <a:pPr indent="342900"/>
            <a:r>
              <a:rPr lang="zh-CN" altLang="en-US" sz="2400" dirty="0">
                <a:latin typeface="+mn-ea"/>
              </a:rPr>
              <a:t>“</a:t>
            </a:r>
            <a:r>
              <a:rPr lang="zh-CN" altLang="en-US" sz="2400" b="1" u="sng" dirty="0">
                <a:solidFill>
                  <a:srgbClr val="FF0000"/>
                </a:solidFill>
                <a:latin typeface="+mn-ea"/>
              </a:rPr>
              <a:t>因乙方自身原因</a:t>
            </a:r>
            <a:r>
              <a:rPr lang="zh-CN" altLang="en-US" sz="2400" dirty="0">
                <a:latin typeface="+mn-ea"/>
              </a:rPr>
              <a:t>未能在第七条第二款第二项规定的开始建设工程日期后三十（</a:t>
            </a:r>
            <a:r>
              <a:rPr lang="en-US" altLang="zh-CN" sz="2400" dirty="0">
                <a:latin typeface="+mn-ea"/>
              </a:rPr>
              <a:t>30</a:t>
            </a:r>
            <a:r>
              <a:rPr lang="zh-CN" altLang="en-US" sz="2400" dirty="0">
                <a:latin typeface="+mn-ea"/>
              </a:rPr>
              <a:t>）日内开始建设工程；”</a:t>
            </a:r>
            <a:endParaRPr lang="zh-CN" altLang="zh-CN" sz="24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89</a:t>
            </a:fld>
            <a:endParaRPr lang="zh-CN" altLang="en-US"/>
          </a:p>
        </p:txBody>
      </p:sp>
    </p:spTree>
    <p:extLst>
      <p:ext uri="{BB962C8B-B14F-4D97-AF65-F5344CB8AC3E}">
        <p14:creationId xmlns:p14="http://schemas.microsoft.com/office/powerpoint/2010/main" val="314063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408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3843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803565" y="1403131"/>
            <a:ext cx="7762942" cy="490241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lnSpc>
                <a:spcPct val="110000"/>
              </a:lnSpc>
              <a:spcAft>
                <a:spcPct val="0"/>
              </a:spcAft>
              <a:buClr>
                <a:srgbClr val="2E2F31"/>
              </a:buClr>
              <a:buSzPct val="60000"/>
            </a:pP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603032" y="377735"/>
            <a:ext cx="8183781" cy="646331"/>
          </a:xfrm>
          <a:prstGeom prst="rect">
            <a:avLst/>
          </a:prstGeom>
          <a:noFill/>
        </p:spPr>
        <p:txBody>
          <a:bodyPr wrap="square" rtlCol="0">
            <a:spAutoFit/>
          </a:bodyPr>
          <a:lstStyle/>
          <a:p>
            <a:r>
              <a:rPr lang="zh-CN" altLang="en-US" sz="3600" b="1" dirty="0" smtClean="0">
                <a:latin typeface="造字工房悦黑体验版纤细体" pitchFamily="50" charset="-122"/>
                <a:ea typeface="造字工房悦黑体验版纤细体" pitchFamily="50" charset="-122"/>
              </a:rPr>
              <a:t>地下综合管廊建设</a:t>
            </a:r>
            <a:r>
              <a:rPr lang="zh-CN" altLang="en-US" sz="3600" b="1" dirty="0" smtClean="0">
                <a:latin typeface="造字工房悦黑体验版纤细体" pitchFamily="50" charset="-122"/>
                <a:ea typeface="造字工房悦黑体验版纤细体" pitchFamily="50" charset="-122"/>
              </a:rPr>
              <a:t>意义</a:t>
            </a:r>
            <a:endParaRPr lang="zh-CN" altLang="en-US" sz="3600" b="1" dirty="0">
              <a:latin typeface="造字工房悦黑体验版纤细体" pitchFamily="50" charset="-122"/>
              <a:ea typeface="造字工房悦黑体验版纤细体" pitchFamily="50" charset="-122"/>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a:t>
            </a:fld>
            <a:endParaRPr lang="zh-CN" altLang="en-US"/>
          </a:p>
        </p:txBody>
      </p:sp>
      <p:graphicFrame>
        <p:nvGraphicFramePr>
          <p:cNvPr id="4" name="图示 3"/>
          <p:cNvGraphicFramePr/>
          <p:nvPr>
            <p:extLst>
              <p:ext uri="{D42A27DB-BD31-4B8C-83A1-F6EECF244321}">
                <p14:modId xmlns:p14="http://schemas.microsoft.com/office/powerpoint/2010/main" val="1878537641"/>
              </p:ext>
            </p:extLst>
          </p:nvPr>
        </p:nvGraphicFramePr>
        <p:xfrm>
          <a:off x="1405858" y="16543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701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4" y="1384249"/>
            <a:ext cx="8447818" cy="483557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4" y="474649"/>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3200" b="1" dirty="0">
              <a:solidFill>
                <a:srgbClr val="FF0000"/>
              </a:solidFill>
              <a:latin typeface="+mn-ea"/>
            </a:endParaRPr>
          </a:p>
        </p:txBody>
      </p:sp>
      <p:sp>
        <p:nvSpPr>
          <p:cNvPr id="22" name="文本框 21"/>
          <p:cNvSpPr txBox="1"/>
          <p:nvPr/>
        </p:nvSpPr>
        <p:spPr>
          <a:xfrm>
            <a:off x="628894" y="1639493"/>
            <a:ext cx="7886456" cy="3985706"/>
          </a:xfrm>
          <a:prstGeom prst="rect">
            <a:avLst/>
          </a:prstGeom>
          <a:noFill/>
        </p:spPr>
        <p:txBody>
          <a:bodyPr wrap="square" rtlCol="0">
            <a:spAutoFit/>
          </a:bodyPr>
          <a:lstStyle/>
          <a:p>
            <a:endParaRPr lang="en-US" altLang="zh-CN" sz="900" b="1" dirty="0">
              <a:solidFill>
                <a:srgbClr val="FF0000"/>
              </a:solidFill>
              <a:latin typeface="+mn-ea"/>
            </a:endParaRPr>
          </a:p>
          <a:p>
            <a:pPr marL="342900" indent="-342900">
              <a:buFont typeface="Wingdings" panose="05000000000000000000" pitchFamily="2" charset="2"/>
              <a:buChar char="u"/>
            </a:pPr>
            <a:r>
              <a:rPr lang="zh-CN" altLang="en-US" sz="2400" b="1" dirty="0">
                <a:latin typeface="+mn-ea"/>
              </a:rPr>
              <a:t>提前终止的事由</a:t>
            </a:r>
            <a:endParaRPr lang="en-US" altLang="zh-CN" sz="2400" b="1" dirty="0">
              <a:latin typeface="+mn-ea"/>
            </a:endParaRPr>
          </a:p>
          <a:p>
            <a:pPr marL="457200" indent="-457200">
              <a:buFont typeface="+mj-lt"/>
              <a:buAutoNum type="arabicPeriod"/>
            </a:pPr>
            <a:r>
              <a:rPr lang="zh-CN" altLang="en-US" sz="2000" dirty="0" smtClean="0">
                <a:latin typeface="+mn-ea"/>
              </a:rPr>
              <a:t>政府</a:t>
            </a:r>
            <a:r>
              <a:rPr lang="zh-CN" altLang="en-US" sz="2000" dirty="0">
                <a:latin typeface="+mn-ea"/>
              </a:rPr>
              <a:t>方违约事件</a:t>
            </a:r>
            <a:r>
              <a:rPr lang="zh-CN" altLang="zh-CN" sz="2000" dirty="0">
                <a:latin typeface="+mn-ea"/>
              </a:rPr>
              <a:t>——</a:t>
            </a:r>
            <a:r>
              <a:rPr lang="zh-CN" altLang="en-US" sz="2000" dirty="0">
                <a:latin typeface="+mn-ea"/>
              </a:rPr>
              <a:t>发生政府方违约事件，政府方在一定期限内未能补救的，项目公司可根据合同约定主张终止</a:t>
            </a:r>
            <a:r>
              <a:rPr lang="en-US" altLang="zh-CN" sz="2000" dirty="0">
                <a:latin typeface="+mn-ea"/>
              </a:rPr>
              <a:t>PPP</a:t>
            </a:r>
            <a:r>
              <a:rPr lang="zh-CN" altLang="en-US" sz="2000" dirty="0">
                <a:latin typeface="+mn-ea"/>
              </a:rPr>
              <a:t>项目合同。</a:t>
            </a:r>
            <a:endParaRPr lang="en-US" altLang="zh-CN" sz="2000" dirty="0">
              <a:latin typeface="+mn-ea"/>
            </a:endParaRPr>
          </a:p>
          <a:p>
            <a:pPr marL="457200" indent="-457200">
              <a:buFont typeface="+mj-lt"/>
              <a:buAutoNum type="arabicPeriod"/>
            </a:pPr>
            <a:r>
              <a:rPr lang="zh-CN" altLang="en-US" sz="2000" dirty="0" smtClean="0">
                <a:latin typeface="+mn-ea"/>
              </a:rPr>
              <a:t>项目</a:t>
            </a:r>
            <a:r>
              <a:rPr lang="zh-CN" altLang="en-US" sz="2000" dirty="0">
                <a:latin typeface="+mn-ea"/>
              </a:rPr>
              <a:t>公司违约事件</a:t>
            </a:r>
            <a:r>
              <a:rPr lang="zh-CN" altLang="zh-CN" sz="2000" dirty="0">
                <a:latin typeface="+mn-ea"/>
              </a:rPr>
              <a:t>——</a:t>
            </a:r>
            <a:r>
              <a:rPr lang="zh-CN" altLang="en-US" sz="2000" dirty="0">
                <a:latin typeface="+mn-ea"/>
              </a:rPr>
              <a:t>发生项目公司违约事件，项目公司和融资方或融资方指定的第三方均未能在规定的期限内对该违约进行补救的，政府方可根据合同约定主张终止</a:t>
            </a:r>
            <a:r>
              <a:rPr lang="en-US" altLang="zh-CN" sz="2000" dirty="0">
                <a:latin typeface="+mn-ea"/>
              </a:rPr>
              <a:t>PPP</a:t>
            </a:r>
            <a:r>
              <a:rPr lang="zh-CN" altLang="en-US" sz="2000" dirty="0">
                <a:latin typeface="+mn-ea"/>
              </a:rPr>
              <a:t>项目合同。</a:t>
            </a:r>
            <a:endParaRPr lang="en-US" altLang="zh-CN" sz="2000" dirty="0">
              <a:latin typeface="+mn-ea"/>
            </a:endParaRPr>
          </a:p>
          <a:p>
            <a:pPr marL="457200" indent="-457200">
              <a:buFont typeface="+mj-lt"/>
              <a:buAutoNum type="arabicPeriod"/>
            </a:pPr>
            <a:r>
              <a:rPr lang="zh-CN" altLang="en-US" sz="2000" dirty="0" smtClean="0">
                <a:latin typeface="+mn-ea"/>
              </a:rPr>
              <a:t>政府</a:t>
            </a:r>
            <a:r>
              <a:rPr lang="zh-CN" altLang="en-US" sz="2000" dirty="0">
                <a:latin typeface="+mn-ea"/>
              </a:rPr>
              <a:t>方选择终止</a:t>
            </a:r>
            <a:r>
              <a:rPr lang="zh-CN" altLang="zh-CN" sz="2000" dirty="0">
                <a:latin typeface="+mn-ea"/>
              </a:rPr>
              <a:t>——</a:t>
            </a:r>
            <a:r>
              <a:rPr lang="zh-CN" altLang="en-US" sz="2000" dirty="0">
                <a:latin typeface="+mn-ea"/>
              </a:rPr>
              <a:t>政府方在项目期限内任意时间可主张终止</a:t>
            </a:r>
            <a:r>
              <a:rPr lang="en-US" altLang="zh-CN" sz="2000" dirty="0">
                <a:latin typeface="+mn-ea"/>
              </a:rPr>
              <a:t>PPP</a:t>
            </a:r>
            <a:r>
              <a:rPr lang="zh-CN" altLang="en-US" sz="2000" dirty="0">
                <a:latin typeface="+mn-ea"/>
              </a:rPr>
              <a:t>项目合同</a:t>
            </a:r>
            <a:r>
              <a:rPr lang="en-US" altLang="zh-CN" sz="2000" dirty="0">
                <a:latin typeface="+mn-ea"/>
              </a:rPr>
              <a:t>;</a:t>
            </a:r>
            <a:r>
              <a:rPr lang="zh-CN" altLang="en-US" sz="2000" b="1" dirty="0">
                <a:solidFill>
                  <a:srgbClr val="FF0000"/>
                </a:solidFill>
                <a:latin typeface="+mn-ea"/>
              </a:rPr>
              <a:t>补偿</a:t>
            </a:r>
            <a:r>
              <a:rPr lang="zh-CN" altLang="en-US" sz="2000" dirty="0">
                <a:solidFill>
                  <a:srgbClr val="FF0000"/>
                </a:solidFill>
                <a:latin typeface="+mn-ea"/>
              </a:rPr>
              <a:t>。</a:t>
            </a:r>
            <a:endParaRPr lang="en-US" altLang="zh-CN" sz="2000" dirty="0">
              <a:solidFill>
                <a:srgbClr val="FF0000"/>
              </a:solidFill>
              <a:latin typeface="+mn-ea"/>
            </a:endParaRPr>
          </a:p>
          <a:p>
            <a:pPr lvl="1"/>
            <a:r>
              <a:rPr lang="en-US" altLang="zh-CN" sz="2000" dirty="0">
                <a:solidFill>
                  <a:srgbClr val="FF0000"/>
                </a:solidFill>
                <a:latin typeface="+mn-ea"/>
              </a:rPr>
              <a:t>----</a:t>
            </a:r>
            <a:r>
              <a:rPr lang="zh-CN" altLang="en-US" sz="2000" dirty="0">
                <a:solidFill>
                  <a:srgbClr val="FF0000"/>
                </a:solidFill>
                <a:latin typeface="+mn-ea"/>
              </a:rPr>
              <a:t>应当限制：公共产品或服务已经不合适或者不再需要，或者影响公共安全和公共利益；</a:t>
            </a:r>
            <a:endParaRPr lang="en-US" altLang="zh-CN" sz="2000" dirty="0">
              <a:solidFill>
                <a:srgbClr val="FF0000"/>
              </a:solidFill>
              <a:latin typeface="+mn-ea"/>
            </a:endParaRPr>
          </a:p>
          <a:p>
            <a:pPr marL="457200" indent="-457200">
              <a:buFont typeface="+mj-lt"/>
              <a:buAutoNum type="arabicPeriod"/>
            </a:pPr>
            <a:r>
              <a:rPr lang="zh-CN" altLang="en-US" sz="2000" dirty="0" smtClean="0">
                <a:latin typeface="+mn-ea"/>
              </a:rPr>
              <a:t>不可抗力</a:t>
            </a:r>
            <a:r>
              <a:rPr lang="zh-CN" altLang="en-US" sz="2000" dirty="0">
                <a:latin typeface="+mn-ea"/>
              </a:rPr>
              <a:t>事件</a:t>
            </a:r>
            <a:r>
              <a:rPr lang="zh-CN" altLang="zh-CN" sz="2000" dirty="0">
                <a:latin typeface="+mn-ea"/>
              </a:rPr>
              <a:t>——</a:t>
            </a:r>
            <a:r>
              <a:rPr lang="zh-CN" altLang="en-US" sz="2000" dirty="0">
                <a:latin typeface="+mn-ea"/>
              </a:rPr>
              <a:t>发生不可抗力事件持续或累计达到一定期限，任何一方可主张终止</a:t>
            </a:r>
            <a:r>
              <a:rPr lang="en-US" altLang="zh-CN" sz="2000" dirty="0">
                <a:latin typeface="+mn-ea"/>
              </a:rPr>
              <a:t>PPP</a:t>
            </a:r>
            <a:r>
              <a:rPr lang="zh-CN" altLang="en-US" sz="2000" dirty="0">
                <a:latin typeface="+mn-ea"/>
              </a:rPr>
              <a:t>项目合同。</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90</a:t>
            </a:fld>
            <a:endParaRPr lang="zh-CN" altLang="en-US"/>
          </a:p>
        </p:txBody>
      </p:sp>
    </p:spTree>
    <p:extLst>
      <p:ext uri="{BB962C8B-B14F-4D97-AF65-F5344CB8AC3E}">
        <p14:creationId xmlns:p14="http://schemas.microsoft.com/office/powerpoint/2010/main" val="23512312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93955"/>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8305"/>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233444"/>
            <a:ext cx="8443326" cy="5122904"/>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6" y="429000"/>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2000" b="1" dirty="0">
              <a:solidFill>
                <a:srgbClr val="FF0000"/>
              </a:solidFill>
              <a:latin typeface="+mn-ea"/>
            </a:endParaRPr>
          </a:p>
        </p:txBody>
      </p:sp>
      <p:sp>
        <p:nvSpPr>
          <p:cNvPr id="22" name="文本框 21"/>
          <p:cNvSpPr txBox="1"/>
          <p:nvPr/>
        </p:nvSpPr>
        <p:spPr>
          <a:xfrm>
            <a:off x="505794" y="1426209"/>
            <a:ext cx="8132411" cy="4770537"/>
          </a:xfrm>
          <a:prstGeom prst="rect">
            <a:avLst/>
          </a:prstGeom>
          <a:noFill/>
        </p:spPr>
        <p:txBody>
          <a:bodyPr wrap="square" rtlCol="0">
            <a:spAutoFit/>
          </a:bodyPr>
          <a:lstStyle/>
          <a:p>
            <a:pPr marL="342900" indent="-342900">
              <a:buFont typeface="Wingdings" panose="05000000000000000000" pitchFamily="2" charset="2"/>
              <a:buChar char="u"/>
            </a:pPr>
            <a:r>
              <a:rPr lang="zh-CN" altLang="en-US" sz="2400" b="1" dirty="0">
                <a:latin typeface="+mn-ea"/>
              </a:rPr>
              <a:t>终止后的处理机制</a:t>
            </a:r>
            <a:r>
              <a:rPr lang="en-US" altLang="zh-CN" sz="2400" b="1" dirty="0"/>
              <a:t>-----</a:t>
            </a:r>
            <a:r>
              <a:rPr lang="zh-CN" altLang="en-US" sz="2400" b="1" dirty="0">
                <a:latin typeface="+mn-ea"/>
              </a:rPr>
              <a:t>回购补偿</a:t>
            </a:r>
            <a:r>
              <a:rPr lang="zh-CN" altLang="en-US" sz="2400" dirty="0">
                <a:latin typeface="+mn-ea"/>
                <a:sym typeface="Wingdings" panose="05000000000000000000" pitchFamily="2" charset="2"/>
              </a:rPr>
              <a:t>：</a:t>
            </a:r>
            <a:endParaRPr lang="en-US" altLang="zh-CN" sz="2400" b="1" dirty="0">
              <a:solidFill>
                <a:srgbClr val="800000"/>
              </a:solidFill>
              <a:latin typeface="+mn-ea"/>
            </a:endParaRPr>
          </a:p>
          <a:p>
            <a:pPr>
              <a:spcBef>
                <a:spcPct val="0"/>
              </a:spcBef>
            </a:pPr>
            <a:r>
              <a:rPr lang="en-US" altLang="zh-CN" sz="2000" b="1" dirty="0">
                <a:latin typeface="+mn-ea"/>
              </a:rPr>
              <a:t>2</a:t>
            </a:r>
            <a:r>
              <a:rPr lang="zh-CN" altLang="en-US" sz="2000" b="1" dirty="0">
                <a:latin typeface="+mn-ea"/>
              </a:rPr>
              <a:t>、项目公司违约事件</a:t>
            </a:r>
            <a:endParaRPr lang="zh-CN" altLang="zh-CN" sz="2000" b="1" dirty="0">
              <a:latin typeface="+mn-ea"/>
            </a:endParaRPr>
          </a:p>
          <a:p>
            <a:pPr marL="257175" indent="-257175">
              <a:spcBef>
                <a:spcPct val="0"/>
              </a:spcBef>
              <a:buFont typeface="Arial" panose="020B0604020202020204" pitchFamily="34" charset="0"/>
              <a:buChar char="•"/>
            </a:pPr>
            <a:r>
              <a:rPr lang="zh-CN" altLang="en-US" sz="2000" b="1" dirty="0">
                <a:latin typeface="+mn-ea"/>
              </a:rPr>
              <a:t>常见的回购补偿计算方法：</a:t>
            </a:r>
            <a:endParaRPr lang="zh-CN" altLang="zh-CN" sz="2000" b="1" dirty="0">
              <a:latin typeface="+mn-ea"/>
            </a:endParaRPr>
          </a:p>
          <a:p>
            <a:pPr>
              <a:spcBef>
                <a:spcPct val="0"/>
              </a:spcBef>
            </a:pPr>
            <a:r>
              <a:rPr lang="en-US" altLang="zh-CN" sz="2000" dirty="0">
                <a:latin typeface="+mn-ea"/>
              </a:rPr>
              <a:t>(1)</a:t>
            </a:r>
            <a:r>
              <a:rPr lang="zh-CN" altLang="en-US" sz="2000" dirty="0">
                <a:latin typeface="+mn-ea"/>
              </a:rPr>
              <a:t>市场价值方法，</a:t>
            </a:r>
            <a:r>
              <a:rPr lang="zh-CN" altLang="en-US" sz="2000" b="1" u="sng" dirty="0">
                <a:solidFill>
                  <a:srgbClr val="FF0000"/>
                </a:solidFill>
                <a:latin typeface="+mn-ea"/>
              </a:rPr>
              <a:t>即按照项目终止时合同的市场价值</a:t>
            </a:r>
            <a:r>
              <a:rPr lang="en-US" altLang="zh-CN" sz="2000" dirty="0">
                <a:latin typeface="+mn-ea"/>
              </a:rPr>
              <a:t>(</a:t>
            </a:r>
            <a:r>
              <a:rPr lang="zh-CN" altLang="en-US" sz="2000" dirty="0">
                <a:latin typeface="+mn-ea"/>
              </a:rPr>
              <a:t>即再进行项目采购的市场价值</a:t>
            </a:r>
            <a:r>
              <a:rPr lang="en-US" altLang="zh-CN" sz="2000" dirty="0">
                <a:latin typeface="+mn-ea"/>
              </a:rPr>
              <a:t>)</a:t>
            </a:r>
            <a:r>
              <a:rPr lang="zh-CN" altLang="en-US" sz="2000" dirty="0">
                <a:latin typeface="+mn-ea"/>
              </a:rPr>
              <a:t>计算补偿金额。此种方法相对比较公平，并且在项目回购后政府必须要在市场中重新进行项目采购，因此通常适用于</a:t>
            </a:r>
            <a:r>
              <a:rPr lang="en-US" altLang="zh-CN" sz="2000" dirty="0">
                <a:latin typeface="+mn-ea"/>
              </a:rPr>
              <a:t>PPP</a:t>
            </a:r>
            <a:r>
              <a:rPr lang="zh-CN" altLang="en-US" sz="2000" dirty="0">
                <a:latin typeface="+mn-ea"/>
              </a:rPr>
              <a:t>市场相对较为成熟的国家。</a:t>
            </a:r>
            <a:endParaRPr lang="zh-CN" altLang="zh-CN" sz="2000" dirty="0">
              <a:latin typeface="+mn-ea"/>
            </a:endParaRPr>
          </a:p>
          <a:p>
            <a:pPr>
              <a:spcBef>
                <a:spcPct val="0"/>
              </a:spcBef>
            </a:pPr>
            <a:r>
              <a:rPr lang="en-US" altLang="zh-CN" sz="2000" dirty="0">
                <a:latin typeface="+mn-ea"/>
              </a:rPr>
              <a:t>(2)</a:t>
            </a:r>
            <a:r>
              <a:rPr lang="zh-CN" altLang="en-US" sz="2000" dirty="0">
                <a:latin typeface="+mn-ea"/>
              </a:rPr>
              <a:t>账面价值方法，</a:t>
            </a:r>
            <a:r>
              <a:rPr lang="zh-CN" altLang="en-US" sz="2000" b="1" u="sng" dirty="0">
                <a:solidFill>
                  <a:srgbClr val="FF0000"/>
                </a:solidFill>
                <a:latin typeface="+mn-ea"/>
              </a:rPr>
              <a:t>即按照项目资产的账面价值计算补偿金额</a:t>
            </a:r>
            <a:r>
              <a:rPr lang="zh-CN" altLang="en-US" sz="2000" dirty="0">
                <a:latin typeface="+mn-ea"/>
              </a:rPr>
              <a:t>。与市场价值方法不同，该计算方法主要关注资产本身的价值而非合同的价值。这种计算方法比较简单明确，可避免纠纷，但有时可能导致项目公司获得的补偿与其实际投资和支付的费用不完全一致。</a:t>
            </a:r>
            <a:endParaRPr lang="zh-CN" altLang="zh-CN" sz="2000" dirty="0">
              <a:latin typeface="+mn-ea"/>
            </a:endParaRPr>
          </a:p>
          <a:p>
            <a:pPr>
              <a:spcBef>
                <a:spcPct val="0"/>
              </a:spcBef>
            </a:pPr>
            <a:r>
              <a:rPr lang="zh-CN" altLang="en-US" sz="2000" dirty="0">
                <a:latin typeface="+mn-ea"/>
              </a:rPr>
              <a:t>在具体项目中适用哪一种计算方法，需要进行专项评估，</a:t>
            </a:r>
            <a:r>
              <a:rPr lang="zh-CN" altLang="en-US" sz="2000" b="1" u="sng" dirty="0">
                <a:solidFill>
                  <a:srgbClr val="FF0000"/>
                </a:solidFill>
                <a:latin typeface="+mn-ea"/>
              </a:rPr>
              <a:t>尽可能避免政府不当得利并且能够吸引融资方的项目融资。</a:t>
            </a:r>
            <a:r>
              <a:rPr lang="zh-CN" altLang="en-US" sz="2000" dirty="0">
                <a:latin typeface="+mn-ea"/>
              </a:rPr>
              <a:t>此外，根据上述计算方法计算出的补偿金额，通常还要扣减政府因该终止而产生的相关费用和损失。</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91</a:t>
            </a:fld>
            <a:endParaRPr lang="zh-CN" altLang="en-US"/>
          </a:p>
        </p:txBody>
      </p:sp>
    </p:spTree>
    <p:extLst>
      <p:ext uri="{BB962C8B-B14F-4D97-AF65-F5344CB8AC3E}">
        <p14:creationId xmlns:p14="http://schemas.microsoft.com/office/powerpoint/2010/main" val="12581511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3314700"/>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18011" y="4286615"/>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667"/>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221099" y="929354"/>
            <a:ext cx="8737825" cy="5792121"/>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276956"/>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2000" b="1" dirty="0">
              <a:solidFill>
                <a:srgbClr val="FF0000"/>
              </a:solidFill>
              <a:latin typeface="+mn-ea"/>
            </a:endParaRPr>
          </a:p>
        </p:txBody>
      </p:sp>
      <p:sp>
        <p:nvSpPr>
          <p:cNvPr id="22" name="文本框 21"/>
          <p:cNvSpPr txBox="1"/>
          <p:nvPr/>
        </p:nvSpPr>
        <p:spPr>
          <a:xfrm>
            <a:off x="338995" y="1076715"/>
            <a:ext cx="8311156" cy="1420902"/>
          </a:xfrm>
          <a:prstGeom prst="rect">
            <a:avLst/>
          </a:prstGeom>
          <a:noFill/>
        </p:spPr>
        <p:txBody>
          <a:bodyPr wrap="square" rtlCol="0">
            <a:spAutoFit/>
          </a:bodyPr>
          <a:lstStyle/>
          <a:p>
            <a:pPr marL="257175" indent="-257175" algn="just">
              <a:spcBef>
                <a:spcPts val="450"/>
              </a:spcBef>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提前终止回购条款：</a:t>
            </a:r>
            <a:endParaRPr lang="en-US" altLang="zh-CN" sz="2400" b="1" dirty="0">
              <a:latin typeface="+mn-ea"/>
            </a:endParaRPr>
          </a:p>
          <a:p>
            <a:pPr indent="342900" algn="just">
              <a:spcBef>
                <a:spcPts val="450"/>
              </a:spcBef>
            </a:pPr>
            <a:r>
              <a:rPr lang="en-US" altLang="zh-CN" b="1" dirty="0">
                <a:latin typeface="+mn-ea"/>
              </a:rPr>
              <a:t>【</a:t>
            </a:r>
            <a:r>
              <a:rPr lang="zh-CN" altLang="en-US" b="1" dirty="0">
                <a:latin typeface="+mn-ea"/>
              </a:rPr>
              <a:t>原条款</a:t>
            </a:r>
            <a:r>
              <a:rPr lang="en-US" altLang="zh-CN" b="1" dirty="0">
                <a:latin typeface="+mn-ea"/>
              </a:rPr>
              <a:t>】</a:t>
            </a:r>
          </a:p>
          <a:p>
            <a:pPr indent="342900" algn="just">
              <a:spcBef>
                <a:spcPts val="450"/>
              </a:spcBef>
            </a:pPr>
            <a:r>
              <a:rPr lang="zh-CN" altLang="en-US" dirty="0">
                <a:latin typeface="+mn-ea"/>
              </a:rPr>
              <a:t>“第十六条 协议终止（七）提前终止后的收购 若本合同根据第十六条提前终止，甲方应根据下表的规定收购地下综合管廊项目资产。</a:t>
            </a:r>
            <a:endParaRPr lang="en-US" altLang="zh-CN"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92</a:t>
            </a:fld>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9" y="2772076"/>
            <a:ext cx="3779954" cy="3429130"/>
          </a:xfrm>
          <a:prstGeom prst="rect">
            <a:avLst/>
          </a:prstGeom>
        </p:spPr>
      </p:pic>
      <p:sp>
        <p:nvSpPr>
          <p:cNvPr id="4" name="文本框 3"/>
          <p:cNvSpPr txBox="1"/>
          <p:nvPr/>
        </p:nvSpPr>
        <p:spPr>
          <a:xfrm>
            <a:off x="4313737" y="2553876"/>
            <a:ext cx="4406952" cy="3970318"/>
          </a:xfrm>
          <a:prstGeom prst="rect">
            <a:avLst/>
          </a:prstGeom>
          <a:noFill/>
        </p:spPr>
        <p:txBody>
          <a:bodyPr wrap="square" rtlCol="0">
            <a:spAutoFit/>
          </a:bodyPr>
          <a:lstStyle/>
          <a:p>
            <a:r>
              <a:rPr lang="zh-CN" altLang="en-US" sz="1400" dirty="0">
                <a:latin typeface="+mn-ea"/>
              </a:rPr>
              <a:t>其中： </a:t>
            </a:r>
          </a:p>
          <a:p>
            <a:r>
              <a:rPr lang="en-US" altLang="zh-CN" sz="1400" dirty="0">
                <a:latin typeface="+mn-ea"/>
              </a:rPr>
              <a:t>A  </a:t>
            </a:r>
            <a:r>
              <a:rPr lang="zh-CN" altLang="en-US" sz="1400" dirty="0">
                <a:latin typeface="+mn-ea"/>
              </a:rPr>
              <a:t>是指本合同提前终止之日时经审计的乙方账面资产净值。 </a:t>
            </a:r>
          </a:p>
          <a:p>
            <a:r>
              <a:rPr lang="en-US" altLang="zh-CN" sz="1400" dirty="0">
                <a:latin typeface="+mn-ea"/>
              </a:rPr>
              <a:t>B  </a:t>
            </a:r>
            <a:r>
              <a:rPr lang="zh-CN" altLang="en-US" sz="1400" dirty="0">
                <a:latin typeface="+mn-ea"/>
              </a:rPr>
              <a:t>是指本合同提前终止之日时经甲方批准的、用于本项目的乙方融资文件中尚未偿还的贷款金额。 </a:t>
            </a:r>
          </a:p>
          <a:p>
            <a:r>
              <a:rPr lang="en-US" altLang="zh-CN" sz="1400" dirty="0">
                <a:latin typeface="+mn-ea"/>
              </a:rPr>
              <a:t>C  </a:t>
            </a:r>
            <a:r>
              <a:rPr lang="zh-CN" altLang="en-US" sz="1400" dirty="0">
                <a:latin typeface="+mn-ea"/>
              </a:rPr>
              <a:t>是指乙方在本项目以下期间中之较短期间内预期净利润的现值：（</a:t>
            </a:r>
            <a:r>
              <a:rPr lang="en-US" altLang="zh-CN" sz="1400" dirty="0">
                <a:latin typeface="+mn-ea"/>
              </a:rPr>
              <a:t>a</a:t>
            </a:r>
            <a:r>
              <a:rPr lang="zh-CN" altLang="en-US" sz="1400" dirty="0">
                <a:latin typeface="+mn-ea"/>
              </a:rPr>
              <a:t>） 五（</a:t>
            </a:r>
            <a:r>
              <a:rPr lang="en-US" altLang="zh-CN" sz="1400" dirty="0">
                <a:latin typeface="+mn-ea"/>
              </a:rPr>
              <a:t>5</a:t>
            </a:r>
            <a:r>
              <a:rPr lang="zh-CN" altLang="en-US" sz="1400" dirty="0">
                <a:latin typeface="+mn-ea"/>
              </a:rPr>
              <a:t>）年； （</a:t>
            </a:r>
            <a:r>
              <a:rPr lang="en-US" altLang="zh-CN" sz="1400" dirty="0">
                <a:latin typeface="+mn-ea"/>
              </a:rPr>
              <a:t>b</a:t>
            </a:r>
            <a:r>
              <a:rPr lang="zh-CN" altLang="en-US" sz="1400" dirty="0">
                <a:latin typeface="+mn-ea"/>
              </a:rPr>
              <a:t>） 经营期的剩余期间。</a:t>
            </a:r>
            <a:endParaRPr lang="en-US" altLang="zh-CN" sz="1400" dirty="0">
              <a:latin typeface="+mn-ea"/>
            </a:endParaRPr>
          </a:p>
          <a:p>
            <a:r>
              <a:rPr lang="zh-CN" altLang="en-US" sz="1400" dirty="0">
                <a:latin typeface="+mn-ea"/>
              </a:rPr>
              <a:t>其中，预期净利润按本合同终止前三（</a:t>
            </a:r>
            <a:r>
              <a:rPr lang="en-US" altLang="zh-CN" sz="1400" dirty="0">
                <a:latin typeface="+mn-ea"/>
              </a:rPr>
              <a:t>3</a:t>
            </a:r>
            <a:r>
              <a:rPr lang="zh-CN" altLang="en-US" sz="1400" dirty="0">
                <a:latin typeface="+mn-ea"/>
              </a:rPr>
              <a:t>）年乙方在本项目中平均年净利润值预测。 </a:t>
            </a:r>
          </a:p>
          <a:p>
            <a:r>
              <a:rPr lang="en-US" altLang="zh-CN" sz="1400" dirty="0">
                <a:latin typeface="+mn-ea"/>
              </a:rPr>
              <a:t>D  </a:t>
            </a:r>
            <a:r>
              <a:rPr lang="zh-CN" altLang="en-US" sz="1400" dirty="0">
                <a:latin typeface="+mn-ea"/>
              </a:rPr>
              <a:t>为实际已经用于本项目的中央财政补贴资金。 </a:t>
            </a:r>
          </a:p>
          <a:p>
            <a:r>
              <a:rPr lang="en-US" altLang="zh-CN" sz="1400" dirty="0">
                <a:latin typeface="+mn-ea"/>
              </a:rPr>
              <a:t>E  </a:t>
            </a:r>
            <a:r>
              <a:rPr lang="zh-CN" altLang="en-US" sz="1400" dirty="0">
                <a:latin typeface="+mn-ea"/>
              </a:rPr>
              <a:t>是指乙方在本项目中两（</a:t>
            </a:r>
            <a:r>
              <a:rPr lang="en-US" altLang="zh-CN" sz="1400" dirty="0">
                <a:latin typeface="+mn-ea"/>
              </a:rPr>
              <a:t>2</a:t>
            </a:r>
            <a:r>
              <a:rPr lang="zh-CN" altLang="en-US" sz="1400" dirty="0">
                <a:latin typeface="+mn-ea"/>
              </a:rPr>
              <a:t>）年内预期净利润的现值。 </a:t>
            </a:r>
          </a:p>
          <a:p>
            <a:r>
              <a:rPr lang="zh-CN" altLang="en-US" sz="1400" dirty="0">
                <a:latin typeface="+mn-ea"/>
              </a:rPr>
              <a:t>其中，预期净利润按本合同终止前三（</a:t>
            </a:r>
            <a:r>
              <a:rPr lang="en-US" altLang="zh-CN" sz="1400" dirty="0">
                <a:latin typeface="+mn-ea"/>
              </a:rPr>
              <a:t>3</a:t>
            </a:r>
            <a:r>
              <a:rPr lang="zh-CN" altLang="en-US" sz="1400" dirty="0">
                <a:latin typeface="+mn-ea"/>
              </a:rPr>
              <a:t>）年乙方在本项目中平均年净利润值预测。 </a:t>
            </a:r>
          </a:p>
          <a:p>
            <a:r>
              <a:rPr lang="en-US" altLang="zh-CN" sz="1400" dirty="0">
                <a:latin typeface="+mn-ea"/>
              </a:rPr>
              <a:t>F  </a:t>
            </a:r>
            <a:r>
              <a:rPr lang="zh-CN" altLang="en-US" sz="1400" dirty="0">
                <a:latin typeface="+mn-ea"/>
              </a:rPr>
              <a:t>是指就相关不可抗力事件发生时，如果乙方遵守本合同第四条第七款（保险）下义务就有权获得的全部保险付款（包括认定保险赔款）。”</a:t>
            </a:r>
          </a:p>
        </p:txBody>
      </p:sp>
    </p:spTree>
    <p:extLst>
      <p:ext uri="{BB962C8B-B14F-4D97-AF65-F5344CB8AC3E}">
        <p14:creationId xmlns:p14="http://schemas.microsoft.com/office/powerpoint/2010/main" val="34430697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26204"/>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40554"/>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77258"/>
            <a:ext cx="8443326" cy="481572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4434" y="516610"/>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违约责任条款</a:t>
            </a:r>
            <a:endParaRPr lang="en-US" altLang="zh-CN" sz="2000" b="1" dirty="0">
              <a:solidFill>
                <a:srgbClr val="FF0000"/>
              </a:solidFill>
              <a:latin typeface="+mn-ea"/>
            </a:endParaRPr>
          </a:p>
        </p:txBody>
      </p:sp>
      <p:sp>
        <p:nvSpPr>
          <p:cNvPr id="22" name="文本框 21"/>
          <p:cNvSpPr txBox="1"/>
          <p:nvPr/>
        </p:nvSpPr>
        <p:spPr>
          <a:xfrm>
            <a:off x="533310" y="1677456"/>
            <a:ext cx="8099881" cy="3924151"/>
          </a:xfrm>
          <a:prstGeom prst="rect">
            <a:avLst/>
          </a:prstGeom>
          <a:noFill/>
        </p:spPr>
        <p:txBody>
          <a:bodyPr wrap="square" rtlCol="0">
            <a:spAutoFit/>
          </a:bodyPr>
          <a:lstStyle/>
          <a:p>
            <a:pPr marL="257175" indent="-257175" algn="just">
              <a:spcBef>
                <a:spcPts val="450"/>
              </a:spcBef>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提前终止回购条款：</a:t>
            </a:r>
            <a:endParaRPr lang="en-US" altLang="zh-CN" sz="2400" b="1" dirty="0">
              <a:latin typeface="+mn-ea"/>
            </a:endParaRPr>
          </a:p>
          <a:p>
            <a:pPr indent="342900">
              <a:spcBef>
                <a:spcPts val="450"/>
              </a:spcBef>
            </a:pPr>
            <a:endParaRPr lang="en-US" altLang="zh-CN" sz="2000" b="1" u="sng" dirty="0">
              <a:latin typeface="+mn-ea"/>
            </a:endParaRPr>
          </a:p>
          <a:p>
            <a:pPr indent="342900">
              <a:spcBef>
                <a:spcPts val="450"/>
              </a:spcBef>
            </a:pPr>
            <a:r>
              <a:rPr lang="en-US" altLang="zh-CN" sz="2000" b="1" u="sng" dirty="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提前终止回购价款怎么约定比较合理？</a:t>
            </a:r>
            <a:endParaRPr lang="en-US" altLang="zh-CN" sz="2000" b="1" dirty="0">
              <a:latin typeface="+mn-ea"/>
            </a:endParaRPr>
          </a:p>
          <a:p>
            <a:pPr indent="342900">
              <a:spcBef>
                <a:spcPts val="450"/>
              </a:spcBef>
            </a:pPr>
            <a:endParaRPr lang="en-US" altLang="zh-CN" sz="2000" b="1" dirty="0">
              <a:latin typeface="+mn-ea"/>
            </a:endParaRPr>
          </a:p>
          <a:p>
            <a:pPr indent="342900">
              <a:spcBef>
                <a:spcPts val="450"/>
              </a:spcBef>
            </a:pPr>
            <a:r>
              <a:rPr lang="en-US" altLang="zh-CN" sz="2000" b="1" dirty="0">
                <a:latin typeface="+mn-ea"/>
              </a:rPr>
              <a:t>【</a:t>
            </a:r>
            <a:r>
              <a:rPr lang="zh-CN" altLang="en-US" sz="2000" b="1" dirty="0">
                <a:latin typeface="+mn-ea"/>
              </a:rPr>
              <a:t>修改建议</a:t>
            </a:r>
            <a:r>
              <a:rPr lang="en-US" altLang="zh-CN" sz="2000" b="1" dirty="0">
                <a:latin typeface="+mn-ea"/>
              </a:rPr>
              <a:t>】</a:t>
            </a:r>
          </a:p>
          <a:p>
            <a:pPr indent="342900">
              <a:spcBef>
                <a:spcPts val="450"/>
              </a:spcBef>
            </a:pPr>
            <a:r>
              <a:rPr lang="zh-CN" altLang="en-US" sz="2000" dirty="0">
                <a:latin typeface="+mn-ea"/>
              </a:rPr>
              <a:t>分三种情况约定合同提前终止回购价款：</a:t>
            </a:r>
            <a:endParaRPr lang="en-US" altLang="zh-CN" sz="2000" dirty="0">
              <a:latin typeface="+mn-ea"/>
            </a:endParaRPr>
          </a:p>
          <a:p>
            <a:pPr indent="342900">
              <a:spcBef>
                <a:spcPts val="450"/>
              </a:spcBef>
            </a:pPr>
            <a:r>
              <a:rPr lang="zh-CN" altLang="en-US" sz="2000" dirty="0">
                <a:latin typeface="+mn-ea"/>
              </a:rPr>
              <a:t>（</a:t>
            </a:r>
            <a:r>
              <a:rPr lang="en-US" altLang="zh-CN" sz="2000" dirty="0">
                <a:latin typeface="+mn-ea"/>
              </a:rPr>
              <a:t>1</a:t>
            </a:r>
            <a:r>
              <a:rPr lang="zh-CN" altLang="en-US" sz="2000" dirty="0">
                <a:latin typeface="+mn-ea"/>
              </a:rPr>
              <a:t>）乙方违约发生时；（</a:t>
            </a:r>
            <a:r>
              <a:rPr lang="en-US" altLang="zh-CN" sz="2000" dirty="0">
                <a:latin typeface="+mn-ea"/>
              </a:rPr>
              <a:t>2</a:t>
            </a:r>
            <a:r>
              <a:rPr lang="zh-CN" altLang="en-US" sz="2000" dirty="0">
                <a:latin typeface="+mn-ea"/>
              </a:rPr>
              <a:t>）甲方违约发生时；（</a:t>
            </a:r>
            <a:r>
              <a:rPr lang="en-US" altLang="zh-CN" sz="2000" dirty="0">
                <a:latin typeface="+mn-ea"/>
              </a:rPr>
              <a:t>3</a:t>
            </a:r>
            <a:r>
              <a:rPr lang="zh-CN" altLang="en-US" sz="2000" dirty="0">
                <a:latin typeface="+mn-ea"/>
              </a:rPr>
              <a:t>）自然不可抗力发生时。“</a:t>
            </a:r>
            <a:r>
              <a:rPr lang="zh-CN" altLang="en-US" sz="2000" b="1" u="sng" dirty="0">
                <a:solidFill>
                  <a:srgbClr val="FF0000"/>
                </a:solidFill>
                <a:latin typeface="+mn-ea"/>
              </a:rPr>
              <a:t>甲方严重违约时导致的提前终止，按照乙方投标的项目资本金收益率</a:t>
            </a:r>
            <a:r>
              <a:rPr lang="en-US" altLang="zh-CN" sz="2000" b="1" u="sng" dirty="0">
                <a:solidFill>
                  <a:srgbClr val="FF0000"/>
                </a:solidFill>
                <a:latin typeface="+mn-ea"/>
              </a:rPr>
              <a:t>a%</a:t>
            </a:r>
            <a:r>
              <a:rPr lang="zh-CN" altLang="en-US" sz="2000" b="1" u="sng" dirty="0">
                <a:solidFill>
                  <a:srgbClr val="FF0000"/>
                </a:solidFill>
                <a:latin typeface="+mn-ea"/>
              </a:rPr>
              <a:t>增加</a:t>
            </a:r>
            <a:r>
              <a:rPr lang="en-US" altLang="zh-CN" sz="2000" b="1" u="sng" dirty="0">
                <a:solidFill>
                  <a:srgbClr val="FF0000"/>
                </a:solidFill>
                <a:latin typeface="+mn-ea"/>
              </a:rPr>
              <a:t>1%</a:t>
            </a:r>
            <a:r>
              <a:rPr lang="zh-CN" altLang="en-US" sz="2000" b="1" u="sng" dirty="0">
                <a:solidFill>
                  <a:srgbClr val="FF0000"/>
                </a:solidFill>
                <a:latin typeface="+mn-ea"/>
              </a:rPr>
              <a:t>；</a:t>
            </a:r>
            <a:r>
              <a:rPr lang="zh-CN" altLang="en-US" sz="2000" dirty="0">
                <a:latin typeface="+mn-ea"/>
              </a:rPr>
              <a:t>乙方严重违约导致的提前终止，建设期为实际到位项目资本金的</a:t>
            </a:r>
            <a:r>
              <a:rPr lang="en-US" altLang="zh-CN" sz="2000" dirty="0">
                <a:latin typeface="+mn-ea"/>
              </a:rPr>
              <a:t>x%</a:t>
            </a:r>
            <a:r>
              <a:rPr lang="zh-CN" altLang="en-US" sz="2000" dirty="0">
                <a:latin typeface="+mn-ea"/>
              </a:rPr>
              <a:t>，运营期按乙方投标的项目资本金收益率</a:t>
            </a:r>
            <a:r>
              <a:rPr lang="en-US" altLang="zh-CN" sz="2000" dirty="0">
                <a:latin typeface="+mn-ea"/>
              </a:rPr>
              <a:t>a%</a:t>
            </a:r>
            <a:r>
              <a:rPr lang="zh-CN" altLang="en-US" sz="2000" dirty="0">
                <a:latin typeface="+mn-ea"/>
              </a:rPr>
              <a:t>计算；自然不可抗力导致的提前终止，按乙方投标的项目资本金收益率</a:t>
            </a:r>
            <a:r>
              <a:rPr lang="en-US" altLang="zh-CN" sz="2000" dirty="0">
                <a:latin typeface="+mn-ea"/>
              </a:rPr>
              <a:t>a%</a:t>
            </a:r>
            <a:r>
              <a:rPr lang="zh-CN" altLang="en-US" sz="2000" dirty="0">
                <a:latin typeface="+mn-ea"/>
              </a:rPr>
              <a:t>计算。”</a:t>
            </a:r>
            <a:endParaRPr lang="zh-CN"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93</a:t>
            </a:fld>
            <a:endParaRPr lang="zh-CN" altLang="en-US"/>
          </a:p>
        </p:txBody>
      </p:sp>
    </p:spTree>
    <p:extLst>
      <p:ext uri="{BB962C8B-B14F-4D97-AF65-F5344CB8AC3E}">
        <p14:creationId xmlns:p14="http://schemas.microsoft.com/office/powerpoint/2010/main" val="33464477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77259"/>
            <a:ext cx="8443326" cy="4842568"/>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4434" y="515026"/>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671098" y="1745319"/>
            <a:ext cx="7779120" cy="4154984"/>
          </a:xfrm>
          <a:prstGeom prst="rect">
            <a:avLst/>
          </a:prstGeom>
          <a:noFill/>
        </p:spPr>
        <p:txBody>
          <a:bodyPr wrap="square" rtlCol="0">
            <a:spAutoFit/>
          </a:bodyPr>
          <a:lstStyle/>
          <a:p>
            <a:pPr marL="257175" indent="-257175">
              <a:buFont typeface="Wingdings" panose="05000000000000000000" pitchFamily="2" charset="2"/>
              <a:buChar char="u"/>
            </a:pPr>
            <a:r>
              <a:rPr lang="zh-CN" altLang="en-US" sz="2400" b="1" dirty="0">
                <a:solidFill>
                  <a:srgbClr val="FF0000"/>
                </a:solidFill>
              </a:rPr>
              <a:t>项目移交条款：</a:t>
            </a:r>
            <a:r>
              <a:rPr lang="zh-CN" altLang="en-US" sz="2400" dirty="0">
                <a:latin typeface="+mn-ea"/>
              </a:rPr>
              <a:t>指在项目合作期限结束或者项目合同提前终止后，项目公司将全部项目设施及相关权益以合同约定的条件和程序移交给政府或者政府指定的其他机构。</a:t>
            </a:r>
            <a:endParaRPr lang="en-US" altLang="zh-CN" sz="2400" dirty="0">
              <a:latin typeface="+mn-ea"/>
            </a:endParaRPr>
          </a:p>
          <a:p>
            <a:endParaRPr lang="en-US" altLang="zh-CN" sz="2400" b="1" dirty="0">
              <a:latin typeface="+mn-ea"/>
            </a:endParaRPr>
          </a:p>
          <a:p>
            <a:pPr marL="257175" indent="-257175">
              <a:buFont typeface="Wingdings" panose="05000000000000000000" pitchFamily="2" charset="2"/>
              <a:buChar char="u"/>
            </a:pPr>
            <a:r>
              <a:rPr lang="zh-CN" altLang="en-US" sz="2400" b="1" dirty="0">
                <a:latin typeface="+mn-ea"/>
              </a:rPr>
              <a:t>主要包括</a:t>
            </a:r>
            <a:r>
              <a:rPr lang="zh-CN" altLang="en-US" sz="2400" b="1" dirty="0" smtClean="0">
                <a:latin typeface="+mn-ea"/>
              </a:rPr>
              <a:t>：</a:t>
            </a:r>
            <a:endParaRPr lang="en-US" altLang="zh-CN" sz="2400" b="1" dirty="0" smtClean="0">
              <a:latin typeface="+mn-ea"/>
            </a:endParaRPr>
          </a:p>
          <a:p>
            <a:pPr lvl="1"/>
            <a:r>
              <a:rPr lang="en-US" altLang="zh-CN" sz="2400" dirty="0" smtClean="0">
                <a:latin typeface="+mn-ea"/>
              </a:rPr>
              <a:t>1</a:t>
            </a:r>
            <a:r>
              <a:rPr lang="zh-CN" altLang="en-US" sz="2400" dirty="0" smtClean="0">
                <a:latin typeface="+mn-ea"/>
              </a:rPr>
              <a:t>、移交范围</a:t>
            </a:r>
            <a:endParaRPr lang="zh-CN" altLang="zh-CN" sz="2400" dirty="0" smtClean="0">
              <a:latin typeface="+mn-ea"/>
            </a:endParaRPr>
          </a:p>
          <a:p>
            <a:pPr lvl="1"/>
            <a:r>
              <a:rPr lang="en-US" altLang="zh-CN" sz="2400" dirty="0" smtClean="0">
                <a:latin typeface="+mn-ea"/>
              </a:rPr>
              <a:t>2</a:t>
            </a:r>
            <a:r>
              <a:rPr lang="zh-CN" altLang="en-US" sz="2400" dirty="0">
                <a:latin typeface="+mn-ea"/>
              </a:rPr>
              <a:t>、移交的条件和标准</a:t>
            </a:r>
            <a:endParaRPr lang="zh-CN" altLang="zh-CN" sz="2400" dirty="0">
              <a:latin typeface="+mn-ea"/>
            </a:endParaRPr>
          </a:p>
          <a:p>
            <a:pPr lvl="1"/>
            <a:r>
              <a:rPr lang="en-US" altLang="zh-CN" sz="2400" dirty="0">
                <a:latin typeface="+mn-ea"/>
              </a:rPr>
              <a:t>3</a:t>
            </a:r>
            <a:r>
              <a:rPr lang="zh-CN" altLang="en-US" sz="2400" dirty="0">
                <a:latin typeface="+mn-ea"/>
              </a:rPr>
              <a:t>、移交程序</a:t>
            </a:r>
            <a:endParaRPr lang="zh-CN" altLang="zh-CN" sz="2400" dirty="0">
              <a:latin typeface="+mn-ea"/>
            </a:endParaRPr>
          </a:p>
          <a:p>
            <a:pPr lvl="1"/>
            <a:r>
              <a:rPr lang="en-US" altLang="zh-CN" sz="2400" dirty="0">
                <a:latin typeface="+mn-ea"/>
              </a:rPr>
              <a:t>4</a:t>
            </a:r>
            <a:r>
              <a:rPr lang="zh-CN" altLang="en-US" sz="2400" dirty="0">
                <a:latin typeface="+mn-ea"/>
              </a:rPr>
              <a:t>、转让</a:t>
            </a:r>
            <a:endParaRPr lang="en-US" altLang="zh-CN" sz="2400" dirty="0">
              <a:latin typeface="+mn-ea"/>
            </a:endParaRPr>
          </a:p>
          <a:p>
            <a:pPr lvl="1"/>
            <a:r>
              <a:rPr lang="en-US" altLang="zh-CN" sz="2400" dirty="0">
                <a:latin typeface="+mn-ea"/>
              </a:rPr>
              <a:t>5</a:t>
            </a:r>
            <a:r>
              <a:rPr lang="zh-CN" altLang="en-US" sz="2400" dirty="0">
                <a:latin typeface="+mn-ea"/>
              </a:rPr>
              <a:t>、风险转移</a:t>
            </a:r>
            <a:endParaRPr lang="en-US" altLang="zh-CN" sz="24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94</a:t>
            </a:fld>
            <a:endParaRPr lang="zh-CN" altLang="en-US"/>
          </a:p>
        </p:txBody>
      </p:sp>
    </p:spTree>
    <p:extLst>
      <p:ext uri="{BB962C8B-B14F-4D97-AF65-F5344CB8AC3E}">
        <p14:creationId xmlns:p14="http://schemas.microsoft.com/office/powerpoint/2010/main" val="712818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377258"/>
            <a:ext cx="8443326" cy="4979089"/>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529886"/>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533310" y="1714811"/>
            <a:ext cx="8099881" cy="4296048"/>
          </a:xfrm>
          <a:prstGeom prst="rect">
            <a:avLst/>
          </a:prstGeom>
          <a:noFill/>
        </p:spPr>
        <p:txBody>
          <a:bodyPr wrap="square" rtlCol="0">
            <a:spAutoFit/>
          </a:bodyPr>
          <a:lstStyle/>
          <a:p>
            <a:pPr marL="342900" indent="-342900">
              <a:spcBef>
                <a:spcPts val="450"/>
              </a:spcBef>
              <a:buFont typeface="Wingdings" panose="05000000000000000000" pitchFamily="2" charset="2"/>
              <a:buChar char="u"/>
            </a:pPr>
            <a:r>
              <a:rPr lang="zh-CN" altLang="en-US" sz="2800" b="1" dirty="0"/>
              <a:t>项目移交范围</a:t>
            </a:r>
            <a:endParaRPr lang="zh-CN" altLang="zh-CN" sz="2800" b="1" dirty="0"/>
          </a:p>
          <a:p>
            <a:pPr lvl="1">
              <a:spcBef>
                <a:spcPts val="450"/>
              </a:spcBef>
            </a:pPr>
            <a:r>
              <a:rPr lang="en-US" altLang="zh-CN" sz="2400" dirty="0">
                <a:latin typeface="+mn-ea"/>
              </a:rPr>
              <a:t>1</a:t>
            </a:r>
            <a:r>
              <a:rPr lang="zh-CN" altLang="en-US" sz="2400" dirty="0">
                <a:latin typeface="+mn-ea"/>
              </a:rPr>
              <a:t>、项目设施</a:t>
            </a:r>
            <a:r>
              <a:rPr lang="en-US" altLang="zh-CN" sz="2400" dirty="0">
                <a:latin typeface="+mn-ea"/>
              </a:rPr>
              <a:t>;</a:t>
            </a:r>
          </a:p>
          <a:p>
            <a:pPr lvl="1">
              <a:spcBef>
                <a:spcPts val="450"/>
              </a:spcBef>
            </a:pPr>
            <a:r>
              <a:rPr lang="en-US" altLang="zh-CN" sz="2400" dirty="0">
                <a:latin typeface="+mn-ea"/>
              </a:rPr>
              <a:t>2</a:t>
            </a:r>
            <a:r>
              <a:rPr lang="zh-CN" altLang="en-US" sz="2400" dirty="0">
                <a:latin typeface="+mn-ea"/>
              </a:rPr>
              <a:t>、项目土地使用权及项目用地相关的其他权利</a:t>
            </a:r>
            <a:r>
              <a:rPr lang="en-US" altLang="zh-CN" sz="2400" dirty="0">
                <a:latin typeface="+mn-ea"/>
              </a:rPr>
              <a:t>;</a:t>
            </a:r>
            <a:endParaRPr lang="zh-CN" altLang="zh-CN" sz="2400" dirty="0">
              <a:latin typeface="+mn-ea"/>
            </a:endParaRPr>
          </a:p>
          <a:p>
            <a:pPr lvl="1">
              <a:spcBef>
                <a:spcPts val="450"/>
              </a:spcBef>
            </a:pPr>
            <a:r>
              <a:rPr lang="en-US" altLang="zh-CN" sz="2400" dirty="0">
                <a:latin typeface="+mn-ea"/>
              </a:rPr>
              <a:t>3</a:t>
            </a:r>
            <a:r>
              <a:rPr lang="zh-CN" altLang="en-US" sz="2400" dirty="0">
                <a:latin typeface="+mn-ea"/>
              </a:rPr>
              <a:t>、与项目设施相关的设备、机器、装臵、零部件、备品备件以及其他动产</a:t>
            </a:r>
            <a:r>
              <a:rPr lang="en-US" altLang="zh-CN" sz="2400" dirty="0">
                <a:latin typeface="+mn-ea"/>
              </a:rPr>
              <a:t>;</a:t>
            </a:r>
            <a:endParaRPr lang="zh-CN" altLang="zh-CN" sz="2400" dirty="0">
              <a:latin typeface="+mn-ea"/>
            </a:endParaRPr>
          </a:p>
          <a:p>
            <a:pPr lvl="1">
              <a:spcBef>
                <a:spcPts val="450"/>
              </a:spcBef>
            </a:pPr>
            <a:r>
              <a:rPr lang="en-US" altLang="zh-CN" sz="2400" dirty="0">
                <a:latin typeface="+mn-ea"/>
              </a:rPr>
              <a:t>4</a:t>
            </a:r>
            <a:r>
              <a:rPr lang="zh-CN" altLang="en-US" sz="2400" dirty="0">
                <a:latin typeface="+mn-ea"/>
              </a:rPr>
              <a:t>、项目实施相关人员</a:t>
            </a:r>
            <a:r>
              <a:rPr lang="en-US" altLang="zh-CN" sz="2400" dirty="0">
                <a:latin typeface="+mn-ea"/>
              </a:rPr>
              <a:t>;</a:t>
            </a:r>
          </a:p>
          <a:p>
            <a:pPr lvl="1">
              <a:spcBef>
                <a:spcPts val="450"/>
              </a:spcBef>
            </a:pPr>
            <a:r>
              <a:rPr lang="en-US" altLang="zh-CN" sz="2400" dirty="0">
                <a:latin typeface="+mn-ea"/>
              </a:rPr>
              <a:t>5</a:t>
            </a:r>
            <a:r>
              <a:rPr lang="zh-CN" altLang="en-US" sz="2400" dirty="0">
                <a:latin typeface="+mn-ea"/>
              </a:rPr>
              <a:t>、运营维护项目设施所要求的技术和技术信息</a:t>
            </a:r>
            <a:r>
              <a:rPr lang="en-US" altLang="zh-CN" sz="2400" dirty="0">
                <a:latin typeface="+mn-ea"/>
              </a:rPr>
              <a:t>;</a:t>
            </a:r>
            <a:endParaRPr lang="zh-CN" altLang="zh-CN" sz="2400" dirty="0">
              <a:latin typeface="+mn-ea"/>
            </a:endParaRPr>
          </a:p>
          <a:p>
            <a:pPr lvl="1">
              <a:spcBef>
                <a:spcPts val="450"/>
              </a:spcBef>
            </a:pPr>
            <a:r>
              <a:rPr lang="en-US" altLang="zh-CN" sz="2400" dirty="0">
                <a:latin typeface="+mn-ea"/>
              </a:rPr>
              <a:t>6</a:t>
            </a:r>
            <a:r>
              <a:rPr lang="zh-CN" altLang="en-US" sz="2400" dirty="0">
                <a:latin typeface="+mn-ea"/>
              </a:rPr>
              <a:t>、与项目设施有关的手册、图纸、文件和资料</a:t>
            </a:r>
            <a:r>
              <a:rPr lang="en-US" altLang="zh-CN" sz="2400" dirty="0">
                <a:latin typeface="+mn-ea"/>
              </a:rPr>
              <a:t>(</a:t>
            </a:r>
            <a:r>
              <a:rPr lang="zh-CN" altLang="en-US" sz="2400" dirty="0">
                <a:latin typeface="+mn-ea"/>
              </a:rPr>
              <a:t>书面文件和电子文档</a:t>
            </a:r>
            <a:r>
              <a:rPr lang="en-US" altLang="zh-CN" sz="2400" dirty="0">
                <a:latin typeface="+mn-ea"/>
              </a:rPr>
              <a:t>);</a:t>
            </a:r>
            <a:endParaRPr lang="zh-CN" altLang="zh-CN" sz="2400" dirty="0">
              <a:latin typeface="+mn-ea"/>
            </a:endParaRPr>
          </a:p>
          <a:p>
            <a:pPr lvl="1">
              <a:spcBef>
                <a:spcPts val="450"/>
              </a:spcBef>
            </a:pPr>
            <a:r>
              <a:rPr lang="en-US" altLang="zh-CN" sz="2400" dirty="0">
                <a:latin typeface="+mn-ea"/>
              </a:rPr>
              <a:t>7</a:t>
            </a:r>
            <a:r>
              <a:rPr lang="zh-CN" altLang="en-US" sz="2400" dirty="0">
                <a:latin typeface="+mn-ea"/>
              </a:rPr>
              <a:t>、移交项目所需的其他文件。</a:t>
            </a:r>
            <a:endParaRPr lang="zh-CN" altLang="zh-CN" sz="24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95</a:t>
            </a:fld>
            <a:endParaRPr lang="zh-CN" altLang="en-US"/>
          </a:p>
        </p:txBody>
      </p:sp>
    </p:spTree>
    <p:extLst>
      <p:ext uri="{BB962C8B-B14F-4D97-AF65-F5344CB8AC3E}">
        <p14:creationId xmlns:p14="http://schemas.microsoft.com/office/powerpoint/2010/main" val="4786180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01059"/>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15409"/>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207254"/>
            <a:ext cx="8443326" cy="514909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415906"/>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618625" y="1447827"/>
            <a:ext cx="7884066" cy="4667945"/>
          </a:xfrm>
          <a:prstGeom prst="rect">
            <a:avLst/>
          </a:prstGeom>
          <a:noFill/>
        </p:spPr>
        <p:txBody>
          <a:bodyPr wrap="square" rtlCol="0">
            <a:spAutoFit/>
          </a:bodyPr>
          <a:lstStyle/>
          <a:p>
            <a:pPr marL="257175" indent="-257175" algn="just">
              <a:spcBef>
                <a:spcPts val="450"/>
              </a:spcBef>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项目移交条款：</a:t>
            </a:r>
            <a:endParaRPr lang="en-US" altLang="zh-CN" sz="2400" b="1" dirty="0">
              <a:latin typeface="+mn-ea"/>
            </a:endParaRPr>
          </a:p>
          <a:p>
            <a:pPr indent="342900" algn="just">
              <a:spcBef>
                <a:spcPts val="450"/>
              </a:spcBef>
            </a:pPr>
            <a:r>
              <a:rPr lang="en-US" altLang="zh-CN" sz="2000" b="1" dirty="0">
                <a:latin typeface="+mn-ea"/>
              </a:rPr>
              <a:t>【</a:t>
            </a:r>
            <a:r>
              <a:rPr lang="zh-CN" altLang="en-US" sz="2000" b="1" dirty="0">
                <a:latin typeface="+mn-ea"/>
              </a:rPr>
              <a:t>原条款</a:t>
            </a:r>
            <a:r>
              <a:rPr lang="en-US" altLang="zh-CN" sz="2000" b="1" dirty="0">
                <a:latin typeface="+mn-ea"/>
              </a:rPr>
              <a:t>】</a:t>
            </a:r>
          </a:p>
          <a:p>
            <a:pPr indent="342900" algn="just">
              <a:spcBef>
                <a:spcPts val="450"/>
              </a:spcBef>
            </a:pPr>
            <a:r>
              <a:rPr lang="zh-CN" altLang="en-US" sz="2000" dirty="0">
                <a:latin typeface="+mn-ea"/>
              </a:rPr>
              <a:t>第十一条 移交范围（一）移交内容 在移交日，乙方应向甲方或政府指定接收机构无偿完好移交：</a:t>
            </a:r>
          </a:p>
          <a:p>
            <a:pPr indent="342900">
              <a:spcBef>
                <a:spcPts val="450"/>
              </a:spcBef>
            </a:pPr>
            <a:r>
              <a:rPr lang="en-US" altLang="zh-CN" sz="2000" dirty="0">
                <a:latin typeface="+mn-ea"/>
              </a:rPr>
              <a:t>1</a:t>
            </a:r>
            <a:r>
              <a:rPr lang="zh-CN" altLang="en-US" sz="2000" dirty="0">
                <a:latin typeface="+mn-ea"/>
              </a:rPr>
              <a:t>、使用项目设施资产及其所有权；</a:t>
            </a:r>
          </a:p>
          <a:p>
            <a:pPr indent="342900">
              <a:spcBef>
                <a:spcPts val="450"/>
              </a:spcBef>
            </a:pPr>
            <a:r>
              <a:rPr lang="en-US" altLang="zh-CN" sz="2000" dirty="0">
                <a:latin typeface="+mn-ea"/>
              </a:rPr>
              <a:t>2</a:t>
            </a:r>
            <a:r>
              <a:rPr lang="zh-CN" altLang="en-US" sz="2000" dirty="0">
                <a:latin typeface="+mn-ea"/>
              </a:rPr>
              <a:t>、乙方对项目设施的所有权益，包括：（</a:t>
            </a:r>
            <a:r>
              <a:rPr lang="en-US" altLang="zh-CN" sz="2000" dirty="0">
                <a:latin typeface="+mn-ea"/>
              </a:rPr>
              <a:t>1</a:t>
            </a:r>
            <a:r>
              <a:rPr lang="zh-CN" altLang="en-US" sz="2000" dirty="0">
                <a:latin typeface="+mn-ea"/>
              </a:rPr>
              <a:t>）项目设施（</a:t>
            </a:r>
            <a:r>
              <a:rPr lang="zh-CN" altLang="en-US" sz="2000" b="1" u="sng" dirty="0">
                <a:solidFill>
                  <a:srgbClr val="7030A0"/>
                </a:solidFill>
                <a:latin typeface="+mn-ea"/>
              </a:rPr>
              <a:t>租赁</a:t>
            </a:r>
            <a:r>
              <a:rPr lang="zh-CN" altLang="en-US" sz="2000" dirty="0">
                <a:latin typeface="+mn-ea"/>
              </a:rPr>
              <a:t>及自建）</a:t>
            </a:r>
            <a:r>
              <a:rPr lang="zh-CN" altLang="en-US" sz="2000" dirty="0" smtClean="0">
                <a:latin typeface="+mn-ea"/>
              </a:rPr>
              <a:t>；</a:t>
            </a:r>
            <a:endParaRPr lang="en-US" altLang="zh-CN" sz="2000" b="1" u="sng" dirty="0" smtClean="0">
              <a:latin typeface="+mn-ea"/>
            </a:endParaRPr>
          </a:p>
          <a:p>
            <a:pPr indent="342900">
              <a:spcBef>
                <a:spcPts val="450"/>
              </a:spcBef>
            </a:pPr>
            <a:r>
              <a:rPr lang="en-US" altLang="zh-CN" sz="2000" b="1" u="sng" dirty="0" smtClean="0">
                <a:latin typeface="+mn-ea"/>
              </a:rPr>
              <a:t>【</a:t>
            </a:r>
            <a:r>
              <a:rPr lang="zh-CN" altLang="en-US" sz="2000" b="1" u="sng" dirty="0">
                <a:latin typeface="+mn-ea"/>
              </a:rPr>
              <a:t>问题</a:t>
            </a:r>
            <a:r>
              <a:rPr lang="en-US" altLang="zh-CN" sz="2000" b="1" u="sng" dirty="0">
                <a:latin typeface="+mn-ea"/>
              </a:rPr>
              <a:t>】</a:t>
            </a:r>
            <a:r>
              <a:rPr lang="zh-CN" altLang="en-US" sz="2000" b="1" u="sng" dirty="0">
                <a:latin typeface="+mn-ea"/>
              </a:rPr>
              <a:t>移交对象约定是否准确？</a:t>
            </a:r>
            <a:endParaRPr lang="en-US" altLang="zh-CN" sz="2000" b="1" u="sng" dirty="0">
              <a:latin typeface="+mn-ea"/>
            </a:endParaRPr>
          </a:p>
          <a:p>
            <a:pPr indent="342900">
              <a:spcBef>
                <a:spcPts val="450"/>
              </a:spcBef>
            </a:pPr>
            <a:endParaRPr lang="en-US" altLang="zh-CN" sz="2000" b="1" dirty="0" smtClean="0">
              <a:latin typeface="+mn-ea"/>
            </a:endParaRPr>
          </a:p>
          <a:p>
            <a:pPr indent="342900">
              <a:spcBef>
                <a:spcPts val="450"/>
              </a:spcBef>
            </a:pPr>
            <a:r>
              <a:rPr lang="en-US" altLang="zh-CN" sz="2000" b="1" dirty="0" smtClean="0">
                <a:latin typeface="+mn-ea"/>
              </a:rPr>
              <a:t>【</a:t>
            </a:r>
            <a:r>
              <a:rPr lang="zh-CN" altLang="en-US" sz="2000" b="1" dirty="0">
                <a:latin typeface="+mn-ea"/>
              </a:rPr>
              <a:t>修改建议</a:t>
            </a:r>
            <a:r>
              <a:rPr lang="en-US" altLang="zh-CN" sz="2000" b="1" dirty="0">
                <a:latin typeface="+mn-ea"/>
              </a:rPr>
              <a:t>】</a:t>
            </a:r>
            <a:endParaRPr lang="zh-CN" altLang="en-US" sz="2000" b="1" dirty="0">
              <a:latin typeface="+mn-ea"/>
            </a:endParaRPr>
          </a:p>
          <a:p>
            <a:pPr indent="342900">
              <a:spcBef>
                <a:spcPts val="450"/>
              </a:spcBef>
            </a:pPr>
            <a:r>
              <a:rPr lang="zh-CN" altLang="en-US" sz="2000" dirty="0">
                <a:latin typeface="+mn-ea"/>
              </a:rPr>
              <a:t>针对“项目设施（租赁及自建）”，根据合同约定，先建管廊并非租赁给项目公司使用而是将该部分资产转让给项目公司，因此建议修改为“</a:t>
            </a:r>
            <a:r>
              <a:rPr lang="zh-CN" altLang="en-US" sz="2000" b="1" u="sng" dirty="0">
                <a:solidFill>
                  <a:srgbClr val="FF0000"/>
                </a:solidFill>
                <a:latin typeface="+mn-ea"/>
              </a:rPr>
              <a:t>购买</a:t>
            </a:r>
            <a:r>
              <a:rPr lang="zh-CN" altLang="en-US" sz="2000" dirty="0">
                <a:latin typeface="+mn-ea"/>
              </a:rPr>
              <a:t>”。</a:t>
            </a:r>
            <a:endParaRPr lang="en-US" altLang="zh-CN"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96</a:t>
            </a:fld>
            <a:endParaRPr lang="zh-CN" altLang="en-US"/>
          </a:p>
        </p:txBody>
      </p:sp>
    </p:spTree>
    <p:extLst>
      <p:ext uri="{BB962C8B-B14F-4D97-AF65-F5344CB8AC3E}">
        <p14:creationId xmlns:p14="http://schemas.microsoft.com/office/powerpoint/2010/main" val="1634922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7195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68630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38995" y="1214265"/>
            <a:ext cx="8443326" cy="5142083"/>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38995" y="419411"/>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622020" y="1641443"/>
            <a:ext cx="7661460" cy="3541995"/>
          </a:xfrm>
          <a:prstGeom prst="rect">
            <a:avLst/>
          </a:prstGeom>
          <a:noFill/>
        </p:spPr>
        <p:txBody>
          <a:bodyPr wrap="square" rtlCol="0">
            <a:spAutoFit/>
          </a:bodyPr>
          <a:lstStyle/>
          <a:p>
            <a:pPr marL="342900" indent="-342900" algn="just">
              <a:spcBef>
                <a:spcPts val="450"/>
              </a:spcBef>
              <a:buFont typeface="Wingdings" panose="05000000000000000000" pitchFamily="2" charset="2"/>
              <a:buChar char="u"/>
            </a:pPr>
            <a:r>
              <a:rPr lang="zh-CN" altLang="en-US" sz="2400" b="1" dirty="0">
                <a:latin typeface="+mn-ea"/>
              </a:rPr>
              <a:t>移交的条件和标准</a:t>
            </a:r>
            <a:endParaRPr lang="en-US" altLang="zh-CN" sz="2400" b="1" dirty="0">
              <a:latin typeface="+mn-ea"/>
            </a:endParaRPr>
          </a:p>
          <a:p>
            <a:pPr marL="342900" indent="-342900" algn="just">
              <a:spcBef>
                <a:spcPts val="450"/>
              </a:spcBef>
              <a:buFont typeface="Wingdings" panose="05000000000000000000" pitchFamily="2" charset="2"/>
              <a:buChar char="u"/>
            </a:pPr>
            <a:endParaRPr lang="zh-CN" altLang="zh-CN" sz="1600" b="1" dirty="0">
              <a:latin typeface="+mn-ea"/>
            </a:endParaRPr>
          </a:p>
          <a:p>
            <a:pPr lvl="1" algn="just"/>
            <a:r>
              <a:rPr lang="en-US" altLang="zh-CN" sz="2000" b="1" dirty="0">
                <a:latin typeface="+mn-ea"/>
              </a:rPr>
              <a:t>1</a:t>
            </a:r>
            <a:r>
              <a:rPr lang="zh-CN" altLang="en-US" sz="2000" b="1" dirty="0">
                <a:latin typeface="+mn-ea"/>
              </a:rPr>
              <a:t>、权利方面的条件和标准：</a:t>
            </a:r>
            <a:r>
              <a:rPr lang="zh-CN" altLang="en-US" sz="2000" dirty="0">
                <a:latin typeface="+mn-ea"/>
              </a:rPr>
              <a:t>项目设施、土地及所涉及</a:t>
            </a:r>
            <a:r>
              <a:rPr lang="zh-CN" altLang="en-US" sz="2000" b="1" u="sng" dirty="0">
                <a:solidFill>
                  <a:srgbClr val="FF0000"/>
                </a:solidFill>
                <a:latin typeface="+mn-ea"/>
              </a:rPr>
              <a:t>的任何资产不存在权利瑕疵</a:t>
            </a:r>
            <a:r>
              <a:rPr lang="zh-CN" altLang="en-US" sz="2000" dirty="0">
                <a:solidFill>
                  <a:srgbClr val="FF0000"/>
                </a:solidFill>
                <a:latin typeface="+mn-ea"/>
              </a:rPr>
              <a:t>，</a:t>
            </a:r>
            <a:r>
              <a:rPr lang="zh-CN" altLang="en-US" sz="2000" dirty="0">
                <a:latin typeface="+mn-ea"/>
              </a:rPr>
              <a:t>其上未设臵任何担保及其他第三人的权利。但在提前终止导致移交的情形下，如移交时尚有未清偿的项目贷款，就该未清偿贷款所设臵的担保除外</a:t>
            </a:r>
            <a:r>
              <a:rPr lang="zh-CN" altLang="en-US" sz="2000" dirty="0" smtClean="0">
                <a:latin typeface="+mn-ea"/>
              </a:rPr>
              <a:t>。</a:t>
            </a:r>
            <a:endParaRPr lang="en-US" altLang="zh-CN" sz="2000" dirty="0" smtClean="0">
              <a:latin typeface="+mn-ea"/>
            </a:endParaRPr>
          </a:p>
          <a:p>
            <a:pPr lvl="1" algn="just"/>
            <a:endParaRPr lang="en-US" altLang="zh-CN" sz="2000" dirty="0">
              <a:latin typeface="+mn-ea"/>
            </a:endParaRPr>
          </a:p>
          <a:p>
            <a:pPr lvl="1" algn="just"/>
            <a:r>
              <a:rPr lang="en-US" altLang="zh-CN" sz="2000" b="1" dirty="0">
                <a:solidFill>
                  <a:srgbClr val="FF0000"/>
                </a:solidFill>
                <a:latin typeface="+mn-ea"/>
              </a:rPr>
              <a:t>2</a:t>
            </a:r>
            <a:r>
              <a:rPr lang="zh-CN" altLang="en-US" sz="2000" b="1" dirty="0">
                <a:solidFill>
                  <a:srgbClr val="FF0000"/>
                </a:solidFill>
                <a:latin typeface="+mn-ea"/>
              </a:rPr>
              <a:t>、技术方面的条件和标准</a:t>
            </a:r>
            <a:r>
              <a:rPr lang="zh-CN" altLang="en-US" sz="2000" b="1" dirty="0">
                <a:latin typeface="+mn-ea"/>
              </a:rPr>
              <a:t>：</a:t>
            </a:r>
            <a:r>
              <a:rPr lang="zh-CN" altLang="en-US" sz="2000" dirty="0">
                <a:latin typeface="+mn-ea"/>
              </a:rPr>
              <a:t>项目设施应符合双方约定的技术、安全和环保标准，并处于良好的运营状况。在一些</a:t>
            </a:r>
            <a:r>
              <a:rPr lang="en-US" altLang="zh-CN" sz="2000" dirty="0">
                <a:latin typeface="+mn-ea"/>
              </a:rPr>
              <a:t>PPP</a:t>
            </a:r>
            <a:r>
              <a:rPr lang="zh-CN" altLang="en-US" sz="2000" dirty="0">
                <a:latin typeface="+mn-ea"/>
              </a:rPr>
              <a:t>项目合同中，会对“良好运营状况”的标准做进一步明确，</a:t>
            </a:r>
            <a:r>
              <a:rPr lang="zh-CN" altLang="en-US" sz="2000" b="1" u="sng" dirty="0">
                <a:solidFill>
                  <a:srgbClr val="FF0000"/>
                </a:solidFill>
                <a:latin typeface="+mn-ea"/>
              </a:rPr>
              <a:t>例如在不再维修情况下，项目可以正常运营</a:t>
            </a:r>
            <a:r>
              <a:rPr lang="en-US" altLang="zh-CN" sz="2000" b="1" u="sng" dirty="0">
                <a:solidFill>
                  <a:srgbClr val="FF0000"/>
                </a:solidFill>
                <a:latin typeface="+mn-ea"/>
              </a:rPr>
              <a:t>3</a:t>
            </a:r>
            <a:r>
              <a:rPr lang="zh-CN" altLang="en-US" sz="2000" b="1" u="sng" dirty="0">
                <a:solidFill>
                  <a:srgbClr val="FF0000"/>
                </a:solidFill>
                <a:latin typeface="+mn-ea"/>
              </a:rPr>
              <a:t>年等</a:t>
            </a:r>
            <a:r>
              <a:rPr lang="zh-CN" altLang="en-US" sz="2000" dirty="0">
                <a:solidFill>
                  <a:srgbClr val="FF0000"/>
                </a:solidFill>
                <a:latin typeface="+mn-ea"/>
              </a:rPr>
              <a:t>。</a:t>
            </a:r>
            <a:endParaRPr lang="zh-CN" altLang="zh-CN" sz="2000" dirty="0">
              <a:solidFill>
                <a:srgbClr val="FF0000"/>
              </a:solidFill>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97</a:t>
            </a:fld>
            <a:endParaRPr lang="zh-CN" altLang="en-US"/>
          </a:p>
        </p:txBody>
      </p:sp>
    </p:spTree>
    <p:extLst>
      <p:ext uri="{BB962C8B-B14F-4D97-AF65-F5344CB8AC3E}">
        <p14:creationId xmlns:p14="http://schemas.microsoft.com/office/powerpoint/2010/main" val="18401034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211076"/>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25426"/>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1602271"/>
            <a:ext cx="8443326" cy="4398477"/>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405680" y="660957"/>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878433" y="2195140"/>
            <a:ext cx="7148634" cy="2593018"/>
          </a:xfrm>
          <a:prstGeom prst="rect">
            <a:avLst/>
          </a:prstGeom>
          <a:noFill/>
        </p:spPr>
        <p:txBody>
          <a:bodyPr wrap="square" rtlCol="0">
            <a:spAutoFit/>
          </a:bodyPr>
          <a:lstStyle/>
          <a:p>
            <a:pPr marL="342900" indent="-342900" algn="just">
              <a:lnSpc>
                <a:spcPct val="150000"/>
              </a:lnSpc>
              <a:spcBef>
                <a:spcPts val="450"/>
              </a:spcBef>
              <a:buFont typeface="Wingdings" panose="05000000000000000000" pitchFamily="2" charset="2"/>
              <a:buChar char="u"/>
            </a:pPr>
            <a:r>
              <a:rPr lang="zh-CN" altLang="en-US" sz="2800" b="1" dirty="0">
                <a:latin typeface="+mn-ea"/>
              </a:rPr>
              <a:t>移交程序</a:t>
            </a:r>
            <a:endParaRPr lang="en-US" altLang="zh-CN" sz="2800" b="1" dirty="0">
              <a:latin typeface="+mn-ea"/>
            </a:endParaRPr>
          </a:p>
          <a:p>
            <a:pPr lvl="1" algn="just">
              <a:lnSpc>
                <a:spcPct val="150000"/>
              </a:lnSpc>
              <a:spcBef>
                <a:spcPts val="450"/>
              </a:spcBef>
            </a:pPr>
            <a:r>
              <a:rPr lang="en-US" altLang="zh-CN" sz="2400" b="1" dirty="0">
                <a:latin typeface="+mn-ea"/>
              </a:rPr>
              <a:t>1</a:t>
            </a:r>
            <a:r>
              <a:rPr lang="zh-CN" altLang="en-US" sz="2400" b="1" dirty="0">
                <a:latin typeface="+mn-ea"/>
              </a:rPr>
              <a:t>、评估和测试；</a:t>
            </a:r>
            <a:endParaRPr lang="en-US" altLang="zh-CN" sz="2400" b="1" dirty="0">
              <a:latin typeface="+mn-ea"/>
            </a:endParaRPr>
          </a:p>
          <a:p>
            <a:pPr lvl="1" algn="just">
              <a:lnSpc>
                <a:spcPct val="150000"/>
              </a:lnSpc>
              <a:spcBef>
                <a:spcPts val="450"/>
              </a:spcBef>
            </a:pPr>
            <a:r>
              <a:rPr lang="en-US" altLang="zh-CN" sz="2400" b="1" dirty="0">
                <a:latin typeface="+mn-ea"/>
              </a:rPr>
              <a:t>2</a:t>
            </a:r>
            <a:r>
              <a:rPr lang="zh-CN" altLang="en-US" sz="2400" b="1" dirty="0">
                <a:latin typeface="+mn-ea"/>
              </a:rPr>
              <a:t>、移交手续办理；</a:t>
            </a:r>
            <a:endParaRPr lang="en-US" altLang="zh-CN" sz="2400" b="1" dirty="0">
              <a:latin typeface="+mn-ea"/>
            </a:endParaRPr>
          </a:p>
          <a:p>
            <a:pPr lvl="1" algn="just">
              <a:lnSpc>
                <a:spcPct val="150000"/>
              </a:lnSpc>
              <a:spcBef>
                <a:spcPts val="450"/>
              </a:spcBef>
            </a:pPr>
            <a:r>
              <a:rPr lang="en-US" altLang="zh-CN" sz="2400" b="1" dirty="0">
                <a:latin typeface="+mn-ea"/>
              </a:rPr>
              <a:t>3</a:t>
            </a:r>
            <a:r>
              <a:rPr lang="zh-CN" altLang="en-US" sz="2400" b="1" dirty="0">
                <a:latin typeface="+mn-ea"/>
              </a:rPr>
              <a:t>、移交费用</a:t>
            </a:r>
            <a:r>
              <a:rPr lang="en-US" altLang="zh-CN" sz="2400" b="1" dirty="0">
                <a:latin typeface="+mn-ea"/>
              </a:rPr>
              <a:t>(</a:t>
            </a:r>
            <a:r>
              <a:rPr lang="zh-CN" altLang="en-US" sz="2400" b="1" dirty="0">
                <a:latin typeface="+mn-ea"/>
              </a:rPr>
              <a:t>含税费</a:t>
            </a:r>
            <a:r>
              <a:rPr lang="en-US" altLang="zh-CN" sz="2400" b="1" dirty="0">
                <a:latin typeface="+mn-ea"/>
              </a:rPr>
              <a:t>)</a:t>
            </a:r>
            <a:r>
              <a:rPr lang="zh-CN" altLang="en-US" sz="2400" b="1" dirty="0">
                <a:latin typeface="+mn-ea"/>
              </a:rPr>
              <a:t>承担。</a:t>
            </a: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98</a:t>
            </a:fld>
            <a:endParaRPr lang="zh-CN" altLang="en-US"/>
          </a:p>
        </p:txBody>
      </p:sp>
    </p:spTree>
    <p:extLst>
      <p:ext uri="{BB962C8B-B14F-4D97-AF65-F5344CB8AC3E}">
        <p14:creationId xmlns:p14="http://schemas.microsoft.com/office/powerpoint/2010/main" val="10338024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0" y="4190023"/>
            <a:ext cx="9144000" cy="2686050"/>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794514">
                <a:moveTo>
                  <a:pt x="0" y="0"/>
                </a:moveTo>
                <a:lnTo>
                  <a:pt x="39447" y="11021"/>
                </a:lnTo>
                <a:cubicBezTo>
                  <a:pt x="847080" y="239555"/>
                  <a:pt x="2212380" y="654240"/>
                  <a:pt x="3200400" y="708413"/>
                </a:cubicBezTo>
                <a:cubicBezTo>
                  <a:pt x="4416425" y="775088"/>
                  <a:pt x="5626100" y="263913"/>
                  <a:pt x="6877050" y="289313"/>
                </a:cubicBezTo>
                <a:cubicBezTo>
                  <a:pt x="8128000" y="314713"/>
                  <a:pt x="9690100" y="914788"/>
                  <a:pt x="10706100" y="860813"/>
                </a:cubicBezTo>
                <a:cubicBezTo>
                  <a:pt x="11214100" y="833826"/>
                  <a:pt x="11679238" y="477432"/>
                  <a:pt x="12068175" y="194063"/>
                </a:cubicBezTo>
                <a:lnTo>
                  <a:pt x="12192000" y="105206"/>
                </a:lnTo>
                <a:lnTo>
                  <a:pt x="12192000" y="3794514"/>
                </a:lnTo>
                <a:lnTo>
                  <a:pt x="0" y="3794514"/>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0" y="3429000"/>
            <a:ext cx="9144000" cy="2571749"/>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54519 h 3849033"/>
              <a:gd name="connsiteX1" fmla="*/ 39447 w 12192000"/>
              <a:gd name="connsiteY1" fmla="*/ 65540 h 3849033"/>
              <a:gd name="connsiteX2" fmla="*/ 3200400 w 12192000"/>
              <a:gd name="connsiteY2" fmla="*/ 762932 h 3849033"/>
              <a:gd name="connsiteX3" fmla="*/ 7105650 w 12192000"/>
              <a:gd name="connsiteY3" fmla="*/ 609 h 3849033"/>
              <a:gd name="connsiteX4" fmla="*/ 10706100 w 12192000"/>
              <a:gd name="connsiteY4" fmla="*/ 915332 h 3849033"/>
              <a:gd name="connsiteX5" fmla="*/ 12068175 w 12192000"/>
              <a:gd name="connsiteY5" fmla="*/ 248582 h 3849033"/>
              <a:gd name="connsiteX6" fmla="*/ 12192000 w 12192000"/>
              <a:gd name="connsiteY6" fmla="*/ 159725 h 3849033"/>
              <a:gd name="connsiteX7" fmla="*/ 12192000 w 12192000"/>
              <a:gd name="connsiteY7" fmla="*/ 3849033 h 3849033"/>
              <a:gd name="connsiteX8" fmla="*/ 0 w 12192000"/>
              <a:gd name="connsiteY8" fmla="*/ 3849033 h 3849033"/>
              <a:gd name="connsiteX9" fmla="*/ 0 w 12192000"/>
              <a:gd name="connsiteY9" fmla="*/ 54519 h 3849033"/>
              <a:gd name="connsiteX0" fmla="*/ 0 w 12192000"/>
              <a:gd name="connsiteY0" fmla="*/ 58129 h 3852643"/>
              <a:gd name="connsiteX1" fmla="*/ 39447 w 12192000"/>
              <a:gd name="connsiteY1" fmla="*/ 69150 h 3852643"/>
              <a:gd name="connsiteX2" fmla="*/ 3200400 w 12192000"/>
              <a:gd name="connsiteY2" fmla="*/ 766542 h 3852643"/>
              <a:gd name="connsiteX3" fmla="*/ 7105650 w 12192000"/>
              <a:gd name="connsiteY3" fmla="*/ 4219 h 3852643"/>
              <a:gd name="connsiteX4" fmla="*/ 10039350 w 12192000"/>
              <a:gd name="connsiteY4" fmla="*/ 1185893 h 3852643"/>
              <a:gd name="connsiteX5" fmla="*/ 12068175 w 12192000"/>
              <a:gd name="connsiteY5" fmla="*/ 252192 h 3852643"/>
              <a:gd name="connsiteX6" fmla="*/ 12192000 w 12192000"/>
              <a:gd name="connsiteY6" fmla="*/ 163335 h 3852643"/>
              <a:gd name="connsiteX7" fmla="*/ 12192000 w 12192000"/>
              <a:gd name="connsiteY7" fmla="*/ 3852643 h 3852643"/>
              <a:gd name="connsiteX8" fmla="*/ 0 w 12192000"/>
              <a:gd name="connsiteY8" fmla="*/ 3852643 h 3852643"/>
              <a:gd name="connsiteX9" fmla="*/ 0 w 12192000"/>
              <a:gd name="connsiteY9" fmla="*/ 58129 h 3852643"/>
              <a:gd name="connsiteX0" fmla="*/ 0 w 12192000"/>
              <a:gd name="connsiteY0" fmla="*/ 626633 h 4421147"/>
              <a:gd name="connsiteX1" fmla="*/ 39447 w 12192000"/>
              <a:gd name="connsiteY1" fmla="*/ 637654 h 4421147"/>
              <a:gd name="connsiteX2" fmla="*/ 3429000 w 12192000"/>
              <a:gd name="connsiteY2" fmla="*/ 292 h 4421147"/>
              <a:gd name="connsiteX3" fmla="*/ 7105650 w 12192000"/>
              <a:gd name="connsiteY3" fmla="*/ 572723 h 4421147"/>
              <a:gd name="connsiteX4" fmla="*/ 10039350 w 12192000"/>
              <a:gd name="connsiteY4" fmla="*/ 1754397 h 4421147"/>
              <a:gd name="connsiteX5" fmla="*/ 12068175 w 12192000"/>
              <a:gd name="connsiteY5" fmla="*/ 820696 h 4421147"/>
              <a:gd name="connsiteX6" fmla="*/ 12192000 w 12192000"/>
              <a:gd name="connsiteY6" fmla="*/ 731839 h 4421147"/>
              <a:gd name="connsiteX7" fmla="*/ 12192000 w 12192000"/>
              <a:gd name="connsiteY7" fmla="*/ 4421147 h 4421147"/>
              <a:gd name="connsiteX8" fmla="*/ 0 w 12192000"/>
              <a:gd name="connsiteY8" fmla="*/ 4421147 h 4421147"/>
              <a:gd name="connsiteX9" fmla="*/ 0 w 12192000"/>
              <a:gd name="connsiteY9" fmla="*/ 626633 h 44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421147">
                <a:moveTo>
                  <a:pt x="0" y="626633"/>
                </a:moveTo>
                <a:lnTo>
                  <a:pt x="39447" y="637654"/>
                </a:lnTo>
                <a:cubicBezTo>
                  <a:pt x="847080" y="866188"/>
                  <a:pt x="2251300" y="11114"/>
                  <a:pt x="3429000" y="292"/>
                </a:cubicBezTo>
                <a:cubicBezTo>
                  <a:pt x="4606700" y="-10530"/>
                  <a:pt x="6003925" y="280372"/>
                  <a:pt x="7105650" y="572723"/>
                </a:cubicBezTo>
                <a:cubicBezTo>
                  <a:pt x="8207375" y="865074"/>
                  <a:pt x="9212263" y="1713068"/>
                  <a:pt x="10039350" y="1754397"/>
                </a:cubicBezTo>
                <a:cubicBezTo>
                  <a:pt x="10866438" y="1795726"/>
                  <a:pt x="11679238" y="1104065"/>
                  <a:pt x="12068175" y="820696"/>
                </a:cubicBezTo>
                <a:lnTo>
                  <a:pt x="12192000" y="731839"/>
                </a:lnTo>
                <a:lnTo>
                  <a:pt x="12192000" y="4421147"/>
                </a:lnTo>
                <a:lnTo>
                  <a:pt x="0" y="4421147"/>
                </a:lnTo>
                <a:lnTo>
                  <a:pt x="0" y="626633"/>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flipH="1">
            <a:off x="0" y="4704373"/>
            <a:ext cx="9144000" cy="2171697"/>
          </a:xfrm>
          <a:custGeom>
            <a:avLst/>
            <a:gdLst>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10706100 w 12192000"/>
              <a:gd name="connsiteY4" fmla="*/ 86081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0" fmla="*/ 0 w 12192000"/>
              <a:gd name="connsiteY0" fmla="*/ 0 h 3794514"/>
              <a:gd name="connsiteX1" fmla="*/ 39447 w 12192000"/>
              <a:gd name="connsiteY1" fmla="*/ 11021 h 3794514"/>
              <a:gd name="connsiteX2" fmla="*/ 3200400 w 12192000"/>
              <a:gd name="connsiteY2" fmla="*/ 708413 h 3794514"/>
              <a:gd name="connsiteX3" fmla="*/ 6877050 w 12192000"/>
              <a:gd name="connsiteY3" fmla="*/ 289313 h 3794514"/>
              <a:gd name="connsiteX4" fmla="*/ 9639300 w 12192000"/>
              <a:gd name="connsiteY4" fmla="*/ 700803 h 3794514"/>
              <a:gd name="connsiteX5" fmla="*/ 12068175 w 12192000"/>
              <a:gd name="connsiteY5" fmla="*/ 194063 h 3794514"/>
              <a:gd name="connsiteX6" fmla="*/ 12192000 w 12192000"/>
              <a:gd name="connsiteY6" fmla="*/ 105206 h 3794514"/>
              <a:gd name="connsiteX7" fmla="*/ 12192000 w 12192000"/>
              <a:gd name="connsiteY7" fmla="*/ 3794514 h 3794514"/>
              <a:gd name="connsiteX8" fmla="*/ 0 w 12192000"/>
              <a:gd name="connsiteY8" fmla="*/ 3794514 h 3794514"/>
              <a:gd name="connsiteX9" fmla="*/ 0 w 12192000"/>
              <a:gd name="connsiteY9" fmla="*/ 0 h 3794514"/>
              <a:gd name="connsiteX0" fmla="*/ 0 w 12192000"/>
              <a:gd name="connsiteY0" fmla="*/ 460178 h 4254692"/>
              <a:gd name="connsiteX1" fmla="*/ 39447 w 12192000"/>
              <a:gd name="connsiteY1" fmla="*/ 471199 h 4254692"/>
              <a:gd name="connsiteX2" fmla="*/ 3105150 w 12192000"/>
              <a:gd name="connsiteY2" fmla="*/ 2806 h 4254692"/>
              <a:gd name="connsiteX3" fmla="*/ 6877050 w 12192000"/>
              <a:gd name="connsiteY3" fmla="*/ 749491 h 4254692"/>
              <a:gd name="connsiteX4" fmla="*/ 9639300 w 12192000"/>
              <a:gd name="connsiteY4" fmla="*/ 1160981 h 4254692"/>
              <a:gd name="connsiteX5" fmla="*/ 12068175 w 12192000"/>
              <a:gd name="connsiteY5" fmla="*/ 654241 h 4254692"/>
              <a:gd name="connsiteX6" fmla="*/ 12192000 w 12192000"/>
              <a:gd name="connsiteY6" fmla="*/ 565384 h 4254692"/>
              <a:gd name="connsiteX7" fmla="*/ 12192000 w 12192000"/>
              <a:gd name="connsiteY7" fmla="*/ 4254692 h 4254692"/>
              <a:gd name="connsiteX8" fmla="*/ 0 w 12192000"/>
              <a:gd name="connsiteY8" fmla="*/ 4254692 h 4254692"/>
              <a:gd name="connsiteX9" fmla="*/ 0 w 12192000"/>
              <a:gd name="connsiteY9" fmla="*/ 460178 h 425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54692">
                <a:moveTo>
                  <a:pt x="0" y="460178"/>
                </a:moveTo>
                <a:lnTo>
                  <a:pt x="39447" y="471199"/>
                </a:lnTo>
                <a:cubicBezTo>
                  <a:pt x="847080" y="699733"/>
                  <a:pt x="2117130" y="-51367"/>
                  <a:pt x="3105150" y="2806"/>
                </a:cubicBezTo>
                <a:cubicBezTo>
                  <a:pt x="4321175" y="69481"/>
                  <a:pt x="5788025" y="556462"/>
                  <a:pt x="6877050" y="749491"/>
                </a:cubicBezTo>
                <a:cubicBezTo>
                  <a:pt x="7966075" y="942520"/>
                  <a:pt x="8623300" y="1214956"/>
                  <a:pt x="9639300" y="1160981"/>
                </a:cubicBezTo>
                <a:cubicBezTo>
                  <a:pt x="10147300" y="1133994"/>
                  <a:pt x="11679238" y="937610"/>
                  <a:pt x="12068175" y="654241"/>
                </a:cubicBezTo>
                <a:lnTo>
                  <a:pt x="12192000" y="565384"/>
                </a:lnTo>
                <a:lnTo>
                  <a:pt x="12192000" y="4254692"/>
                </a:lnTo>
                <a:lnTo>
                  <a:pt x="0" y="4254692"/>
                </a:lnTo>
                <a:lnTo>
                  <a:pt x="0" y="460178"/>
                </a:ln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380746" y="1785564"/>
            <a:ext cx="3406067" cy="3286869"/>
            <a:chOff x="3979473" y="824260"/>
            <a:chExt cx="4085143" cy="3942179"/>
          </a:xfrm>
        </p:grpSpPr>
        <p:sp>
          <p:nvSpPr>
            <p:cNvPr id="32" name="椭圆 31"/>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13" name="圆角矩形 12"/>
          <p:cNvSpPr/>
          <p:nvPr/>
        </p:nvSpPr>
        <p:spPr>
          <a:xfrm>
            <a:off x="350337" y="1146603"/>
            <a:ext cx="8443326" cy="5475870"/>
          </a:xfrm>
          <a:prstGeom prst="roundRect">
            <a:avLst>
              <a:gd name="adj" fmla="val 3985"/>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b="1" dirty="0">
                <a:latin typeface="宋体" panose="02010600030101010101" pitchFamily="2" charset="-122"/>
                <a:cs typeface="Calibri" panose="020F0502020204030204" pitchFamily="34" charset="0"/>
              </a:rPr>
              <a:t>【小结】PPP项目核心法律关系：项目合同</a:t>
            </a:r>
            <a:endParaRPr lang="en-US" altLang="zh-CN" b="1" dirty="0">
              <a:latin typeface="宋体" panose="02010600030101010101" pitchFamily="2" charset="-122"/>
              <a:cs typeface="Calibri" panose="020F0502020204030204" pitchFamily="34" charset="0"/>
            </a:endParaRPr>
          </a:p>
        </p:txBody>
      </p:sp>
      <p:grpSp>
        <p:nvGrpSpPr>
          <p:cNvPr id="16" name="组合 15"/>
          <p:cNvGrpSpPr/>
          <p:nvPr/>
        </p:nvGrpSpPr>
        <p:grpSpPr>
          <a:xfrm>
            <a:off x="5791056" y="-1722267"/>
            <a:ext cx="3406067" cy="3286869"/>
            <a:chOff x="3979473" y="824260"/>
            <a:chExt cx="4085143" cy="3942179"/>
          </a:xfrm>
        </p:grpSpPr>
        <p:sp>
          <p:nvSpPr>
            <p:cNvPr id="17" name="椭圆 16"/>
            <p:cNvSpPr/>
            <p:nvPr/>
          </p:nvSpPr>
          <p:spPr>
            <a:xfrm>
              <a:off x="4391608" y="8242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4655837" y="1265701"/>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979473" y="1357660"/>
              <a:ext cx="3408779" cy="3408779"/>
            </a:xfrm>
            <a:prstGeom prst="ellipse">
              <a:avLst/>
            </a:prstGeom>
            <a:noFill/>
            <a:ln>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19"/>
            <p:cNvSpPr txBox="1"/>
            <p:nvPr/>
          </p:nvSpPr>
          <p:spPr>
            <a:xfrm>
              <a:off x="4863126" y="2162750"/>
              <a:ext cx="221561" cy="941303"/>
            </a:xfrm>
            <a:prstGeom prst="rect">
              <a:avLst/>
            </a:prstGeom>
            <a:noFill/>
          </p:spPr>
          <p:txBody>
            <a:bodyPr wrap="none" rtlCol="0">
              <a:spAutoFit/>
            </a:bodyPr>
            <a:lstStyle/>
            <a:p>
              <a:endParaRPr lang="zh-CN" altLang="en-US" sz="4500" dirty="0">
                <a:latin typeface="造字工房悦黑体验版纤细体" pitchFamily="50" charset="-122"/>
                <a:ea typeface="造字工房悦黑体验版纤细体" pitchFamily="50" charset="-122"/>
              </a:endParaRPr>
            </a:p>
          </p:txBody>
        </p:sp>
      </p:grpSp>
      <p:sp>
        <p:nvSpPr>
          <p:cNvPr id="21" name="文本框 20"/>
          <p:cNvSpPr txBox="1"/>
          <p:nvPr/>
        </p:nvSpPr>
        <p:spPr>
          <a:xfrm>
            <a:off x="350337" y="385580"/>
            <a:ext cx="8227511" cy="584775"/>
          </a:xfrm>
          <a:prstGeom prst="rect">
            <a:avLst/>
          </a:prstGeom>
          <a:noFill/>
        </p:spPr>
        <p:txBody>
          <a:bodyPr wrap="square" rtlCol="0">
            <a:spAutoFit/>
          </a:bodyPr>
          <a:lstStyle/>
          <a:p>
            <a:r>
              <a:rPr lang="en-US" altLang="zh-CN" sz="3200" b="1" dirty="0">
                <a:latin typeface="造字工房悦黑体验版纤细体" pitchFamily="50" charset="-122"/>
                <a:ea typeface="造字工房悦黑体验版纤细体" pitchFamily="50" charset="-122"/>
              </a:rPr>
              <a:t>PPP</a:t>
            </a:r>
            <a:r>
              <a:rPr lang="zh-CN" altLang="en-US" sz="3200" b="1" dirty="0">
                <a:latin typeface="造字工房悦黑体验版纤细体" pitchFamily="50" charset="-122"/>
                <a:ea typeface="造字工房悦黑体验版纤细体" pitchFamily="50" charset="-122"/>
              </a:rPr>
              <a:t>项目合同设计</a:t>
            </a:r>
            <a:r>
              <a:rPr lang="en-US" altLang="zh-CN" sz="3200" b="1" dirty="0">
                <a:latin typeface="造字工房悦黑体验版纤细体" pitchFamily="50" charset="-122"/>
                <a:ea typeface="造字工房悦黑体验版纤细体" pitchFamily="50" charset="-122"/>
              </a:rPr>
              <a:t>——</a:t>
            </a:r>
            <a:r>
              <a:rPr lang="zh-CN" altLang="en-US" sz="3200" b="1" dirty="0">
                <a:solidFill>
                  <a:srgbClr val="FF0000"/>
                </a:solidFill>
                <a:latin typeface="+mn-ea"/>
              </a:rPr>
              <a:t>项目移交条款</a:t>
            </a:r>
            <a:endParaRPr lang="zh-CN" altLang="en-US" sz="3200" b="1" dirty="0">
              <a:latin typeface="造字工房悦黑体验版纤细体" pitchFamily="50" charset="-122"/>
              <a:ea typeface="造字工房悦黑体验版纤细体" pitchFamily="50" charset="-122"/>
            </a:endParaRPr>
          </a:p>
        </p:txBody>
      </p:sp>
      <p:sp>
        <p:nvSpPr>
          <p:cNvPr id="22" name="文本框 21"/>
          <p:cNvSpPr txBox="1"/>
          <p:nvPr/>
        </p:nvSpPr>
        <p:spPr>
          <a:xfrm>
            <a:off x="519545" y="1293508"/>
            <a:ext cx="8113646" cy="5155257"/>
          </a:xfrm>
          <a:prstGeom prst="rect">
            <a:avLst/>
          </a:prstGeom>
          <a:noFill/>
        </p:spPr>
        <p:txBody>
          <a:bodyPr wrap="square" rtlCol="0">
            <a:spAutoFit/>
          </a:bodyPr>
          <a:lstStyle/>
          <a:p>
            <a:pPr marL="257175" indent="-257175" algn="just">
              <a:spcBef>
                <a:spcPts val="450"/>
              </a:spcBef>
              <a:buFont typeface="Arial" panose="020B0604020202020204" pitchFamily="34" charset="0"/>
              <a:buChar char="•"/>
            </a:pPr>
            <a:r>
              <a:rPr lang="zh-CN" altLang="en-US" sz="2400" b="1" dirty="0">
                <a:latin typeface="+mn-ea"/>
              </a:rPr>
              <a:t>某地下综合管廊</a:t>
            </a:r>
            <a:r>
              <a:rPr lang="en-US" altLang="zh-CN" sz="2400" b="1" dirty="0">
                <a:latin typeface="+mn-ea"/>
              </a:rPr>
              <a:t>PPP</a:t>
            </a:r>
            <a:r>
              <a:rPr lang="zh-CN" altLang="en-US" sz="2400" b="1" dirty="0">
                <a:latin typeface="+mn-ea"/>
              </a:rPr>
              <a:t>项目合同 项目移交风险转移条款：</a:t>
            </a:r>
            <a:endParaRPr lang="en-US" altLang="zh-CN" sz="2400" b="1" dirty="0">
              <a:latin typeface="+mn-ea"/>
            </a:endParaRPr>
          </a:p>
          <a:p>
            <a:pPr indent="342900" algn="just">
              <a:spcBef>
                <a:spcPts val="450"/>
              </a:spcBef>
            </a:pPr>
            <a:r>
              <a:rPr lang="en-US" altLang="zh-CN" sz="2000" b="1" dirty="0">
                <a:latin typeface="+mn-ea"/>
              </a:rPr>
              <a:t>【</a:t>
            </a:r>
            <a:r>
              <a:rPr lang="zh-CN" altLang="en-US" sz="2000" b="1" dirty="0">
                <a:latin typeface="+mn-ea"/>
              </a:rPr>
              <a:t>原条款</a:t>
            </a:r>
            <a:r>
              <a:rPr lang="en-US" altLang="zh-CN" sz="2000" b="1" dirty="0">
                <a:latin typeface="+mn-ea"/>
              </a:rPr>
              <a:t>】</a:t>
            </a:r>
            <a:r>
              <a:rPr lang="zh-CN" altLang="en-US" sz="2000" b="1" dirty="0">
                <a:latin typeface="+mn-ea"/>
              </a:rPr>
              <a:t> </a:t>
            </a:r>
            <a:endParaRPr lang="en-US" altLang="zh-CN" sz="2000" b="1" dirty="0">
              <a:latin typeface="+mn-ea"/>
            </a:endParaRPr>
          </a:p>
          <a:p>
            <a:pPr indent="342900" algn="just">
              <a:spcBef>
                <a:spcPts val="450"/>
              </a:spcBef>
            </a:pPr>
            <a:r>
              <a:rPr lang="zh-CN" altLang="en-US" sz="2000" dirty="0">
                <a:latin typeface="+mn-ea"/>
              </a:rPr>
              <a:t>“特许期届满后，乙方应将</a:t>
            </a:r>
            <a:r>
              <a:rPr lang="zh-CN" altLang="en-US" sz="2000" u="sng" dirty="0">
                <a:latin typeface="+mn-ea"/>
              </a:rPr>
              <a:t>项目资产等</a:t>
            </a:r>
            <a:r>
              <a:rPr lang="zh-CN" altLang="en-US" sz="2000" dirty="0">
                <a:latin typeface="+mn-ea"/>
              </a:rPr>
              <a:t>无偿移交甲方或政府指定接收机构。乙方应保证在项目合作期限满时清偿其所有债务，解除在项目相关权益上设置的任何担保，</a:t>
            </a:r>
            <a:r>
              <a:rPr lang="zh-CN" altLang="en-US" sz="2000" b="1" u="sng" dirty="0">
                <a:solidFill>
                  <a:srgbClr val="7030A0"/>
                </a:solidFill>
                <a:latin typeface="+mn-ea"/>
              </a:rPr>
              <a:t>在项目合作期限满后不论是否继续经营本项目，其债权债务均由乙方享有和承担，与甲方无关</a:t>
            </a:r>
            <a:r>
              <a:rPr lang="zh-CN" altLang="en-US" sz="2000" dirty="0">
                <a:latin typeface="+mn-ea"/>
              </a:rPr>
              <a:t>。”</a:t>
            </a:r>
            <a:endParaRPr lang="en-US" altLang="zh-CN" sz="2000" b="1" u="sng" dirty="0">
              <a:latin typeface="+mn-ea"/>
            </a:endParaRPr>
          </a:p>
          <a:p>
            <a:pPr indent="342900" algn="just">
              <a:spcBef>
                <a:spcPts val="450"/>
              </a:spcBef>
            </a:pPr>
            <a:r>
              <a:rPr lang="en-US" altLang="zh-CN" sz="2000" b="1" u="sng" dirty="0">
                <a:solidFill>
                  <a:srgbClr val="800000"/>
                </a:solidFill>
                <a:latin typeface="+mn-ea"/>
              </a:rPr>
              <a:t>【</a:t>
            </a:r>
            <a:r>
              <a:rPr lang="zh-CN" altLang="en-US" sz="2000" b="1" u="sng" dirty="0">
                <a:solidFill>
                  <a:srgbClr val="800000"/>
                </a:solidFill>
                <a:latin typeface="+mn-ea"/>
              </a:rPr>
              <a:t>问题</a:t>
            </a:r>
            <a:r>
              <a:rPr lang="en-US" altLang="zh-CN" sz="2000" b="1" u="sng" dirty="0">
                <a:solidFill>
                  <a:srgbClr val="800000"/>
                </a:solidFill>
                <a:latin typeface="+mn-ea"/>
              </a:rPr>
              <a:t>】</a:t>
            </a:r>
            <a:r>
              <a:rPr lang="zh-CN" altLang="en-US" sz="2000" b="1" u="sng" dirty="0">
                <a:solidFill>
                  <a:srgbClr val="800000"/>
                </a:solidFill>
                <a:latin typeface="+mn-ea"/>
              </a:rPr>
              <a:t>项目移交的范围是否明确？项目合作期满后的风险转移存在分歧。</a:t>
            </a:r>
            <a:endParaRPr lang="en-US" altLang="zh-CN" sz="2000" b="1" u="sng" dirty="0">
              <a:solidFill>
                <a:srgbClr val="800000"/>
              </a:solidFill>
              <a:latin typeface="+mn-ea"/>
            </a:endParaRPr>
          </a:p>
          <a:p>
            <a:pPr indent="342900" algn="just">
              <a:spcBef>
                <a:spcPts val="450"/>
              </a:spcBef>
            </a:pPr>
            <a:endParaRPr lang="en-US" altLang="zh-CN" sz="2000" b="1" dirty="0" smtClean="0">
              <a:latin typeface="+mn-ea"/>
            </a:endParaRPr>
          </a:p>
          <a:p>
            <a:pPr indent="342900" algn="just">
              <a:spcBef>
                <a:spcPts val="450"/>
              </a:spcBef>
            </a:pPr>
            <a:r>
              <a:rPr lang="en-US" altLang="zh-CN" sz="2000" b="1" dirty="0" smtClean="0">
                <a:latin typeface="+mn-ea"/>
              </a:rPr>
              <a:t>【</a:t>
            </a:r>
            <a:r>
              <a:rPr lang="zh-CN" altLang="en-US" sz="2000" b="1" dirty="0" smtClean="0">
                <a:latin typeface="+mn-ea"/>
              </a:rPr>
              <a:t>修改建议</a:t>
            </a:r>
            <a:r>
              <a:rPr lang="en-US" altLang="zh-CN" sz="2000" b="1" dirty="0" smtClean="0">
                <a:latin typeface="+mn-ea"/>
              </a:rPr>
              <a:t>】</a:t>
            </a:r>
          </a:p>
          <a:p>
            <a:pPr indent="342900" algn="just">
              <a:spcBef>
                <a:spcPts val="450"/>
              </a:spcBef>
            </a:pPr>
            <a:r>
              <a:rPr lang="zh-CN" altLang="en-US" sz="2000" dirty="0" smtClean="0">
                <a:latin typeface="+mn-ea"/>
              </a:rPr>
              <a:t>“特许期届满后，乙方应将</a:t>
            </a:r>
            <a:r>
              <a:rPr lang="zh-CN" altLang="en-US" sz="2000" b="1" u="sng" dirty="0" smtClean="0">
                <a:solidFill>
                  <a:srgbClr val="FF0000"/>
                </a:solidFill>
                <a:latin typeface="+mn-ea"/>
              </a:rPr>
              <a:t>合作范围内的所有项目资产</a:t>
            </a:r>
            <a:r>
              <a:rPr lang="zh-CN" altLang="en-US" sz="2000" dirty="0" smtClean="0">
                <a:latin typeface="+mn-ea"/>
              </a:rPr>
              <a:t>无偿移交甲方或政府指定接收机构。乙方应保证在项目合作期限满时清偿其所有债务，解除在项目相关权益上设置的任何担保，在项目合作期限满后不论乙方是否继续经营本项目，</a:t>
            </a:r>
            <a:r>
              <a:rPr lang="zh-CN" altLang="en-US" sz="2000" b="1" u="sng" dirty="0" smtClean="0">
                <a:solidFill>
                  <a:srgbClr val="FF0000"/>
                </a:solidFill>
                <a:latin typeface="+mn-ea"/>
              </a:rPr>
              <a:t>项目合作期限内的债权债务均由乙方享有和承担，与甲方无关；项目合作期限满后的债权债务与乙方无关。</a:t>
            </a:r>
            <a:r>
              <a:rPr lang="zh-CN" altLang="en-US" sz="2000" dirty="0" smtClean="0">
                <a:latin typeface="+mn-ea"/>
              </a:rPr>
              <a:t>”</a:t>
            </a:r>
            <a:endParaRPr lang="zh-CN" altLang="en-US" sz="2000" dirty="0">
              <a:latin typeface="+mn-ea"/>
            </a:endParaRPr>
          </a:p>
        </p:txBody>
      </p:sp>
      <p:sp>
        <p:nvSpPr>
          <p:cNvPr id="3" name="灯片编号占位符 2"/>
          <p:cNvSpPr>
            <a:spLocks noGrp="1"/>
          </p:cNvSpPr>
          <p:nvPr>
            <p:ph type="sldNum" sz="quarter" idx="12"/>
          </p:nvPr>
        </p:nvSpPr>
        <p:spPr/>
        <p:txBody>
          <a:bodyPr/>
          <a:lstStyle/>
          <a:p>
            <a:fld id="{91651E6F-E2DB-48ED-B6B4-C55209E72336}" type="slidenum">
              <a:rPr lang="zh-CN" altLang="en-US" smtClean="0"/>
              <a:t>99</a:t>
            </a:fld>
            <a:endParaRPr lang="zh-CN" altLang="en-US"/>
          </a:p>
        </p:txBody>
      </p:sp>
    </p:spTree>
    <p:extLst>
      <p:ext uri="{BB962C8B-B14F-4D97-AF65-F5344CB8AC3E}">
        <p14:creationId xmlns:p14="http://schemas.microsoft.com/office/powerpoint/2010/main" val="247995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3637</TotalTime>
  <Words>11830</Words>
  <Application>Microsoft Office PowerPoint</Application>
  <PresentationFormat>全屏显示(4:3)</PresentationFormat>
  <Paragraphs>1137</Paragraphs>
  <Slides>112</Slides>
  <Notes>21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112</vt:i4>
      </vt:variant>
    </vt:vector>
  </HeadingPairs>
  <TitlesOfParts>
    <vt:vector size="130" baseType="lpstr">
      <vt:lpstr>Gulim</vt:lpstr>
      <vt:lpstr>Heiti SC Light</vt:lpstr>
      <vt:lpstr>Microsoft JhengHei UI Light</vt:lpstr>
      <vt:lpstr>新細明體</vt:lpstr>
      <vt:lpstr>方正兰亭刊黑_GBK</vt:lpstr>
      <vt:lpstr>黑体</vt:lpstr>
      <vt:lpstr>楷体</vt:lpstr>
      <vt:lpstr>隶书</vt:lpstr>
      <vt:lpstr>宋体</vt:lpstr>
      <vt:lpstr>微软雅黑</vt:lpstr>
      <vt:lpstr>造字工房悦黑体验版纤细体</vt:lpstr>
      <vt:lpstr>Arial</vt:lpstr>
      <vt:lpstr>Calibri</vt:lpstr>
      <vt:lpstr>Calibri Light</vt:lpstr>
      <vt:lpstr>Symbol</vt:lpstr>
      <vt:lpstr>Times New Roman</vt:lpstr>
      <vt:lpstr>Wingdings</vt:lpstr>
      <vt:lpstr>Office 主题</vt:lpstr>
      <vt:lpstr>PowerPoint 演示文稿</vt:lpstr>
      <vt:lpstr>PowerPoint 演示文稿</vt:lpstr>
      <vt:lpstr>PowerPoint 演示文稿</vt:lpstr>
      <vt:lpstr>PowerPoint 演示文稿</vt:lpstr>
      <vt:lpstr>国外综合管廊建设（巴黎、伦敦）</vt:lpstr>
      <vt:lpstr>国内综合管廊建设（上海世博园区）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PPP项目合同签订注意事项</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YANGS-PC</dc:creator>
  <cp:lastModifiedBy>Jiao Sha</cp:lastModifiedBy>
  <cp:revision>328</cp:revision>
  <dcterms:created xsi:type="dcterms:W3CDTF">2016-03-01T14:37:20Z</dcterms:created>
  <dcterms:modified xsi:type="dcterms:W3CDTF">2016-06-08T04:20:04Z</dcterms:modified>
</cp:coreProperties>
</file>