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1" r:id="rId3"/>
  </p:sldMasterIdLst>
  <p:notesMasterIdLst>
    <p:notesMasterId r:id="rId43"/>
  </p:notesMasterIdLst>
  <p:handoutMasterIdLst>
    <p:handoutMasterId r:id="rId44"/>
  </p:handoutMasterIdLst>
  <p:sldIdLst>
    <p:sldId id="314" r:id="rId4"/>
    <p:sldId id="901" r:id="rId5"/>
    <p:sldId id="1048" r:id="rId6"/>
    <p:sldId id="1168" r:id="rId7"/>
    <p:sldId id="1155" r:id="rId8"/>
    <p:sldId id="1166" r:id="rId9"/>
    <p:sldId id="1169" r:id="rId10"/>
    <p:sldId id="1170" r:id="rId11"/>
    <p:sldId id="1171" r:id="rId12"/>
    <p:sldId id="1172" r:id="rId13"/>
    <p:sldId id="1173" r:id="rId14"/>
    <p:sldId id="1174" r:id="rId15"/>
    <p:sldId id="1175" r:id="rId16"/>
    <p:sldId id="1177" r:id="rId17"/>
    <p:sldId id="1179" r:id="rId18"/>
    <p:sldId id="1180" r:id="rId19"/>
    <p:sldId id="1181" r:id="rId20"/>
    <p:sldId id="1182" r:id="rId21"/>
    <p:sldId id="1183" r:id="rId22"/>
    <p:sldId id="1184" r:id="rId23"/>
    <p:sldId id="1185" r:id="rId24"/>
    <p:sldId id="1186" r:id="rId25"/>
    <p:sldId id="1188" r:id="rId26"/>
    <p:sldId id="1190" r:id="rId27"/>
    <p:sldId id="1191" r:id="rId28"/>
    <p:sldId id="1192" r:id="rId29"/>
    <p:sldId id="1193" r:id="rId30"/>
    <p:sldId id="1194" r:id="rId31"/>
    <p:sldId id="1195" r:id="rId32"/>
    <p:sldId id="1196" r:id="rId33"/>
    <p:sldId id="1197" r:id="rId34"/>
    <p:sldId id="1198" r:id="rId35"/>
    <p:sldId id="1199" r:id="rId36"/>
    <p:sldId id="1200" r:id="rId37"/>
    <p:sldId id="1201" r:id="rId38"/>
    <p:sldId id="1202" r:id="rId39"/>
    <p:sldId id="1203" r:id="rId40"/>
    <p:sldId id="1204" r:id="rId41"/>
    <p:sldId id="480" r:id="rId42"/>
  </p:sldIdLst>
  <p:sldSz cx="9144000" cy="6858000" type="screen4x3"/>
  <p:notesSz cx="6662738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6600"/>
    <a:srgbClr val="CC66FF"/>
    <a:srgbClr val="FF3300"/>
    <a:srgbClr val="E4F7CD"/>
    <a:srgbClr val="FF0101"/>
    <a:srgbClr val="9999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87570" autoAdjust="0"/>
  </p:normalViewPr>
  <p:slideViewPr>
    <p:cSldViewPr>
      <p:cViewPr>
        <p:scale>
          <a:sx n="75" d="100"/>
          <a:sy n="75" d="100"/>
        </p:scale>
        <p:origin x="-118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68" y="-108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AF1AAE5-BA91-4E44-A0CC-7698E5BD27BB}" type="datetimeFigureOut">
              <a:rPr lang="zh-CN" altLang="en-US"/>
              <a:pPr>
                <a:defRPr/>
              </a:pPr>
              <a:t>2015/4/14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9B44BD-2A59-4038-BC35-21DF24D6FF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109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00051E5-771F-4D9C-8C8A-2287E2B45CBD}" type="datetimeFigureOut">
              <a:rPr lang="zh-CN" altLang="en-US"/>
              <a:pPr>
                <a:defRPr/>
              </a:pPr>
              <a:t>2015/4/14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5963" y="4714876"/>
            <a:ext cx="5330813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D79E3E-8C7C-4D45-A779-3378DFB9B4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2532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A94F4E-1D35-4D71-A8BD-087D2ED46F77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073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7188" y="5357813"/>
            <a:ext cx="4786312" cy="1089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altLang="zh-CN" dirty="0">
              <a:ea typeface="宋体" pitchFamily="2" charset="-122"/>
            </a:endParaRPr>
          </a:p>
          <a:p>
            <a:pPr>
              <a:defRPr/>
            </a:pPr>
            <a:endParaRPr lang="en-US" altLang="zh-CN" dirty="0">
              <a:ea typeface="宋体" pitchFamily="2" charset="-122"/>
            </a:endParaRPr>
          </a:p>
          <a:p>
            <a:pPr>
              <a:defRPr/>
            </a:pPr>
            <a:endParaRPr lang="zh-CN" altLang="en-US" dirty="0"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64"/>
            <a:ext cx="9144000" cy="68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92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00034" y="5429264"/>
            <a:ext cx="4786312" cy="1089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altLang="zh-CN" dirty="0">
              <a:ea typeface="宋体" pitchFamily="2" charset="-122"/>
            </a:endParaRPr>
          </a:p>
          <a:p>
            <a:pPr>
              <a:defRPr/>
            </a:pPr>
            <a:endParaRPr lang="en-US" altLang="zh-CN" dirty="0">
              <a:ea typeface="宋体" pitchFamily="2" charset="-122"/>
            </a:endParaRPr>
          </a:p>
          <a:p>
            <a:pPr>
              <a:defRPr/>
            </a:pPr>
            <a:endParaRPr lang="zh-CN" altLang="en-US" dirty="0"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5"/>
            <a:ext cx="9249534" cy="68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584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99592" y="1268760"/>
            <a:ext cx="3960440" cy="85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959" tIns="13980" rIns="27959" bIns="13980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汇聚 柔韧 进取 奉献 和谐</a:t>
            </a:r>
          </a:p>
          <a:p>
            <a:pPr eaLnBrk="1" hangingPunct="1"/>
            <a:r>
              <a:rPr lang="zh-CN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itchFamily="2" charset="-122"/>
              </a:rPr>
              <a:t>Convergence flexible and</a:t>
            </a:r>
          </a:p>
          <a:p>
            <a:pPr eaLnBrk="1" hangingPunct="1"/>
            <a:r>
              <a:rPr lang="zh-CN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itchFamily="2" charset="-122"/>
              </a:rPr>
              <a:t>enterprising dedication harmony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43808" y="3356992"/>
            <a:ext cx="5904656" cy="150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959" tIns="13980" rIns="27959" bIns="13980">
            <a:spAutoFit/>
          </a:bodyPr>
          <a:lstStyle/>
          <a:p>
            <a:pPr algn="ctr">
              <a:defRPr/>
            </a:pPr>
            <a:r>
              <a:rPr lang="zh-CN" altLang="en-US" sz="4800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方正中等线简体" pitchFamily="65" charset="-122"/>
                <a:ea typeface="方正中等线简体" pitchFamily="65" charset="-122"/>
              </a:rPr>
              <a:t>基础设施投资业务的思考及案例分享</a:t>
            </a:r>
            <a:endParaRPr lang="zh-CN" altLang="en-US" sz="4800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方正中等线简体" pitchFamily="65" charset="-122"/>
              <a:ea typeface="方正中等线简体" pitchFamily="65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80312" y="5661248"/>
            <a:ext cx="1008112" cy="3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959" tIns="13980" rIns="27959" bIns="13980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</a:rPr>
              <a:t>2015.4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2214546" y="1214422"/>
            <a:ext cx="505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buClr>
                <a:srgbClr val="D7181F"/>
              </a:buClr>
            </a:pPr>
            <a:r>
              <a:rPr lang="zh-CN" altLang="en-US" sz="2400" b="1" dirty="0" smtClean="0"/>
              <a:t>未来基础设施投资建设模式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 rot="5400000">
            <a:off x="643732" y="3826668"/>
            <a:ext cx="2451100" cy="206216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gray">
          <a:xfrm>
            <a:off x="855663" y="4130675"/>
            <a:ext cx="2044700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C1C1C"/>
                </a:solidFill>
              </a:rPr>
              <a:t>政府购买服务</a:t>
            </a:r>
            <a:endParaRPr lang="en-US" altLang="zh-CN" sz="2000" dirty="0" smtClean="0">
              <a:solidFill>
                <a:srgbClr val="1C1C1C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C1C1C"/>
                </a:solidFill>
              </a:rPr>
              <a:t>（取代传统</a:t>
            </a:r>
            <a:r>
              <a:rPr lang="en-US" altLang="zh-CN" sz="2000" dirty="0" smtClean="0">
                <a:solidFill>
                  <a:srgbClr val="1C1C1C"/>
                </a:solidFill>
              </a:rPr>
              <a:t>BT</a:t>
            </a:r>
            <a:r>
              <a:rPr lang="zh-CN" altLang="en-US" sz="2000" dirty="0" smtClean="0">
                <a:solidFill>
                  <a:srgbClr val="1C1C1C"/>
                </a:solidFill>
              </a:rPr>
              <a:t>）</a:t>
            </a:r>
            <a:endParaRPr lang="en-US" altLang="zh-CN" sz="2000" dirty="0">
              <a:solidFill>
                <a:srgbClr val="1C1C1C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gray">
          <a:xfrm rot="5400000">
            <a:off x="3205957" y="3826668"/>
            <a:ext cx="2451100" cy="206216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gray">
          <a:xfrm>
            <a:off x="3417888" y="4357694"/>
            <a:ext cx="2044700" cy="9559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C1C1C"/>
                </a:solidFill>
              </a:rPr>
              <a:t>PPP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C1C1C"/>
                </a:solidFill>
              </a:rPr>
              <a:t>（狭义）</a:t>
            </a:r>
            <a:endParaRPr lang="en-US" altLang="zh-CN" sz="2000" dirty="0">
              <a:solidFill>
                <a:srgbClr val="1C1C1C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 rot="5400000">
            <a:off x="5796757" y="3826668"/>
            <a:ext cx="2451100" cy="206216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gray">
          <a:xfrm>
            <a:off x="6643702" y="4286256"/>
            <a:ext cx="992204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C1C1C"/>
                </a:solidFill>
              </a:rPr>
              <a:t>BOT</a:t>
            </a:r>
            <a:r>
              <a:rPr lang="zh-CN" altLang="en-US" sz="2000" dirty="0" smtClean="0">
                <a:solidFill>
                  <a:srgbClr val="1C1C1C"/>
                </a:solidFill>
              </a:rPr>
              <a:t>、</a:t>
            </a:r>
            <a:r>
              <a:rPr lang="en-US" altLang="zh-CN" sz="2000" dirty="0" smtClean="0">
                <a:solidFill>
                  <a:srgbClr val="1C1C1C"/>
                </a:solidFill>
              </a:rPr>
              <a:t>BOOT…</a:t>
            </a:r>
            <a:endParaRPr lang="en-US" altLang="zh-CN" sz="2000" dirty="0">
              <a:solidFill>
                <a:srgbClr val="1C1C1C"/>
              </a:solidFill>
            </a:endParaRPr>
          </a:p>
        </p:txBody>
      </p:sp>
      <p:pic>
        <p:nvPicPr>
          <p:cNvPr id="19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1868488"/>
            <a:ext cx="1514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463" y="1857375"/>
            <a:ext cx="16065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1828800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214414" y="2285992"/>
            <a:ext cx="121442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b="1" dirty="0" smtClean="0"/>
              <a:t>纯公益性项目</a:t>
            </a:r>
            <a:endParaRPr lang="en-US" altLang="zh-CN" b="1" dirty="0" smtClean="0"/>
          </a:p>
        </p:txBody>
      </p:sp>
      <p:pic>
        <p:nvPicPr>
          <p:cNvPr id="25" name="Picture 15" descr="Trans_003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invGray">
          <a:xfrm>
            <a:off x="2938463" y="2498725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6" descr="Trans_003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invGray">
          <a:xfrm>
            <a:off x="5556250" y="2498725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786182" y="2285992"/>
            <a:ext cx="121442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b="1" dirty="0" smtClean="0"/>
              <a:t>准经营性项目</a:t>
            </a:r>
            <a:endParaRPr lang="en-US" altLang="zh-CN" b="1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357950" y="2214554"/>
            <a:ext cx="12858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b="1" dirty="0" smtClean="0"/>
              <a:t>经营性项目</a:t>
            </a:r>
            <a:endParaRPr lang="en-US" altLang="zh-CN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5720" y="285728"/>
            <a:ext cx="4934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（一）纯公益性项目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79388" y="1052736"/>
            <a:ext cx="453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1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、政府购买服务的政策基础</a:t>
            </a:r>
          </a:p>
        </p:txBody>
      </p:sp>
      <p:grpSp>
        <p:nvGrpSpPr>
          <p:cNvPr id="5" name="组合 28"/>
          <p:cNvGrpSpPr>
            <a:grpSpLocks/>
          </p:cNvGrpSpPr>
          <p:nvPr/>
        </p:nvGrpSpPr>
        <p:grpSpPr bwMode="auto">
          <a:xfrm>
            <a:off x="285720" y="2000240"/>
            <a:ext cx="8358246" cy="4031662"/>
            <a:chOff x="2838239" y="2000783"/>
            <a:chExt cx="6416964" cy="3385912"/>
          </a:xfrm>
        </p:grpSpPr>
        <p:sp>
          <p:nvSpPr>
            <p:cNvPr id="6" name="未知"/>
            <p:cNvSpPr>
              <a:spLocks/>
            </p:cNvSpPr>
            <p:nvPr/>
          </p:nvSpPr>
          <p:spPr bwMode="auto">
            <a:xfrm>
              <a:off x="2947931" y="2000783"/>
              <a:ext cx="711772" cy="532972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未知"/>
            <p:cNvSpPr>
              <a:spLocks/>
            </p:cNvSpPr>
            <p:nvPr/>
          </p:nvSpPr>
          <p:spPr bwMode="auto">
            <a:xfrm>
              <a:off x="3002777" y="3800657"/>
              <a:ext cx="711772" cy="53138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" name="组合 27"/>
            <p:cNvGrpSpPr>
              <a:grpSpLocks/>
            </p:cNvGrpSpPr>
            <p:nvPr/>
          </p:nvGrpSpPr>
          <p:grpSpPr bwMode="auto">
            <a:xfrm>
              <a:off x="2838239" y="2060779"/>
              <a:ext cx="6416964" cy="3325916"/>
              <a:chOff x="2676972" y="1894898"/>
              <a:chExt cx="6588549" cy="3470852"/>
            </a:xfrm>
          </p:grpSpPr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>
                <a:off x="3746907" y="3773206"/>
                <a:ext cx="5422218" cy="1314347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rgbClr val="F5AF01"/>
                  </a:gs>
                  <a:gs pos="10000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4260850" y="5018088"/>
                <a:ext cx="376238" cy="347662"/>
              </a:xfrm>
              <a:prstGeom prst="rightArrow">
                <a:avLst>
                  <a:gd name="adj1" fmla="val 50000"/>
                  <a:gd name="adj2" fmla="val 45091"/>
                </a:avLst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3409033" y="1894898"/>
                <a:ext cx="5457259" cy="1306070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rgbClr val="18A897"/>
                  </a:gs>
                  <a:gs pos="100000">
                    <a:schemeClr val="hlink">
                      <a:gamma/>
                      <a:shade val="46275"/>
                      <a:invGamma/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2789596" y="1894899"/>
                <a:ext cx="1628042" cy="1299449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n w="25400" cmpd="sng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2845909" y="3773207"/>
                <a:ext cx="1628043" cy="129779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25400" cmpd="sng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4535281" y="1957508"/>
                <a:ext cx="4673927" cy="1052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+mn-ea"/>
                    <a:ea typeface="+mn-ea"/>
                  </a:rPr>
                  <a:t>2014</a:t>
                </a:r>
                <a:r>
                  <a:rPr lang="zh-CN" altLang="en-US" dirty="0" smtClean="0">
                    <a:latin typeface="+mn-ea"/>
                    <a:ea typeface="+mn-ea"/>
                  </a:rPr>
                  <a:t>年</a:t>
                </a:r>
                <a:r>
                  <a:rPr lang="en-US" altLang="zh-CN" dirty="0" smtClean="0">
                    <a:latin typeface="+mn-ea"/>
                    <a:ea typeface="+mn-ea"/>
                  </a:rPr>
                  <a:t>12</a:t>
                </a:r>
                <a:r>
                  <a:rPr lang="zh-CN" altLang="en-US" dirty="0" smtClean="0">
                    <a:latin typeface="+mn-ea"/>
                    <a:ea typeface="+mn-ea"/>
                  </a:rPr>
                  <a:t>月</a:t>
                </a:r>
                <a:r>
                  <a:rPr lang="en-US" altLang="zh-CN" dirty="0" smtClean="0">
                    <a:latin typeface="+mn-ea"/>
                    <a:ea typeface="+mn-ea"/>
                  </a:rPr>
                  <a:t>2</a:t>
                </a:r>
                <a:r>
                  <a:rPr lang="zh-CN" altLang="en-US" dirty="0" smtClean="0">
                    <a:latin typeface="+mn-ea"/>
                    <a:ea typeface="+mn-ea"/>
                  </a:rPr>
                  <a:t>日发布的</a:t>
                </a:r>
                <a:r>
                  <a:rPr lang="en-US" altLang="zh-CN" dirty="0" smtClean="0">
                    <a:latin typeface="+mn-ea"/>
                    <a:ea typeface="+mn-ea"/>
                  </a:rPr>
                  <a:t>《</a:t>
                </a:r>
                <a:r>
                  <a:rPr lang="zh-CN" altLang="en-US" dirty="0" smtClean="0">
                    <a:latin typeface="+mn-ea"/>
                    <a:ea typeface="+mn-ea"/>
                  </a:rPr>
                  <a:t>国家发展改革委关于开展政府和社会资本合作的指导意见</a:t>
                </a:r>
                <a:r>
                  <a:rPr lang="en-US" altLang="zh-CN" dirty="0" smtClean="0">
                    <a:latin typeface="+mn-ea"/>
                    <a:ea typeface="+mn-ea"/>
                  </a:rPr>
                  <a:t>》</a:t>
                </a:r>
                <a:r>
                  <a:rPr lang="zh-CN" altLang="en-US" b="1" dirty="0" smtClean="0">
                    <a:solidFill>
                      <a:srgbClr val="0000FF"/>
                    </a:solidFill>
                    <a:latin typeface="+mn-ea"/>
                    <a:ea typeface="+mn-ea"/>
                  </a:rPr>
                  <a:t>（</a:t>
                </a:r>
                <a:r>
                  <a:rPr lang="zh-CN" altLang="en-US" dirty="0" smtClean="0">
                    <a:solidFill>
                      <a:srgbClr val="0000FF"/>
                    </a:solidFill>
                    <a:latin typeface="+mn-ea"/>
                    <a:ea typeface="+mn-ea"/>
                  </a:rPr>
                  <a:t>发改投资</a:t>
                </a:r>
                <a:r>
                  <a:rPr lang="en-US" dirty="0" smtClean="0">
                    <a:solidFill>
                      <a:srgbClr val="0000FF"/>
                    </a:solidFill>
                    <a:latin typeface="+mn-ea"/>
                    <a:ea typeface="+mn-ea"/>
                  </a:rPr>
                  <a:t>[2014]2724</a:t>
                </a:r>
                <a:r>
                  <a:rPr lang="zh-CN" altLang="en-US" dirty="0" smtClean="0">
                    <a:solidFill>
                      <a:srgbClr val="0000FF"/>
                    </a:solidFill>
                    <a:latin typeface="+mn-ea"/>
                    <a:ea typeface="+mn-ea"/>
                  </a:rPr>
                  <a:t>号）</a:t>
                </a:r>
                <a:endParaRPr lang="en-US" altLang="zh-CN" dirty="0" smtClean="0">
                  <a:solidFill>
                    <a:srgbClr val="0000FF"/>
                  </a:solidFill>
                  <a:latin typeface="+mn-ea"/>
                  <a:ea typeface="+mn-ea"/>
                </a:endParaRPr>
              </a:p>
              <a:p>
                <a:r>
                  <a:rPr lang="zh-CN" altLang="en-US" dirty="0" smtClean="0">
                    <a:latin typeface="+mn-ea"/>
                    <a:ea typeface="+mn-ea"/>
                  </a:rPr>
                  <a:t>操作模式的选择中提出：对于非经营性项目，</a:t>
                </a:r>
                <a:r>
                  <a:rPr lang="en-US" altLang="zh-CN" dirty="0" smtClean="0">
                    <a:latin typeface="+mn-ea"/>
                    <a:ea typeface="+mn-ea"/>
                  </a:rPr>
                  <a:t>…</a:t>
                </a:r>
                <a:r>
                  <a:rPr lang="zh-CN" altLang="en-US" dirty="0" smtClean="0">
                    <a:latin typeface="+mn-ea"/>
                    <a:ea typeface="+mn-ea"/>
                  </a:rPr>
                  <a:t>可通过政府购买服务，委托运营等市场化模式推进</a:t>
                </a:r>
                <a:endParaRPr lang="zh-CN" altLang="zh-CN" dirty="0" smtClean="0">
                  <a:latin typeface="Arial" charset="0"/>
                </a:endParaRP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535281" y="3773206"/>
                <a:ext cx="4730240" cy="1294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en-US" altLang="zh-CN" dirty="0" smtClean="0">
                    <a:latin typeface="+mn-ea"/>
                    <a:ea typeface="+mn-ea"/>
                  </a:rPr>
                  <a:t>2014</a:t>
                </a:r>
                <a:r>
                  <a:rPr lang="zh-CN" altLang="en-US" dirty="0" smtClean="0">
                    <a:latin typeface="+mn-ea"/>
                    <a:ea typeface="+mn-ea"/>
                  </a:rPr>
                  <a:t>年</a:t>
                </a:r>
                <a:r>
                  <a:rPr lang="en-US" altLang="zh-CN" dirty="0" smtClean="0">
                    <a:latin typeface="+mn-ea"/>
                    <a:ea typeface="+mn-ea"/>
                  </a:rPr>
                  <a:t>12</a:t>
                </a:r>
                <a:r>
                  <a:rPr lang="zh-CN" altLang="en-US" dirty="0" smtClean="0">
                    <a:latin typeface="+mn-ea"/>
                    <a:ea typeface="+mn-ea"/>
                  </a:rPr>
                  <a:t>月</a:t>
                </a:r>
                <a:r>
                  <a:rPr lang="en-US" altLang="zh-CN" dirty="0" smtClean="0">
                    <a:latin typeface="+mn-ea"/>
                    <a:ea typeface="+mn-ea"/>
                  </a:rPr>
                  <a:t>15</a:t>
                </a:r>
                <a:r>
                  <a:rPr lang="zh-CN" altLang="en-US" dirty="0" smtClean="0">
                    <a:latin typeface="+mn-ea"/>
                    <a:ea typeface="+mn-ea"/>
                  </a:rPr>
                  <a:t>日发布的</a:t>
                </a:r>
                <a:r>
                  <a:rPr lang="en-US" altLang="zh-CN" dirty="0" smtClean="0">
                    <a:latin typeface="+mn-ea"/>
                    <a:ea typeface="+mn-ea"/>
                  </a:rPr>
                  <a:t>《</a:t>
                </a:r>
                <a:r>
                  <a:rPr lang="zh-CN" altLang="en-US" dirty="0" smtClean="0">
                    <a:latin typeface="+mn-ea"/>
                    <a:ea typeface="+mn-ea"/>
                  </a:rPr>
                  <a:t>政府购买服务管理办法</a:t>
                </a:r>
                <a:r>
                  <a:rPr lang="en-US" altLang="zh-CN" dirty="0" smtClean="0">
                    <a:latin typeface="+mn-ea"/>
                    <a:ea typeface="+mn-ea"/>
                  </a:rPr>
                  <a:t>》</a:t>
                </a:r>
                <a:r>
                  <a:rPr lang="zh-CN" altLang="en-US" dirty="0" smtClean="0">
                    <a:latin typeface="+mn-ea"/>
                    <a:ea typeface="+mn-ea"/>
                  </a:rPr>
                  <a:t>（暂行）</a:t>
                </a:r>
                <a:r>
                  <a:rPr lang="zh-CN" altLang="en-US" dirty="0" smtClean="0"/>
                  <a:t> </a:t>
                </a:r>
                <a:r>
                  <a:rPr lang="zh-CN" altLang="en-US" b="1" dirty="0" smtClean="0">
                    <a:solidFill>
                      <a:srgbClr val="0000FF"/>
                    </a:solidFill>
                  </a:rPr>
                  <a:t>（财综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[2014]96</a:t>
                </a:r>
                <a:r>
                  <a:rPr lang="zh-CN" altLang="en-US" b="1" dirty="0" smtClean="0">
                    <a:solidFill>
                      <a:srgbClr val="0000FF"/>
                    </a:solidFill>
                  </a:rPr>
                  <a:t>号）</a:t>
                </a:r>
                <a:endParaRPr lang="en-US" altLang="zh-CN" b="1" dirty="0" smtClean="0">
                  <a:solidFill>
                    <a:srgbClr val="0000FF"/>
                  </a:solidFill>
                </a:endParaRPr>
              </a:p>
              <a:p>
                <a:r>
                  <a:rPr lang="zh-CN" altLang="en-US" dirty="0" smtClean="0"/>
                  <a:t>第十四条：下列服务应当纳入政府购买服务指导性目录：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dirty="0" smtClean="0"/>
                  <a:t>…</a:t>
                </a:r>
                <a:r>
                  <a:rPr lang="zh-CN" altLang="en-US" b="1" dirty="0" smtClean="0">
                    <a:solidFill>
                      <a:srgbClr val="0000FF"/>
                    </a:solidFill>
                  </a:rPr>
                  <a:t>住房保障</a:t>
                </a:r>
                <a:r>
                  <a:rPr lang="zh-CN" altLang="en-US" dirty="0" smtClean="0"/>
                  <a:t>、公共文化、公共体育、公共安全、</a:t>
                </a:r>
                <a:r>
                  <a:rPr lang="zh-CN" altLang="en-US" b="1" dirty="0" smtClean="0">
                    <a:solidFill>
                      <a:srgbClr val="0000FF"/>
                    </a:solidFill>
                  </a:rPr>
                  <a:t>公共交通运输、</a:t>
                </a:r>
                <a:r>
                  <a:rPr lang="zh-CN" altLang="en-US" dirty="0" smtClean="0"/>
                  <a:t>三农服务、</a:t>
                </a:r>
                <a:r>
                  <a:rPr lang="zh-CN" altLang="en-US" b="1" dirty="0" smtClean="0">
                    <a:solidFill>
                      <a:srgbClr val="0000FF"/>
                    </a:solidFill>
                  </a:rPr>
                  <a:t>环境治理、城市维护等领域</a:t>
                </a:r>
                <a:endParaRPr lang="zh-CN" altLang="zh-CN" b="1" dirty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2676972" y="2270560"/>
                <a:ext cx="1797235" cy="350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dirty="0" smtClean="0">
                    <a:solidFill>
                      <a:srgbClr val="FEFFFF"/>
                    </a:solidFill>
                    <a:latin typeface="微软雅黑" pitchFamily="34" charset="-122"/>
                    <a:ea typeface="微软雅黑" pitchFamily="34" charset="-122"/>
                    <a:cs typeface="Arial" charset="0"/>
                  </a:rPr>
                  <a:t>发改委</a:t>
                </a:r>
                <a:endParaRPr lang="zh-CN" altLang="zh-CN" sz="2000" b="1" dirty="0">
                  <a:solidFill>
                    <a:srgbClr val="FEFFFF"/>
                  </a:solidFill>
                  <a:latin typeface="微软雅黑" pitchFamily="34" charset="-122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2806700" y="3440759"/>
                <a:ext cx="1673225" cy="350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2000" b="1" dirty="0">
                  <a:solidFill>
                    <a:srgbClr val="FEFFFF"/>
                  </a:solidFill>
                  <a:latin typeface="微软雅黑" pitchFamily="34" charset="-122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2820298" y="4346690"/>
                <a:ext cx="1673224" cy="350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zh-CN" sz="2000" b="1" dirty="0">
                    <a:solidFill>
                      <a:srgbClr val="FEFFFF"/>
                    </a:solidFill>
                    <a:latin typeface="微软雅黑" pitchFamily="34" charset="-122"/>
                    <a:ea typeface="微软雅黑" pitchFamily="34" charset="-122"/>
                    <a:cs typeface="Arial" charset="0"/>
                  </a:rPr>
                  <a:t> </a:t>
                </a:r>
                <a:r>
                  <a:rPr lang="zh-CN" altLang="en-US" sz="2000" b="1" dirty="0" smtClean="0">
                    <a:solidFill>
                      <a:srgbClr val="FEFFFF"/>
                    </a:solidFill>
                    <a:latin typeface="微软雅黑" pitchFamily="34" charset="-122"/>
                    <a:ea typeface="微软雅黑" pitchFamily="34" charset="-122"/>
                    <a:cs typeface="Arial" charset="0"/>
                  </a:rPr>
                  <a:t>财政部</a:t>
                </a:r>
                <a:endParaRPr lang="zh-CN" altLang="zh-CN" sz="2000" b="1" dirty="0">
                  <a:solidFill>
                    <a:srgbClr val="FEFFFF"/>
                  </a:solidFill>
                  <a:latin typeface="微软雅黑" pitchFamily="34" charset="-122"/>
                  <a:ea typeface="微软雅黑" pitchFamily="34" charset="-122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559529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5720" y="285728"/>
            <a:ext cx="4934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（一）纯公益性项目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79388" y="1052736"/>
            <a:ext cx="453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2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、政府购买服务的操作模式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073" name="Group 1"/>
          <p:cNvGrpSpPr>
            <a:grpSpLocks noChangeAspect="1"/>
          </p:cNvGrpSpPr>
          <p:nvPr/>
        </p:nvGrpSpPr>
        <p:grpSpPr bwMode="auto">
          <a:xfrm>
            <a:off x="428596" y="1428533"/>
            <a:ext cx="5715064" cy="5071871"/>
            <a:chOff x="2469" y="1788"/>
            <a:chExt cx="11143" cy="9890"/>
          </a:xfrm>
        </p:grpSpPr>
        <p:sp>
          <p:nvSpPr>
            <p:cNvPr id="3094" name="AutoShape 22"/>
            <p:cNvSpPr>
              <a:spLocks noChangeAspect="1" noChangeArrowheads="1" noTextEdit="1"/>
            </p:cNvSpPr>
            <p:nvPr/>
          </p:nvSpPr>
          <p:spPr bwMode="auto">
            <a:xfrm>
              <a:off x="2469" y="1788"/>
              <a:ext cx="11004" cy="989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3026" y="2206"/>
              <a:ext cx="4039" cy="99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政府或其授权的平台公司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>
              <a:off x="3026" y="7082"/>
              <a:ext cx="4318" cy="1114"/>
            </a:xfrm>
            <a:prstGeom prst="flowChartDecision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 smtClean="0"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组建</a:t>
              </a:r>
              <a:endParaRPr lang="en-US" altLang="zh-CN" sz="1600" b="1" dirty="0" smtClean="0"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3723" y="8753"/>
              <a:ext cx="2925" cy="69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项目公司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87" name="AutoShape 15"/>
            <p:cNvSpPr>
              <a:spLocks noChangeShapeType="1"/>
            </p:cNvSpPr>
            <p:nvPr/>
          </p:nvSpPr>
          <p:spPr bwMode="auto">
            <a:xfrm>
              <a:off x="5138" y="6385"/>
              <a:ext cx="1" cy="75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3165" y="10575"/>
              <a:ext cx="4039" cy="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具备资质的投资人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4698" y="9729"/>
              <a:ext cx="3963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EPC</a:t>
              </a: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总承包合同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7623" y="4157"/>
              <a:ext cx="2580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签投资协议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3444" y="3664"/>
              <a:ext cx="3204" cy="1328"/>
            </a:xfrm>
            <a:prstGeom prst="flowChartDecision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招标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54" name="Rectangle 21"/>
            <p:cNvSpPr>
              <a:spLocks noChangeArrowheads="1"/>
            </p:cNvSpPr>
            <p:nvPr/>
          </p:nvSpPr>
          <p:spPr bwMode="auto">
            <a:xfrm>
              <a:off x="3444" y="5550"/>
              <a:ext cx="3203" cy="85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潜在投资人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71" name="Rectangle 21"/>
            <p:cNvSpPr>
              <a:spLocks noChangeArrowheads="1"/>
            </p:cNvSpPr>
            <p:nvPr/>
          </p:nvSpPr>
          <p:spPr bwMode="auto">
            <a:xfrm>
              <a:off x="9573" y="2346"/>
              <a:ext cx="4039" cy="99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政府或其相关部门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8598" y="7918"/>
              <a:ext cx="3137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 smtClean="0"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购买服务合同</a:t>
              </a:r>
            </a:p>
          </p:txBody>
        </p:sp>
      </p:grpSp>
      <p:cxnSp>
        <p:nvCxnSpPr>
          <p:cNvPr id="42" name="直接箭头连接符 41"/>
          <p:cNvCxnSpPr>
            <a:stCxn id="3093" idx="2"/>
            <a:endCxn id="3077" idx="0"/>
          </p:cNvCxnSpPr>
          <p:nvPr/>
        </p:nvCxnSpPr>
        <p:spPr>
          <a:xfrm rot="16200000" flipH="1">
            <a:off x="1630235" y="2270913"/>
            <a:ext cx="239666" cy="5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6" name="直接箭头连接符 55"/>
          <p:cNvCxnSpPr>
            <a:stCxn id="3077" idx="2"/>
            <a:endCxn id="54" idx="0"/>
          </p:cNvCxnSpPr>
          <p:nvPr/>
        </p:nvCxnSpPr>
        <p:spPr>
          <a:xfrm rot="16200000" flipH="1">
            <a:off x="1607312" y="3214593"/>
            <a:ext cx="285752" cy="18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8" name="肘形连接符 57"/>
          <p:cNvCxnSpPr>
            <a:stCxn id="3093" idx="3"/>
            <a:endCxn id="54" idx="3"/>
          </p:cNvCxnSpPr>
          <p:nvPr/>
        </p:nvCxnSpPr>
        <p:spPr>
          <a:xfrm flipH="1">
            <a:off x="2571736" y="1897002"/>
            <a:ext cx="214074" cy="1678948"/>
          </a:xfrm>
          <a:prstGeom prst="bentConnector3">
            <a:avLst>
              <a:gd name="adj1" fmla="val -106786"/>
            </a:avLst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0" name="直接箭头连接符 59"/>
          <p:cNvCxnSpPr>
            <a:stCxn id="3089" idx="2"/>
            <a:endCxn id="3088" idx="0"/>
          </p:cNvCxnSpPr>
          <p:nvPr/>
        </p:nvCxnSpPr>
        <p:spPr>
          <a:xfrm rot="5400000">
            <a:off x="1678762" y="4857760"/>
            <a:ext cx="285752" cy="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" name="直接箭头连接符 62"/>
          <p:cNvCxnSpPr>
            <a:stCxn id="3088" idx="2"/>
            <a:endCxn id="3086" idx="0"/>
          </p:cNvCxnSpPr>
          <p:nvPr/>
        </p:nvCxnSpPr>
        <p:spPr>
          <a:xfrm rot="5400000">
            <a:off x="1533113" y="5646350"/>
            <a:ext cx="577049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3" name="形状 72"/>
          <p:cNvCxnSpPr>
            <a:stCxn id="71" idx="2"/>
            <a:endCxn id="3088" idx="3"/>
          </p:cNvCxnSpPr>
          <p:nvPr/>
        </p:nvCxnSpPr>
        <p:spPr>
          <a:xfrm rot="5400000">
            <a:off x="2361815" y="2433026"/>
            <a:ext cx="2956198" cy="2535954"/>
          </a:xfrm>
          <a:prstGeom prst="bentConnector2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6" name="圆角矩形 75"/>
          <p:cNvSpPr/>
          <p:nvPr/>
        </p:nvSpPr>
        <p:spPr>
          <a:xfrm>
            <a:off x="6429388" y="1643050"/>
            <a:ext cx="2571768" cy="464347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政府方通过招标选择潜在投资人，并与投资人签订投资协议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投资人可独资、与政府平台公司合资组建项目公司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项目公司与政府方签订购买服务合同，并完成项目的投资建设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项目建成后，政府方按合同约定支付购买服务费用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6500826" y="1357298"/>
            <a:ext cx="2357454" cy="571504"/>
          </a:xfrm>
          <a:prstGeom prst="roundRect">
            <a:avLst/>
          </a:prstGeom>
          <a:gradFill>
            <a:gsLst>
              <a:gs pos="0">
                <a:srgbClr val="00B05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该模式的要点：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29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5720" y="285728"/>
            <a:ext cx="4934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（一）纯公益性项目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79388" y="1052736"/>
            <a:ext cx="453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3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、政府购买服务的退出机制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6" name="组合 33"/>
          <p:cNvGrpSpPr/>
          <p:nvPr/>
        </p:nvGrpSpPr>
        <p:grpSpPr>
          <a:xfrm>
            <a:off x="1714480" y="1794152"/>
            <a:ext cx="4500594" cy="4397103"/>
            <a:chOff x="2003446" y="1390650"/>
            <a:chExt cx="5223440" cy="5091114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2169270" y="2165351"/>
              <a:ext cx="4560146" cy="4316413"/>
            </a:xfrm>
            <a:prstGeom prst="roundRect">
              <a:avLst>
                <a:gd name="adj" fmla="val 389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5715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>
              <a:off x="2003446" y="1438275"/>
              <a:ext cx="5223440" cy="1393826"/>
            </a:xfrm>
            <a:prstGeom prst="rightArrow">
              <a:avLst>
                <a:gd name="adj1" fmla="val 78463"/>
                <a:gd name="adj2" fmla="val 42475"/>
              </a:avLst>
            </a:prstGeom>
            <a:solidFill>
              <a:srgbClr val="64B900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3C6F00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2357437" y="2979738"/>
              <a:ext cx="45719" cy="333851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391024" y="2979738"/>
              <a:ext cx="45719" cy="333851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6424612" y="2979738"/>
              <a:ext cx="45719" cy="333851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2527300" y="1390650"/>
              <a:ext cx="1782207" cy="1511300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9CDB2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5E831A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47"/>
            <p:cNvSpPr>
              <a:spLocks noChangeArrowheads="1"/>
            </p:cNvSpPr>
            <p:nvPr/>
          </p:nvSpPr>
          <p:spPr bwMode="auto">
            <a:xfrm>
              <a:off x="2700338" y="1524000"/>
              <a:ext cx="1440036" cy="1217613"/>
            </a:xfrm>
            <a:prstGeom prst="hexagon">
              <a:avLst>
                <a:gd name="adj" fmla="val 28944"/>
                <a:gd name="vf" fmla="val 11547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18900000" scaled="1"/>
            </a:gradFill>
            <a:ln w="19050">
              <a:solidFill>
                <a:srgbClr val="66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400" b="1">
                <a:solidFill>
                  <a:srgbClr val="000066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sp>
          <p:nvSpPr>
            <p:cNvPr id="39" name="AutoShape 49"/>
            <p:cNvSpPr>
              <a:spLocks noChangeArrowheads="1"/>
            </p:cNvSpPr>
            <p:nvPr/>
          </p:nvSpPr>
          <p:spPr bwMode="auto">
            <a:xfrm>
              <a:off x="4549775" y="1400175"/>
              <a:ext cx="1782207" cy="1511300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9CDB2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5E831A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AutoShape 50"/>
            <p:cNvSpPr>
              <a:spLocks noChangeArrowheads="1"/>
            </p:cNvSpPr>
            <p:nvPr/>
          </p:nvSpPr>
          <p:spPr bwMode="auto">
            <a:xfrm>
              <a:off x="4722813" y="1533525"/>
              <a:ext cx="1440036" cy="1217613"/>
            </a:xfrm>
            <a:prstGeom prst="hexagon">
              <a:avLst>
                <a:gd name="adj" fmla="val 28944"/>
                <a:gd name="vf" fmla="val 11547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18900000" scaled="1"/>
            </a:gradFill>
            <a:ln w="19050">
              <a:solidFill>
                <a:srgbClr val="66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400" b="1">
                <a:solidFill>
                  <a:srgbClr val="000066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sp>
          <p:nvSpPr>
            <p:cNvPr id="46" name="Rectangle 66"/>
            <p:cNvSpPr>
              <a:spLocks noChangeArrowheads="1"/>
            </p:cNvSpPr>
            <p:nvPr/>
          </p:nvSpPr>
          <p:spPr bwMode="auto">
            <a:xfrm>
              <a:off x="4490798" y="3338657"/>
              <a:ext cx="1960589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/>
            <a:lstStyle/>
            <a:p>
              <a:pPr indent="228600" algn="just">
                <a:spcAft>
                  <a:spcPts val="0"/>
                </a:spcAft>
              </a:pPr>
              <a:r>
                <a:rPr lang="zh-CN" altLang="en-US" sz="1600" kern="0" dirty="0" smtClean="0">
                  <a:solidFill>
                    <a:srgbClr val="000000"/>
                  </a:solidFill>
                  <a:latin typeface="Times New Roman"/>
                  <a:ea typeface="宋体"/>
                  <a:cs typeface="Times New Roman"/>
                </a:rPr>
                <a:t>   将项目未来收益权在资本市场以发行证券的方式予以出售，以获取融资，以最大化提高资产的流动性。</a:t>
              </a:r>
              <a:r>
                <a:rPr lang="zh-CN" altLang="en-US" sz="1600" b="1" kern="0" dirty="0" smtClean="0">
                  <a:solidFill>
                    <a:srgbClr val="0000FF"/>
                  </a:solidFill>
                  <a:latin typeface="Times New Roman"/>
                  <a:ea typeface="宋体"/>
                  <a:cs typeface="Times New Roman"/>
                </a:rPr>
                <a:t>随着国内金融市场的成熟，该方式将会是未来发展的方向</a:t>
              </a:r>
              <a:endParaRPr lang="zh-CN" altLang="en-US" sz="2000" b="1" kern="100" dirty="0">
                <a:solidFill>
                  <a:srgbClr val="0000FF"/>
                </a:solidFill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2455862" y="3421370"/>
              <a:ext cx="1868154" cy="2650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/>
            <a:lstStyle/>
            <a:p>
              <a:pPr lvl="0" indent="228600" algn="just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kern="0" dirty="0" smtClean="0">
                  <a:solidFill>
                    <a:srgbClr val="000000"/>
                  </a:solidFill>
                  <a:latin typeface="Times New Roman"/>
                  <a:ea typeface="宋体"/>
                  <a:cs typeface="Times New Roman"/>
                </a:rPr>
                <a:t>   投资方将项目公司股权全部转让政府（平台公司），并由其承继所有债权债务，解除了投资方归还银行贷款及相应担保责任，</a:t>
              </a:r>
              <a:r>
                <a:rPr lang="zh-CN" altLang="en-US" sz="1600" b="1" kern="0" dirty="0" smtClean="0">
                  <a:solidFill>
                    <a:srgbClr val="0000FF"/>
                  </a:solidFill>
                  <a:latin typeface="Times New Roman"/>
                  <a:ea typeface="宋体"/>
                  <a:cs typeface="Times New Roman"/>
                </a:rPr>
                <a:t>通常是事先约定好相关转让事宜。</a:t>
              </a:r>
              <a:endParaRPr lang="ko-KR" altLang="en-US" sz="1600" b="1" kern="0" dirty="0" smtClean="0">
                <a:solidFill>
                  <a:srgbClr val="0000FF"/>
                </a:solidFill>
                <a:latin typeface="Times New Roman"/>
                <a:ea typeface="宋体"/>
                <a:cs typeface="Times New Roman"/>
              </a:endParaRPr>
            </a:p>
            <a:p>
              <a:pPr algn="ctr"/>
              <a:endParaRPr lang="en-US" altLang="ko-KR" sz="1600" dirty="0">
                <a:solidFill>
                  <a:srgbClr val="003366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sp>
          <p:nvSpPr>
            <p:cNvPr id="49" name="Rectangle 69"/>
            <p:cNvSpPr>
              <a:spLocks noChangeArrowheads="1"/>
            </p:cNvSpPr>
            <p:nvPr/>
          </p:nvSpPr>
          <p:spPr bwMode="auto">
            <a:xfrm>
              <a:off x="2965450" y="1798638"/>
              <a:ext cx="878941" cy="64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CN" altLang="en-US" sz="2000" b="1" dirty="0" smtClean="0"/>
                <a:t>股权转让</a:t>
              </a:r>
              <a:endParaRPr lang="ko-KR" altLang="ko-KR" sz="2000" b="1" dirty="0">
                <a:latin typeface="HY헤드라인M"/>
                <a:ea typeface="HY헤드라인M"/>
                <a:cs typeface="HY헤드라인M"/>
              </a:endParaRPr>
            </a:p>
          </p:txBody>
        </p:sp>
        <p:sp>
          <p:nvSpPr>
            <p:cNvPr id="50" name="Rectangle 70"/>
            <p:cNvSpPr>
              <a:spLocks noChangeArrowheads="1"/>
            </p:cNvSpPr>
            <p:nvPr/>
          </p:nvSpPr>
          <p:spPr bwMode="auto">
            <a:xfrm>
              <a:off x="4989513" y="1798638"/>
              <a:ext cx="878941" cy="64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CN" altLang="en-US" sz="2000" b="1" dirty="0" smtClean="0">
                  <a:latin typeface="+mn-ea"/>
                  <a:ea typeface="+mn-ea"/>
                  <a:cs typeface="HY헤드라인M"/>
                </a:rPr>
                <a:t>资产证券化</a:t>
              </a:r>
              <a:endParaRPr lang="ko-KR" altLang="ko-KR" sz="2000" b="1" dirty="0">
                <a:latin typeface="+mn-ea"/>
                <a:ea typeface="+mn-ea"/>
                <a:cs typeface="HY헤드라인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59529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5643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（一）纯公益性项目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00034" y="2285992"/>
          <a:ext cx="8215370" cy="2654923"/>
        </p:xfrm>
        <a:graphic>
          <a:graphicData uri="http://schemas.openxmlformats.org/drawingml/2006/table">
            <a:tbl>
              <a:tblPr/>
              <a:tblGrid>
                <a:gridCol w="1357322"/>
                <a:gridCol w="3643338"/>
                <a:gridCol w="3214710"/>
              </a:tblGrid>
              <a:tr h="460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latin typeface="Calibri"/>
                          <a:ea typeface="宋体"/>
                          <a:cs typeface="Times New Roman"/>
                        </a:rPr>
                        <a:t>退出方式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088" marR="58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优点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088" marR="58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缺点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088" marR="58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8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股权转让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088" marR="58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.</a:t>
                      </a:r>
                      <a:r>
                        <a:rPr lang="zh-CN" altLang="en-US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应是目前优先考虑的方式，利于在一定时间内投资人选择退出，但通常应就相关事宜事先约定</a:t>
                      </a:r>
                      <a:r>
                        <a:rPr lang="zh-CN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免除投资方贷款偿还义务与担保责任；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降低资产负债率。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088" marR="58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手续复杂，审批困难；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只能在至少两方以上都有共同利益点时才有可能实现。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088" marR="58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47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资产证券化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088" marR="58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保证建设资金的顺利回笼；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提高社会监督，减低政府违约风险。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088" marR="58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需要担保兜底；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手续复杂，成本较大；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资产质量要求较高，受政策限制较多。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088" marR="58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79388" y="1052736"/>
            <a:ext cx="6392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4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、政府购买服务的退出机制的优缺点比较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19" y="285728"/>
            <a:ext cx="5742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（二）准经营性项目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51255" y="1095127"/>
            <a:ext cx="6849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1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</a:t>
            </a:r>
            <a:r>
              <a:rPr lang="en-US" altLang="zh-CN" sz="2400" b="1" dirty="0" smtClean="0">
                <a:solidFill>
                  <a:srgbClr val="1C1C1C"/>
                </a:solidFill>
              </a:rPr>
              <a:t>PPP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模式（狭义，下同）的概念及背景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2627" y="1625603"/>
            <a:ext cx="7818463" cy="4732355"/>
            <a:chOff x="468313" y="1196975"/>
            <a:chExt cx="8135937" cy="5262631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68313" y="1196975"/>
              <a:ext cx="2709205" cy="431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414E4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827088" y="1693034"/>
              <a:ext cx="7777162" cy="1871662"/>
            </a:xfrm>
            <a:prstGeom prst="roundRect">
              <a:avLst>
                <a:gd name="adj" fmla="val 6204"/>
              </a:avLst>
            </a:prstGeom>
            <a:gradFill rotWithShape="1">
              <a:gsLst>
                <a:gs pos="0">
                  <a:srgbClr val="E3F1FF"/>
                </a:gs>
                <a:gs pos="100000">
                  <a:srgbClr val="6DB6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/>
            <a:lstStyle/>
            <a:p>
              <a:r>
                <a:rPr lang="en-US" dirty="0" smtClean="0"/>
                <a:t>PPP</a:t>
              </a:r>
              <a:r>
                <a:rPr lang="zh-CN" altLang="en-US" dirty="0" smtClean="0"/>
                <a:t>（</a:t>
              </a:r>
              <a:r>
                <a:rPr lang="en-US" dirty="0" smtClean="0"/>
                <a:t>Public-Private Partnership</a:t>
              </a:r>
              <a:r>
                <a:rPr lang="zh-CN" altLang="en-US" dirty="0" smtClean="0"/>
                <a:t>）通常理解为公私合营，</a:t>
              </a:r>
              <a:r>
                <a:rPr lang="en-US" dirty="0" smtClean="0"/>
                <a:t> PPP</a:t>
              </a:r>
              <a:r>
                <a:rPr lang="zh-CN" altLang="en-US" dirty="0" smtClean="0"/>
                <a:t>是指长期的基于合同管理下的公共部门和私人部门（包括国有企业，下同）的合作，以结合各方必要的资源（如专业知识、运营基金、资金、人力资源等）和根据项目各方风险管理能力分担项目存在的风险，从而有效的满足公共服务需要。（</a:t>
              </a:r>
              <a:r>
                <a:rPr lang="zh-CN" altLang="en-US" b="1" dirty="0" smtClean="0"/>
                <a:t>广义与狭义</a:t>
              </a:r>
              <a:r>
                <a:rPr lang="zh-CN" altLang="en-US" dirty="0" smtClean="0"/>
                <a:t>）</a:t>
              </a:r>
              <a:endParaRPr lang="en-US" altLang="zh-CN" b="1" dirty="0">
                <a:solidFill>
                  <a:srgbClr val="333399"/>
                </a:solidFill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468313" y="3679106"/>
              <a:ext cx="2783544" cy="431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414E4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827088" y="4155763"/>
              <a:ext cx="7705725" cy="2303843"/>
            </a:xfrm>
            <a:prstGeom prst="roundRect">
              <a:avLst>
                <a:gd name="adj" fmla="val 6204"/>
              </a:avLst>
            </a:prstGeom>
            <a:gradFill rotWithShape="1">
              <a:gsLst>
                <a:gs pos="0">
                  <a:srgbClr val="E3F1FF"/>
                </a:gs>
                <a:gs pos="100000">
                  <a:srgbClr val="6DB6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t" anchorCtr="0"/>
            <a:lstStyle/>
            <a:p>
              <a:r>
                <a:rPr lang="zh-CN" altLang="en-US" dirty="0" smtClean="0"/>
                <a:t>十八届三中全会作出了</a:t>
              </a:r>
              <a:r>
                <a:rPr lang="en-US" altLang="zh-CN" dirty="0" smtClean="0"/>
                <a:t>《</a:t>
              </a:r>
              <a:r>
                <a:rPr lang="zh-CN" altLang="en-US" dirty="0" smtClean="0"/>
                <a:t>中共中央关于全面深化改革若干重大问题的决定</a:t>
              </a:r>
              <a:r>
                <a:rPr lang="en-US" altLang="zh-CN" dirty="0" smtClean="0"/>
                <a:t>》</a:t>
              </a:r>
              <a:r>
                <a:rPr lang="zh-CN" altLang="en-US" dirty="0" smtClean="0"/>
                <a:t>：</a:t>
              </a:r>
              <a:endParaRPr lang="en-US" altLang="zh-CN" dirty="0" smtClean="0"/>
            </a:p>
            <a:p>
              <a:pPr>
                <a:buFont typeface="Arial" pitchFamily="34" charset="0"/>
                <a:buChar char="•"/>
              </a:pPr>
              <a:r>
                <a:rPr lang="zh-CN" altLang="en-US" dirty="0" smtClean="0"/>
                <a:t>使市场在资源配置中起决定性作用和更好发挥政府作用</a:t>
              </a:r>
              <a:endParaRPr lang="en-US" altLang="zh-CN" dirty="0" smtClean="0"/>
            </a:p>
            <a:p>
              <a:pPr>
                <a:buFont typeface="Arial" pitchFamily="34" charset="0"/>
                <a:buChar char="•"/>
              </a:pPr>
              <a:r>
                <a:rPr lang="zh-CN" altLang="en-US" dirty="0" smtClean="0"/>
                <a:t>大幅度减少政府对资源的配置，推动资源配置依据市场规制市场价格、市场竞争实现效益最大化和效率最优化</a:t>
              </a:r>
              <a:endParaRPr lang="en-US" altLang="zh-CN" dirty="0" smtClean="0"/>
            </a:p>
            <a:p>
              <a:pPr>
                <a:buFont typeface="Arial" pitchFamily="34" charset="0"/>
                <a:buChar char="•"/>
              </a:pPr>
              <a:r>
                <a:rPr lang="zh-CN" altLang="en-US" dirty="0" smtClean="0"/>
                <a:t>建立透明规范的城市建设投融资机制，允许社会资本通过特许经营等方式参与城市基础设施投资和运营</a:t>
              </a:r>
              <a:endParaRPr lang="zh-CN" altLang="en-US" dirty="0">
                <a:solidFill>
                  <a:srgbClr val="333399"/>
                </a:solidFill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536849" y="1216377"/>
              <a:ext cx="2566330" cy="431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131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概念</a:t>
              </a:r>
              <a:endParaRPr kumimoji="1"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536849" y="3679106"/>
              <a:ext cx="2640669" cy="431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131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lang="zh-CN" altLang="en-US" sz="2800" dirty="0" smtClean="0">
                  <a:solidFill>
                    <a:schemeClr val="bg1"/>
                  </a:solidFill>
                </a:rPr>
                <a:t>背景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0076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151255" y="1095127"/>
            <a:ext cx="5063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2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</a:t>
            </a:r>
            <a:r>
              <a:rPr lang="en-US" altLang="zh-CN" sz="2400" b="1" dirty="0" smtClean="0">
                <a:solidFill>
                  <a:srgbClr val="1C1C1C"/>
                </a:solidFill>
              </a:rPr>
              <a:t>PPP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模式结构及原则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57818" y="1214423"/>
            <a:ext cx="3600400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D7181F"/>
                </a:solidFill>
              </a:rPr>
              <a:t>PPP</a:t>
            </a:r>
            <a:r>
              <a:rPr lang="zh-CN" altLang="en-US" b="1" kern="0" dirty="0" smtClean="0">
                <a:solidFill>
                  <a:srgbClr val="D7181F"/>
                </a:solidFill>
              </a:rPr>
              <a:t>模式原则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D7181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kern="0" dirty="0" smtClean="0">
                <a:solidFill>
                  <a:srgbClr val="080808"/>
                </a:solidFill>
              </a:rPr>
              <a:t>公私合营，收益共享、风险共担。</a:t>
            </a:r>
            <a:endParaRPr lang="zh-CN" altLang="en-US" b="1" kern="0" dirty="0">
              <a:solidFill>
                <a:srgbClr val="080808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black">
          <a:xfrm>
            <a:off x="5214942" y="2000240"/>
            <a:ext cx="3728986" cy="0"/>
          </a:xfrm>
          <a:prstGeom prst="line">
            <a:avLst/>
          </a:prstGeom>
          <a:noFill/>
          <a:ln w="9525">
            <a:solidFill>
              <a:srgbClr val="A59A55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57818" y="2053719"/>
            <a:ext cx="378618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kern="0" dirty="0" smtClean="0">
                <a:solidFill>
                  <a:srgbClr val="D7181F"/>
                </a:solidFill>
              </a:rPr>
              <a:t>公私合营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D7181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kern="0" dirty="0" smtClean="0">
                <a:solidFill>
                  <a:srgbClr val="080808"/>
                </a:solidFill>
              </a:rPr>
              <a:t>政府向项目中后期的延伸；企业向项目前期的延伸，</a:t>
            </a:r>
            <a:r>
              <a:rPr lang="zh-CN" altLang="en-US" kern="0" dirty="0" smtClean="0">
                <a:solidFill>
                  <a:srgbClr val="080808"/>
                </a:solidFill>
              </a:rPr>
              <a:t>从而达到提高产品供应效率控制产品成本的目的</a:t>
            </a:r>
            <a:r>
              <a:rPr lang="zh-CN" altLang="en-US" b="1" kern="0" dirty="0" smtClean="0">
                <a:solidFill>
                  <a:srgbClr val="080808"/>
                </a:solidFill>
              </a:rPr>
              <a:t>。</a:t>
            </a:r>
            <a:endParaRPr lang="zh-CN" altLang="en-US" b="1" kern="0" dirty="0">
              <a:solidFill>
                <a:srgbClr val="080808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57818" y="3429000"/>
            <a:ext cx="378618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kern="0" dirty="0" smtClean="0">
                <a:solidFill>
                  <a:srgbClr val="D7181F"/>
                </a:solidFill>
              </a:rPr>
              <a:t>收益共享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D7181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kern="0" dirty="0" smtClean="0">
                <a:solidFill>
                  <a:srgbClr val="080808"/>
                </a:solidFill>
              </a:rPr>
              <a:t>政府缓解财政支出压力，平滑年度的财政支出波动，甚至创造盈利；企业投资风险降低，取得合理利润。</a:t>
            </a:r>
            <a:endParaRPr lang="zh-CN" altLang="en-US" b="1" kern="0" dirty="0">
              <a:solidFill>
                <a:srgbClr val="080808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57818" y="4721716"/>
            <a:ext cx="378618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kern="0" dirty="0" smtClean="0">
                <a:solidFill>
                  <a:srgbClr val="D7181F"/>
                </a:solidFill>
              </a:rPr>
              <a:t>风险共担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D7181F"/>
              </a:solidFill>
              <a:effectLst/>
              <a:uLnTx/>
              <a:uFillTx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srgbClr val="080808"/>
                </a:solidFill>
              </a:rPr>
              <a:t>风险跨部门动态分布，各自承担风险；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风险由最适宜的一方来承担；</a:t>
            </a:r>
            <a:endParaRPr lang="zh-CN" altLang="en-US" dirty="0" smtClean="0"/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kern="0" dirty="0">
              <a:solidFill>
                <a:srgbClr val="08080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19" y="285728"/>
            <a:ext cx="5742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（二）准经营性项目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12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1255" y="1095127"/>
            <a:ext cx="577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3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</a:t>
            </a:r>
            <a:r>
              <a:rPr lang="en-US" altLang="zh-CN" sz="2400" b="1" dirty="0" smtClean="0">
                <a:solidFill>
                  <a:srgbClr val="1C1C1C"/>
                </a:solidFill>
              </a:rPr>
              <a:t>PPP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模式优点及需转变的意识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sp>
        <p:nvSpPr>
          <p:cNvPr id="7" name="AutoShape 454"/>
          <p:cNvSpPr>
            <a:spLocks noChangeArrowheads="1"/>
          </p:cNvSpPr>
          <p:nvPr/>
        </p:nvSpPr>
        <p:spPr bwMode="auto">
          <a:xfrm>
            <a:off x="250825" y="765175"/>
            <a:ext cx="2233613" cy="1809750"/>
          </a:xfrm>
          <a:prstGeom prst="irregularSeal2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452"/>
          <p:cNvSpPr>
            <a:spLocks noChangeArrowheads="1"/>
          </p:cNvSpPr>
          <p:nvPr/>
        </p:nvSpPr>
        <p:spPr bwMode="auto">
          <a:xfrm>
            <a:off x="1127125" y="1714488"/>
            <a:ext cx="3340100" cy="4583113"/>
          </a:xfrm>
          <a:prstGeom prst="roundRect">
            <a:avLst>
              <a:gd name="adj" fmla="val 3069"/>
            </a:avLst>
          </a:prstGeom>
          <a:solidFill>
            <a:srgbClr val="C5FABC"/>
          </a:solidFill>
          <a:ln w="9525">
            <a:round/>
            <a:headEnd/>
            <a:tailEnd/>
          </a:ln>
          <a:scene3d>
            <a:camera prst="legacyPerspectiveFront">
              <a:rot lat="20999991" lon="20099991" rev="0"/>
            </a:camera>
            <a:lightRig rig="legacyFlat2" dir="t"/>
          </a:scene3d>
          <a:sp3d extrusionH="354000" prstMaterial="legacyWireframe">
            <a:bevelT w="13500" h="13500" prst="angle"/>
            <a:bevelB w="13500" h="13500" prst="angle"/>
            <a:extrusionClr>
              <a:srgbClr val="C5FABC"/>
            </a:extrusionClr>
          </a:sp3d>
        </p:spPr>
        <p:txBody>
          <a:bodyPr wrap="none" lIns="91425" tIns="45713" rIns="91425" bIns="45713" anchor="ctr">
            <a:flatTx/>
          </a:bodyPr>
          <a:lstStyle/>
          <a:p>
            <a:pPr algn="ctr">
              <a:lnSpc>
                <a:spcPct val="140000"/>
              </a:lnSpc>
              <a:buClr>
                <a:schemeClr val="bg1"/>
              </a:buClr>
              <a:buFont typeface="Wingdings" pitchFamily="2" charset="2"/>
              <a:buNone/>
            </a:pPr>
            <a:endParaRPr lang="zh-CN" altLang="zh-CN" sz="1400" b="1">
              <a:solidFill>
                <a:srgbClr val="FFFF00"/>
              </a:solidFill>
            </a:endParaRPr>
          </a:p>
        </p:txBody>
      </p:sp>
      <p:sp>
        <p:nvSpPr>
          <p:cNvPr id="10" name="AutoShape 453"/>
          <p:cNvSpPr>
            <a:spLocks noChangeArrowheads="1"/>
          </p:cNvSpPr>
          <p:nvPr/>
        </p:nvSpPr>
        <p:spPr bwMode="auto">
          <a:xfrm>
            <a:off x="1127125" y="1714488"/>
            <a:ext cx="3340100" cy="4583113"/>
          </a:xfrm>
          <a:prstGeom prst="roundRect">
            <a:avLst>
              <a:gd name="adj" fmla="val 3069"/>
            </a:avLst>
          </a:prstGeom>
          <a:solidFill>
            <a:schemeClr val="bg1">
              <a:alpha val="43921"/>
            </a:schemeClr>
          </a:solidFill>
          <a:ln w="9525">
            <a:round/>
            <a:headEnd/>
            <a:tailEnd/>
          </a:ln>
          <a:scene3d>
            <a:camera prst="legacyPerspectiveFront">
              <a:rot lat="20999991" lon="20099991" rev="0"/>
            </a:camera>
            <a:lightRig rig="legacyFlat2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91425" tIns="45713" rIns="91425" bIns="45713" anchor="ctr">
            <a:flatTx/>
          </a:bodyPr>
          <a:lstStyle/>
          <a:p>
            <a:pPr algn="ctr">
              <a:lnSpc>
                <a:spcPct val="140000"/>
              </a:lnSpc>
              <a:buClr>
                <a:schemeClr val="bg1"/>
              </a:buClr>
              <a:buFont typeface="Wingdings" pitchFamily="2" charset="2"/>
              <a:buNone/>
            </a:pPr>
            <a:endParaRPr lang="zh-CN" altLang="zh-CN" sz="1400" b="1">
              <a:solidFill>
                <a:srgbClr val="FFFF00"/>
              </a:solidFill>
            </a:endParaRPr>
          </a:p>
        </p:txBody>
      </p:sp>
      <p:sp>
        <p:nvSpPr>
          <p:cNvPr id="11" name="Oval 455"/>
          <p:cNvSpPr>
            <a:spLocks noChangeArrowheads="1"/>
          </p:cNvSpPr>
          <p:nvPr/>
        </p:nvSpPr>
        <p:spPr bwMode="auto">
          <a:xfrm rot="188698">
            <a:off x="4195763" y="6316651"/>
            <a:ext cx="4010025" cy="255587"/>
          </a:xfrm>
          <a:prstGeom prst="ellipse">
            <a:avLst/>
          </a:prstGeom>
          <a:gradFill rotWithShape="1">
            <a:gsLst>
              <a:gs pos="0">
                <a:schemeClr val="tx1">
                  <a:alpha val="46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456"/>
          <p:cNvSpPr>
            <a:spLocks noChangeArrowheads="1"/>
          </p:cNvSpPr>
          <p:nvPr/>
        </p:nvSpPr>
        <p:spPr bwMode="auto">
          <a:xfrm>
            <a:off x="4508500" y="1714488"/>
            <a:ext cx="3340100" cy="4583113"/>
          </a:xfrm>
          <a:prstGeom prst="roundRect">
            <a:avLst>
              <a:gd name="adj" fmla="val 3069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PerspectiveFront">
              <a:rot lat="20999991" lon="1500000" rev="0"/>
            </a:camera>
            <a:lightRig rig="legacyFlat4" dir="b"/>
          </a:scene3d>
          <a:sp3d extrusionH="3540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91425" tIns="45713" rIns="91425" bIns="45713" anchor="ctr">
            <a:flatTx/>
          </a:bodyPr>
          <a:lstStyle/>
          <a:p>
            <a:pPr algn="ctr">
              <a:lnSpc>
                <a:spcPct val="140000"/>
              </a:lnSpc>
              <a:buClr>
                <a:schemeClr val="bg1"/>
              </a:buClr>
              <a:buFont typeface="Wingdings" pitchFamily="2" charset="2"/>
              <a:buNone/>
            </a:pPr>
            <a:endParaRPr lang="zh-CN" altLang="zh-CN" sz="8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" name="AutoShape 457"/>
          <p:cNvSpPr>
            <a:spLocks noChangeArrowheads="1"/>
          </p:cNvSpPr>
          <p:nvPr/>
        </p:nvSpPr>
        <p:spPr bwMode="auto">
          <a:xfrm>
            <a:off x="4506913" y="1714488"/>
            <a:ext cx="3340100" cy="4583113"/>
          </a:xfrm>
          <a:prstGeom prst="roundRect">
            <a:avLst>
              <a:gd name="adj" fmla="val 3069"/>
            </a:avLst>
          </a:prstGeom>
          <a:solidFill>
            <a:srgbClr val="FFFFFF">
              <a:alpha val="59999"/>
            </a:srgbClr>
          </a:solidFill>
          <a:ln w="9525">
            <a:round/>
            <a:headEnd/>
            <a:tailEnd/>
          </a:ln>
          <a:scene3d>
            <a:camera prst="legacyPerspectiveFront">
              <a:rot lat="20999991" lon="1500000" rev="0"/>
            </a:camera>
            <a:lightRig rig="legacyFlat4" dir="b"/>
          </a:scene3d>
          <a:sp3d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lIns="91425" tIns="45713" rIns="91425" bIns="45713" anchor="ctr">
            <a:flatTx/>
          </a:bodyPr>
          <a:lstStyle/>
          <a:p>
            <a:pPr algn="ctr">
              <a:lnSpc>
                <a:spcPct val="140000"/>
              </a:lnSpc>
              <a:buClr>
                <a:schemeClr val="bg1"/>
              </a:buClr>
              <a:buFont typeface="Wingdings" pitchFamily="2" charset="2"/>
              <a:buNone/>
            </a:pPr>
            <a:endParaRPr lang="zh-CN" altLang="zh-CN" sz="8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" name="AutoShape 458"/>
          <p:cNvSpPr>
            <a:spLocks noChangeArrowheads="1"/>
          </p:cNvSpPr>
          <p:nvPr/>
        </p:nvSpPr>
        <p:spPr bwMode="auto">
          <a:xfrm>
            <a:off x="7092950" y="5084763"/>
            <a:ext cx="1271588" cy="1033462"/>
          </a:xfrm>
          <a:prstGeom prst="irregularSeal2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459"/>
          <p:cNvSpPr>
            <a:spLocks noChangeArrowheads="1"/>
          </p:cNvSpPr>
          <p:nvPr/>
        </p:nvSpPr>
        <p:spPr bwMode="auto">
          <a:xfrm>
            <a:off x="1411289" y="2740013"/>
            <a:ext cx="23748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 smtClean="0">
                <a:solidFill>
                  <a:srgbClr val="D7181F"/>
                </a:solidFill>
              </a:rPr>
              <a:t>PPP</a:t>
            </a:r>
            <a:r>
              <a:rPr lang="zh-CN" altLang="en-US" sz="2000" b="1" kern="0" dirty="0" smtClean="0">
                <a:solidFill>
                  <a:srgbClr val="D7181F"/>
                </a:solidFill>
              </a:rPr>
              <a:t>模式优点</a:t>
            </a:r>
            <a:endParaRPr lang="en-US" altLang="zh-CN" sz="2000" b="1" kern="0" dirty="0" smtClean="0">
              <a:solidFill>
                <a:srgbClr val="D7181F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 smtClean="0">
                <a:solidFill>
                  <a:srgbClr val="080808"/>
                </a:solidFill>
              </a:rPr>
              <a:t>1</a:t>
            </a:r>
            <a:r>
              <a:rPr lang="zh-CN" altLang="en-US" sz="1600" b="1" kern="0" dirty="0" smtClean="0">
                <a:solidFill>
                  <a:srgbClr val="080808"/>
                </a:solidFill>
              </a:rPr>
              <a:t>、不大规模增加政府负债</a:t>
            </a:r>
            <a:endParaRPr lang="en-US" altLang="zh-CN" sz="1600" b="1" kern="0" dirty="0" smtClean="0">
              <a:solidFill>
                <a:srgbClr val="080808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 smtClean="0">
                <a:solidFill>
                  <a:srgbClr val="080808"/>
                </a:solidFill>
              </a:rPr>
              <a:t>2</a:t>
            </a:r>
            <a:r>
              <a:rPr lang="zh-CN" altLang="en-US" sz="1600" b="1" kern="0" dirty="0" smtClean="0">
                <a:solidFill>
                  <a:srgbClr val="080808"/>
                </a:solidFill>
              </a:rPr>
              <a:t>、项目实际操作模式灵活，特别是打破刚性支付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 smtClean="0">
                <a:solidFill>
                  <a:srgbClr val="080808"/>
                </a:solidFill>
              </a:rPr>
              <a:t>3</a:t>
            </a:r>
            <a:r>
              <a:rPr lang="zh-CN" altLang="en-US" sz="1600" b="1" kern="0" dirty="0" smtClean="0">
                <a:solidFill>
                  <a:srgbClr val="080808"/>
                </a:solidFill>
              </a:rPr>
              <a:t>、有利于发挥社会资本的积极性</a:t>
            </a:r>
            <a:endParaRPr lang="en-US" altLang="zh-CN" sz="1600" b="1" kern="0" dirty="0" smtClean="0">
              <a:solidFill>
                <a:srgbClr val="080808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 smtClean="0">
                <a:solidFill>
                  <a:srgbClr val="080808"/>
                </a:solidFill>
              </a:rPr>
              <a:t>4</a:t>
            </a:r>
            <a:r>
              <a:rPr lang="zh-CN" altLang="en-US" sz="1600" b="1" kern="0" dirty="0" smtClean="0">
                <a:solidFill>
                  <a:srgbClr val="080808"/>
                </a:solidFill>
              </a:rPr>
              <a:t>、有利于降低政府及企业的单方风险</a:t>
            </a:r>
          </a:p>
          <a:p>
            <a:pPr algn="ctr">
              <a:lnSpc>
                <a:spcPct val="120000"/>
              </a:lnSpc>
            </a:pPr>
            <a:endParaRPr lang="en-US" altLang="ko-KR" sz="1300" b="1" dirty="0"/>
          </a:p>
        </p:txBody>
      </p:sp>
      <p:sp>
        <p:nvSpPr>
          <p:cNvPr id="16" name="Rectangle 460"/>
          <p:cNvSpPr>
            <a:spLocks noChangeArrowheads="1"/>
          </p:cNvSpPr>
          <p:nvPr/>
        </p:nvSpPr>
        <p:spPr bwMode="auto">
          <a:xfrm>
            <a:off x="5000628" y="2071678"/>
            <a:ext cx="2817836" cy="42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rgbClr val="D7181F"/>
                </a:solidFill>
              </a:rPr>
              <a:t>需地方政府与企业转变的观念</a:t>
            </a:r>
            <a:endParaRPr lang="en-US" altLang="zh-CN" sz="2000" b="1" kern="0" dirty="0" smtClean="0">
              <a:solidFill>
                <a:srgbClr val="D7181F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FF0000"/>
                </a:solidFill>
              </a:rPr>
              <a:t>地方政府：</a:t>
            </a:r>
            <a:endParaRPr lang="en-US" altLang="zh-CN" sz="1600" b="1" kern="0" dirty="0" smtClean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 smtClean="0"/>
              <a:t>1</a:t>
            </a:r>
            <a:r>
              <a:rPr lang="zh-CN" altLang="en-US" sz="1600" b="1" kern="0" dirty="0" smtClean="0"/>
              <a:t>、要有契约意识，按合同办事</a:t>
            </a:r>
            <a:endParaRPr lang="en-US" altLang="zh-CN" sz="1600" b="1" kern="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 smtClean="0"/>
              <a:t>2</a:t>
            </a:r>
            <a:r>
              <a:rPr lang="zh-CN" altLang="en-US" sz="1600" b="1" kern="0" dirty="0" smtClean="0"/>
              <a:t>、要有市场意识，规范合作</a:t>
            </a:r>
            <a:endParaRPr lang="en-US" altLang="zh-CN" sz="1600" b="1" kern="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 smtClean="0"/>
              <a:t>3</a:t>
            </a:r>
            <a:r>
              <a:rPr lang="zh-CN" altLang="en-US" sz="1600" b="1" kern="0" dirty="0" smtClean="0"/>
              <a:t>、转变财政体制，优化财政结构</a:t>
            </a:r>
            <a:endParaRPr lang="en-US" altLang="zh-CN" sz="1600" b="1" kern="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FF0000"/>
                </a:solidFill>
              </a:rPr>
              <a:t>企业：</a:t>
            </a:r>
            <a:endParaRPr lang="en-US" altLang="zh-CN" sz="1600" b="1" kern="0" dirty="0" smtClean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 smtClean="0"/>
              <a:t>1</a:t>
            </a:r>
            <a:r>
              <a:rPr lang="zh-CN" altLang="en-US" sz="1600" b="1" kern="0" dirty="0" smtClean="0"/>
              <a:t>、梳理长远意识，追求合理回报</a:t>
            </a:r>
            <a:endParaRPr lang="en-US" altLang="zh-CN" sz="1600" b="1" kern="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 smtClean="0"/>
              <a:t>2</a:t>
            </a:r>
            <a:r>
              <a:rPr lang="zh-CN" altLang="en-US" sz="1600" b="1" kern="0" dirty="0" smtClean="0"/>
              <a:t>、树立团队意识，实现政企合作共赢</a:t>
            </a:r>
            <a:endParaRPr lang="en-US" altLang="zh-CN" sz="1600" b="1" kern="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 smtClean="0"/>
              <a:t>3</a:t>
            </a:r>
            <a:r>
              <a:rPr lang="zh-CN" altLang="en-US" sz="1600" b="1" kern="0" dirty="0" smtClean="0"/>
              <a:t>、树立创新意识，创新合作模式</a:t>
            </a:r>
            <a:endParaRPr lang="en-US" altLang="ko-KR" sz="1600" b="1" kern="0" dirty="0"/>
          </a:p>
        </p:txBody>
      </p:sp>
      <p:sp>
        <p:nvSpPr>
          <p:cNvPr id="17" name="TextBox 16"/>
          <p:cNvSpPr txBox="1"/>
          <p:nvPr/>
        </p:nvSpPr>
        <p:spPr>
          <a:xfrm>
            <a:off x="285719" y="285728"/>
            <a:ext cx="5742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（二）准经营性项目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51255" y="1095127"/>
            <a:ext cx="541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4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</a:t>
            </a:r>
            <a:r>
              <a:rPr lang="en-US" altLang="zh-CN" sz="2400" b="1" dirty="0" smtClean="0">
                <a:solidFill>
                  <a:srgbClr val="1C1C1C"/>
                </a:solidFill>
              </a:rPr>
              <a:t>PPP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模式重点需考虑的关系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grpSp>
        <p:nvGrpSpPr>
          <p:cNvPr id="7" name="组合 26"/>
          <p:cNvGrpSpPr/>
          <p:nvPr/>
        </p:nvGrpSpPr>
        <p:grpSpPr>
          <a:xfrm>
            <a:off x="857224" y="1643050"/>
            <a:ext cx="6940796" cy="4607805"/>
            <a:chOff x="571472" y="1089352"/>
            <a:chExt cx="8340753" cy="5473659"/>
          </a:xfrm>
        </p:grpSpPr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3836633" y="3868163"/>
              <a:ext cx="1475141" cy="749875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850239" y="2735144"/>
              <a:ext cx="1447249" cy="154951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alpha val="39998"/>
                  </a:srgbClr>
                </a:gs>
                <a:gs pos="100000">
                  <a:srgbClr val="0C6D44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Bottom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850239" y="2735144"/>
              <a:ext cx="1447249" cy="1409238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alpha val="39998"/>
                  </a:srgbClr>
                </a:gs>
                <a:gs pos="100000">
                  <a:srgbClr val="0C6D44"/>
                </a:gs>
              </a:gsLst>
              <a:lin ang="5400000" scaled="1"/>
            </a:gradFill>
            <a:ln w="38100">
              <a:solidFill>
                <a:srgbClr val="0C6D4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 rot="-6722362">
              <a:off x="2912168" y="2398934"/>
              <a:ext cx="1715421" cy="1602201"/>
            </a:xfrm>
            <a:custGeom>
              <a:avLst/>
              <a:gdLst>
                <a:gd name="T0" fmla="*/ 1309380 w 21600"/>
                <a:gd name="T1" fmla="*/ 161260 h 21600"/>
                <a:gd name="T2" fmla="*/ 612513 w 21600"/>
                <a:gd name="T3" fmla="*/ 208984 h 21600"/>
                <a:gd name="T4" fmla="*/ 1101460 w 21600"/>
                <a:gd name="T5" fmla="*/ 441830 h 21600"/>
                <a:gd name="T6" fmla="*/ 1846051 w 21600"/>
                <a:gd name="T7" fmla="*/ 854251 h 21600"/>
                <a:gd name="T8" fmla="*/ 1454073 w 21600"/>
                <a:gd name="T9" fmla="*/ 1221455 h 21600"/>
                <a:gd name="T10" fmla="*/ 1086945 w 21600"/>
                <a:gd name="T11" fmla="*/ 82940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001" y="11002"/>
                  </a:moveTo>
                  <a:cubicBezTo>
                    <a:pt x="17003" y="10935"/>
                    <a:pt x="17005" y="10867"/>
                    <a:pt x="17005" y="10800"/>
                  </a:cubicBezTo>
                  <a:cubicBezTo>
                    <a:pt x="17005" y="7373"/>
                    <a:pt x="14226" y="4595"/>
                    <a:pt x="10800" y="4595"/>
                  </a:cubicBezTo>
                  <a:cubicBezTo>
                    <a:pt x="10120" y="4594"/>
                    <a:pt x="9444" y="4706"/>
                    <a:pt x="8800" y="4925"/>
                  </a:cubicBezTo>
                  <a:lnTo>
                    <a:pt x="7320" y="575"/>
                  </a:lnTo>
                  <a:cubicBezTo>
                    <a:pt x="8441" y="194"/>
                    <a:pt x="961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5"/>
                    <a:pt x="21594" y="11153"/>
                  </a:cubicBezTo>
                  <a:lnTo>
                    <a:pt x="24292" y="11241"/>
                  </a:lnTo>
                  <a:lnTo>
                    <a:pt x="19134" y="16073"/>
                  </a:lnTo>
                  <a:lnTo>
                    <a:pt x="14303" y="10914"/>
                  </a:lnTo>
                  <a:lnTo>
                    <a:pt x="17001" y="11002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 rot="837074">
              <a:off x="4248528" y="2289877"/>
              <a:ext cx="1775747" cy="1901230"/>
            </a:xfrm>
            <a:custGeom>
              <a:avLst/>
              <a:gdLst>
                <a:gd name="T0" fmla="*/ 1432511 w 21600"/>
                <a:gd name="T1" fmla="*/ 165251 h 21600"/>
                <a:gd name="T2" fmla="*/ 810335 w 21600"/>
                <a:gd name="T3" fmla="*/ 171905 h 21600"/>
                <a:gd name="T4" fmla="*/ 1242413 w 21600"/>
                <a:gd name="T5" fmla="*/ 435868 h 21600"/>
                <a:gd name="T6" fmla="*/ 2021164 w 21600"/>
                <a:gd name="T7" fmla="*/ 670100 h 21600"/>
                <a:gd name="T8" fmla="*/ 1719889 w 21600"/>
                <a:gd name="T9" fmla="*/ 1136710 h 21600"/>
                <a:gd name="T10" fmla="*/ 1253278 w 21600"/>
                <a:gd name="T11" fmla="*/ 83551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519" y="9352"/>
                  </a:moveTo>
                  <a:cubicBezTo>
                    <a:pt x="16837" y="6186"/>
                    <a:pt x="14038" y="3926"/>
                    <a:pt x="10800" y="3926"/>
                  </a:cubicBezTo>
                  <a:cubicBezTo>
                    <a:pt x="10493" y="3925"/>
                    <a:pt x="10187" y="3946"/>
                    <a:pt x="9883" y="3987"/>
                  </a:cubicBezTo>
                  <a:lnTo>
                    <a:pt x="9360" y="96"/>
                  </a:lnTo>
                  <a:cubicBezTo>
                    <a:pt x="9837" y="32"/>
                    <a:pt x="10318" y="-1"/>
                    <a:pt x="10800" y="0"/>
                  </a:cubicBezTo>
                  <a:cubicBezTo>
                    <a:pt x="15887" y="0"/>
                    <a:pt x="20285" y="3551"/>
                    <a:pt x="21357" y="8525"/>
                  </a:cubicBezTo>
                  <a:lnTo>
                    <a:pt x="23997" y="7956"/>
                  </a:lnTo>
                  <a:lnTo>
                    <a:pt x="20420" y="13496"/>
                  </a:lnTo>
                  <a:lnTo>
                    <a:pt x="14880" y="9920"/>
                  </a:lnTo>
                  <a:lnTo>
                    <a:pt x="17519" y="935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 rot="8543481">
              <a:off x="3723987" y="3150191"/>
              <a:ext cx="1775746" cy="1901230"/>
            </a:xfrm>
            <a:custGeom>
              <a:avLst/>
              <a:gdLst>
                <a:gd name="T0" fmla="*/ 1354181 w 21600"/>
                <a:gd name="T1" fmla="*/ 115979 h 21600"/>
                <a:gd name="T2" fmla="*/ 663277 w 21600"/>
                <a:gd name="T3" fmla="*/ 207195 h 21600"/>
                <a:gd name="T4" fmla="*/ 1192552 w 21600"/>
                <a:gd name="T5" fmla="*/ 404452 h 21600"/>
                <a:gd name="T6" fmla="*/ 2021164 w 21600"/>
                <a:gd name="T7" fmla="*/ 670100 h 21600"/>
                <a:gd name="T8" fmla="*/ 1719889 w 21600"/>
                <a:gd name="T9" fmla="*/ 1136710 h 21600"/>
                <a:gd name="T10" fmla="*/ 1253278 w 21600"/>
                <a:gd name="T11" fmla="*/ 83551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519" y="9352"/>
                  </a:moveTo>
                  <a:cubicBezTo>
                    <a:pt x="16837" y="6186"/>
                    <a:pt x="14038" y="3926"/>
                    <a:pt x="10800" y="3926"/>
                  </a:cubicBezTo>
                  <a:cubicBezTo>
                    <a:pt x="10025" y="3925"/>
                    <a:pt x="9256" y="4056"/>
                    <a:pt x="8525" y="4313"/>
                  </a:cubicBezTo>
                  <a:lnTo>
                    <a:pt x="7225" y="608"/>
                  </a:lnTo>
                  <a:cubicBezTo>
                    <a:pt x="8374" y="205"/>
                    <a:pt x="9582" y="-1"/>
                    <a:pt x="10800" y="0"/>
                  </a:cubicBezTo>
                  <a:cubicBezTo>
                    <a:pt x="15887" y="0"/>
                    <a:pt x="20285" y="3551"/>
                    <a:pt x="21357" y="8525"/>
                  </a:cubicBezTo>
                  <a:lnTo>
                    <a:pt x="23997" y="7956"/>
                  </a:lnTo>
                  <a:lnTo>
                    <a:pt x="20420" y="13496"/>
                  </a:lnTo>
                  <a:lnTo>
                    <a:pt x="14880" y="9920"/>
                  </a:lnTo>
                  <a:lnTo>
                    <a:pt x="17519" y="9352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609867" y="1089352"/>
              <a:ext cx="3508107" cy="839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9900"/>
                </a:gs>
                <a:gs pos="100000">
                  <a:srgbClr val="005A00"/>
                </a:gs>
              </a:gsLst>
              <a:lin ang="2700000" scaled="1"/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571472" y="1142985"/>
              <a:ext cx="711228" cy="369332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 rot="10800000">
              <a:off x="3371745" y="1453404"/>
              <a:ext cx="708129" cy="369332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5425811" y="1089352"/>
              <a:ext cx="3486414" cy="839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2B56"/>
                </a:gs>
              </a:gsLst>
              <a:lin ang="2700000" scaled="1"/>
            </a:gra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5387833" y="1142985"/>
              <a:ext cx="706580" cy="369332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 rot="10800000">
              <a:off x="8170720" y="1453404"/>
              <a:ext cx="706580" cy="369332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8999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28999"/>
                  </a:srgb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>
              <a:off x="2846655" y="5502173"/>
              <a:ext cx="3508107" cy="839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003366"/>
                </a:gs>
              </a:gsLst>
              <a:lin ang="27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808259" y="5883260"/>
              <a:ext cx="711229" cy="369332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 rot="10800000">
              <a:off x="5608533" y="6193679"/>
              <a:ext cx="708130" cy="369332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8999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28999"/>
                  </a:srgb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661965" y="3210900"/>
              <a:ext cx="1974482" cy="7637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>
                  <a:rot lat="19799991" lon="0" rev="0"/>
                </a:camera>
                <a:lightRig rig="legacyNormal1" dir="t"/>
              </a:scene3d>
              <a:sp3d extrusionH="227000" prstMaterial="legacyMatte">
                <a:extrusionClr>
                  <a:srgbClr val="333300"/>
                </a:extrusionClr>
              </a:sp3d>
            </a:bodyPr>
            <a:lstStyle/>
            <a:p>
              <a:pPr algn="ctr"/>
              <a:r>
                <a:rPr lang="zh-CN" altLang="en-US" sz="2400" b="1" kern="10" dirty="0" smtClean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2D2D2"/>
                      </a:gs>
                    </a:gsLst>
                    <a:lin ang="5400000" scaled="1"/>
                  </a:gradFill>
                  <a:latin typeface="宋体"/>
                  <a:ea typeface="宋体"/>
                </a:rPr>
                <a:t>需重点考虑的关系</a:t>
              </a:r>
              <a:endParaRPr lang="zh-CN" altLang="en-US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D2D2D2"/>
                    </a:gs>
                  </a:gsLst>
                  <a:lin ang="5400000" scaled="1"/>
                </a:gradFill>
                <a:latin typeface="宋体"/>
                <a:ea typeface="宋体"/>
              </a:endParaRPr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5511748" y="1307399"/>
              <a:ext cx="3365552" cy="421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0" tIns="0" rIns="0" bIns="360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000" dirty="0" smtClean="0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当前与长远的关系</a:t>
              </a:r>
              <a:endParaRPr lang="ko-KR" altLang="en-US" sz="2000" dirty="0">
                <a:solidFill>
                  <a:srgbClr val="FFFFFF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2921138" y="5756758"/>
              <a:ext cx="3373300" cy="421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000" dirty="0" smtClean="0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传统与创新的关系</a:t>
              </a:r>
              <a:endParaRPr lang="ko-KR" altLang="en-US" sz="2000" dirty="0">
                <a:solidFill>
                  <a:srgbClr val="FFFFFF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688467" y="1261676"/>
              <a:ext cx="3346958" cy="48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sz="2000" dirty="0" smtClean="0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政府与市场的关系</a:t>
              </a:r>
              <a:endParaRPr lang="ko-KR" altLang="en-US" sz="2000" dirty="0">
                <a:solidFill>
                  <a:srgbClr val="FFFFFF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5719" y="285728"/>
            <a:ext cx="5742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（二）准经营性项目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51255" y="1095127"/>
            <a:ext cx="541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5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</a:t>
            </a:r>
            <a:r>
              <a:rPr lang="en-US" altLang="zh-CN" sz="2400" b="1" dirty="0" smtClean="0">
                <a:solidFill>
                  <a:srgbClr val="1C1C1C"/>
                </a:solidFill>
              </a:rPr>
              <a:t>PPP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模式需重点打造的能力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grpSp>
        <p:nvGrpSpPr>
          <p:cNvPr id="2" name="组合 58"/>
          <p:cNvGrpSpPr/>
          <p:nvPr/>
        </p:nvGrpSpPr>
        <p:grpSpPr>
          <a:xfrm>
            <a:off x="571472" y="1571612"/>
            <a:ext cx="8072494" cy="4786346"/>
            <a:chOff x="0" y="765175"/>
            <a:chExt cx="9180513" cy="6092825"/>
          </a:xfrm>
        </p:grpSpPr>
        <p:sp>
          <p:nvSpPr>
            <p:cNvPr id="5" name="页脚占位符 3"/>
            <p:cNvSpPr txBox="1">
              <a:spLocks/>
            </p:cNvSpPr>
            <p:nvPr/>
          </p:nvSpPr>
          <p:spPr bwMode="auto">
            <a:xfrm>
              <a:off x="7046913" y="6381750"/>
              <a:ext cx="2133600" cy="24447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rPr>
                <a:t>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rPr>
                <a:t>   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620838" y="1917700"/>
              <a:ext cx="6192837" cy="3743325"/>
              <a:chOff x="1021" y="1208"/>
              <a:chExt cx="3901" cy="2358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021" y="1298"/>
                <a:ext cx="3900" cy="2268"/>
              </a:xfrm>
              <a:prstGeom prst="ellipse">
                <a:avLst/>
              </a:prstGeom>
              <a:solidFill>
                <a:srgbClr val="79829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Arc 7"/>
              <p:cNvSpPr>
                <a:spLocks/>
              </p:cNvSpPr>
              <p:nvPr/>
            </p:nvSpPr>
            <p:spPr bwMode="auto">
              <a:xfrm>
                <a:off x="2971" y="1312"/>
                <a:ext cx="1951" cy="1030"/>
              </a:xfrm>
              <a:custGeom>
                <a:avLst/>
                <a:gdLst>
                  <a:gd name="T0" fmla="*/ 0 w 21600"/>
                  <a:gd name="T1" fmla="*/ 0 h 19613"/>
                  <a:gd name="T2" fmla="*/ 0 w 21600"/>
                  <a:gd name="T3" fmla="*/ 0 h 19613"/>
                  <a:gd name="T4" fmla="*/ 0 w 21600"/>
                  <a:gd name="T5" fmla="*/ 0 h 1961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613"/>
                  <a:gd name="T11" fmla="*/ 21600 w 21600"/>
                  <a:gd name="T12" fmla="*/ 19613 h 196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613" fill="none" extrusionOk="0">
                    <a:moveTo>
                      <a:pt x="9049" y="0"/>
                    </a:moveTo>
                    <a:cubicBezTo>
                      <a:pt x="16700" y="3530"/>
                      <a:pt x="21600" y="11187"/>
                      <a:pt x="21600" y="19613"/>
                    </a:cubicBezTo>
                  </a:path>
                  <a:path w="21600" h="19613" stroke="0" extrusionOk="0">
                    <a:moveTo>
                      <a:pt x="9049" y="0"/>
                    </a:moveTo>
                    <a:cubicBezTo>
                      <a:pt x="16700" y="3530"/>
                      <a:pt x="21600" y="11187"/>
                      <a:pt x="21600" y="19613"/>
                    </a:cubicBezTo>
                    <a:lnTo>
                      <a:pt x="0" y="19613"/>
                    </a:lnTo>
                    <a:lnTo>
                      <a:pt x="9049" y="0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rc 8"/>
              <p:cNvSpPr>
                <a:spLocks/>
              </p:cNvSpPr>
              <p:nvPr/>
            </p:nvSpPr>
            <p:spPr bwMode="auto">
              <a:xfrm>
                <a:off x="2125" y="1208"/>
                <a:ext cx="1691" cy="1134"/>
              </a:xfrm>
              <a:custGeom>
                <a:avLst/>
                <a:gdLst>
                  <a:gd name="T0" fmla="*/ 0 w 18726"/>
                  <a:gd name="T1" fmla="*/ 0 h 21600"/>
                  <a:gd name="T2" fmla="*/ 0 w 18726"/>
                  <a:gd name="T3" fmla="*/ 0 h 21600"/>
                  <a:gd name="T4" fmla="*/ 0 w 187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726"/>
                  <a:gd name="T10" fmla="*/ 0 h 21600"/>
                  <a:gd name="T11" fmla="*/ 18726 w 187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26" h="21600" fill="none" extrusionOk="0">
                    <a:moveTo>
                      <a:pt x="-1" y="2163"/>
                    </a:moveTo>
                    <a:cubicBezTo>
                      <a:pt x="2937" y="739"/>
                      <a:pt x="6158" y="-1"/>
                      <a:pt x="9423" y="0"/>
                    </a:cubicBezTo>
                    <a:cubicBezTo>
                      <a:pt x="12642" y="0"/>
                      <a:pt x="15820" y="719"/>
                      <a:pt x="18725" y="2106"/>
                    </a:cubicBezTo>
                  </a:path>
                  <a:path w="18726" h="21600" stroke="0" extrusionOk="0">
                    <a:moveTo>
                      <a:pt x="-1" y="2163"/>
                    </a:moveTo>
                    <a:cubicBezTo>
                      <a:pt x="2937" y="739"/>
                      <a:pt x="6158" y="-1"/>
                      <a:pt x="9423" y="0"/>
                    </a:cubicBezTo>
                    <a:cubicBezTo>
                      <a:pt x="12642" y="0"/>
                      <a:pt x="15820" y="719"/>
                      <a:pt x="18725" y="2106"/>
                    </a:cubicBezTo>
                    <a:lnTo>
                      <a:pt x="9423" y="21600"/>
                    </a:lnTo>
                    <a:lnTo>
                      <a:pt x="-1" y="216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Arc 9"/>
              <p:cNvSpPr>
                <a:spLocks/>
              </p:cNvSpPr>
              <p:nvPr/>
            </p:nvSpPr>
            <p:spPr bwMode="auto">
              <a:xfrm flipH="1">
                <a:off x="1028" y="1321"/>
                <a:ext cx="1951" cy="1022"/>
              </a:xfrm>
              <a:custGeom>
                <a:avLst/>
                <a:gdLst>
                  <a:gd name="T0" fmla="*/ 0 w 21600"/>
                  <a:gd name="T1" fmla="*/ 0 h 19447"/>
                  <a:gd name="T2" fmla="*/ 0 w 21600"/>
                  <a:gd name="T3" fmla="*/ 0 h 19447"/>
                  <a:gd name="T4" fmla="*/ 0 w 21600"/>
                  <a:gd name="T5" fmla="*/ 0 h 1944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447"/>
                  <a:gd name="T11" fmla="*/ 21600 w 21600"/>
                  <a:gd name="T12" fmla="*/ 19447 h 194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447" fill="none" extrusionOk="0">
                    <a:moveTo>
                      <a:pt x="9400" y="0"/>
                    </a:moveTo>
                    <a:cubicBezTo>
                      <a:pt x="16860" y="3606"/>
                      <a:pt x="21600" y="11161"/>
                      <a:pt x="21600" y="19447"/>
                    </a:cubicBezTo>
                  </a:path>
                  <a:path w="21600" h="19447" stroke="0" extrusionOk="0">
                    <a:moveTo>
                      <a:pt x="9400" y="0"/>
                    </a:moveTo>
                    <a:cubicBezTo>
                      <a:pt x="16860" y="3606"/>
                      <a:pt x="21600" y="11161"/>
                      <a:pt x="21600" y="19447"/>
                    </a:cubicBezTo>
                    <a:lnTo>
                      <a:pt x="0" y="19447"/>
                    </a:lnTo>
                    <a:lnTo>
                      <a:pt x="940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rc 10"/>
              <p:cNvSpPr>
                <a:spLocks/>
              </p:cNvSpPr>
              <p:nvPr/>
            </p:nvSpPr>
            <p:spPr bwMode="auto">
              <a:xfrm flipV="1">
                <a:off x="2971" y="2333"/>
                <a:ext cx="1951" cy="1030"/>
              </a:xfrm>
              <a:custGeom>
                <a:avLst/>
                <a:gdLst>
                  <a:gd name="T0" fmla="*/ 0 w 21600"/>
                  <a:gd name="T1" fmla="*/ 0 h 19613"/>
                  <a:gd name="T2" fmla="*/ 0 w 21600"/>
                  <a:gd name="T3" fmla="*/ 0 h 19613"/>
                  <a:gd name="T4" fmla="*/ 0 w 21600"/>
                  <a:gd name="T5" fmla="*/ 0 h 1961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613"/>
                  <a:gd name="T11" fmla="*/ 21600 w 21600"/>
                  <a:gd name="T12" fmla="*/ 19613 h 196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613" fill="none" extrusionOk="0">
                    <a:moveTo>
                      <a:pt x="9049" y="0"/>
                    </a:moveTo>
                    <a:cubicBezTo>
                      <a:pt x="16700" y="3530"/>
                      <a:pt x="21600" y="11187"/>
                      <a:pt x="21600" y="19613"/>
                    </a:cubicBezTo>
                  </a:path>
                  <a:path w="21600" h="19613" stroke="0" extrusionOk="0">
                    <a:moveTo>
                      <a:pt x="9049" y="0"/>
                    </a:moveTo>
                    <a:cubicBezTo>
                      <a:pt x="16700" y="3530"/>
                      <a:pt x="21600" y="11187"/>
                      <a:pt x="21600" y="19613"/>
                    </a:cubicBezTo>
                    <a:lnTo>
                      <a:pt x="0" y="19613"/>
                    </a:lnTo>
                    <a:lnTo>
                      <a:pt x="9049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rc 11"/>
              <p:cNvSpPr>
                <a:spLocks/>
              </p:cNvSpPr>
              <p:nvPr/>
            </p:nvSpPr>
            <p:spPr bwMode="auto">
              <a:xfrm flipV="1">
                <a:off x="2125" y="2333"/>
                <a:ext cx="1691" cy="1134"/>
              </a:xfrm>
              <a:custGeom>
                <a:avLst/>
                <a:gdLst>
                  <a:gd name="T0" fmla="*/ 0 w 18726"/>
                  <a:gd name="T1" fmla="*/ 0 h 21600"/>
                  <a:gd name="T2" fmla="*/ 0 w 18726"/>
                  <a:gd name="T3" fmla="*/ 0 h 21600"/>
                  <a:gd name="T4" fmla="*/ 0 w 187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726"/>
                  <a:gd name="T10" fmla="*/ 0 h 21600"/>
                  <a:gd name="T11" fmla="*/ 18726 w 187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26" h="21600" fill="none" extrusionOk="0">
                    <a:moveTo>
                      <a:pt x="-1" y="2163"/>
                    </a:moveTo>
                    <a:cubicBezTo>
                      <a:pt x="2937" y="739"/>
                      <a:pt x="6158" y="-1"/>
                      <a:pt x="9423" y="0"/>
                    </a:cubicBezTo>
                    <a:cubicBezTo>
                      <a:pt x="12642" y="0"/>
                      <a:pt x="15820" y="719"/>
                      <a:pt x="18725" y="2106"/>
                    </a:cubicBezTo>
                  </a:path>
                  <a:path w="18726" h="21600" stroke="0" extrusionOk="0">
                    <a:moveTo>
                      <a:pt x="-1" y="2163"/>
                    </a:moveTo>
                    <a:cubicBezTo>
                      <a:pt x="2937" y="739"/>
                      <a:pt x="6158" y="-1"/>
                      <a:pt x="9423" y="0"/>
                    </a:cubicBezTo>
                    <a:cubicBezTo>
                      <a:pt x="12642" y="0"/>
                      <a:pt x="15820" y="719"/>
                      <a:pt x="18725" y="2106"/>
                    </a:cubicBezTo>
                    <a:lnTo>
                      <a:pt x="9423" y="21600"/>
                    </a:lnTo>
                    <a:lnTo>
                      <a:pt x="-1" y="2163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Arc 12"/>
              <p:cNvSpPr>
                <a:spLocks/>
              </p:cNvSpPr>
              <p:nvPr/>
            </p:nvSpPr>
            <p:spPr bwMode="auto">
              <a:xfrm flipH="1" flipV="1">
                <a:off x="1028" y="2332"/>
                <a:ext cx="1951" cy="1022"/>
              </a:xfrm>
              <a:custGeom>
                <a:avLst/>
                <a:gdLst>
                  <a:gd name="T0" fmla="*/ 0 w 21600"/>
                  <a:gd name="T1" fmla="*/ 0 h 19447"/>
                  <a:gd name="T2" fmla="*/ 0 w 21600"/>
                  <a:gd name="T3" fmla="*/ 0 h 19447"/>
                  <a:gd name="T4" fmla="*/ 0 w 21600"/>
                  <a:gd name="T5" fmla="*/ 0 h 1944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447"/>
                  <a:gd name="T11" fmla="*/ 21600 w 21600"/>
                  <a:gd name="T12" fmla="*/ 19447 h 194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447" fill="none" extrusionOk="0">
                    <a:moveTo>
                      <a:pt x="9400" y="0"/>
                    </a:moveTo>
                    <a:cubicBezTo>
                      <a:pt x="16860" y="3606"/>
                      <a:pt x="21600" y="11161"/>
                      <a:pt x="21600" y="19447"/>
                    </a:cubicBezTo>
                  </a:path>
                  <a:path w="21600" h="19447" stroke="0" extrusionOk="0">
                    <a:moveTo>
                      <a:pt x="9400" y="0"/>
                    </a:moveTo>
                    <a:cubicBezTo>
                      <a:pt x="16860" y="3606"/>
                      <a:pt x="21600" y="11161"/>
                      <a:pt x="21600" y="19447"/>
                    </a:cubicBezTo>
                    <a:lnTo>
                      <a:pt x="0" y="19447"/>
                    </a:lnTo>
                    <a:lnTo>
                      <a:pt x="940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2062" y="1710"/>
                <a:ext cx="1816" cy="105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pic>
            <p:nvPicPr>
              <p:cNvPr id="15" name="Picture 14" descr="no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 contrast="18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3696" y="2432"/>
                <a:ext cx="910" cy="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o9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2770" y="1234"/>
                <a:ext cx="456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그림4_5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3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1357" y="1545"/>
                <a:ext cx="630" cy="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7" descr="그림4_3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2608" y="2752"/>
                <a:ext cx="726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그림4_1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24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3781" y="1564"/>
                <a:ext cx="72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9" descr="그림4_4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24000" contrast="-6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1396" y="2432"/>
                <a:ext cx="837" cy="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620838" y="2060575"/>
              <a:ext cx="6191250" cy="3600450"/>
            </a:xfrm>
            <a:prstGeom prst="ellipse">
              <a:avLst/>
            </a:prstGeom>
            <a:solidFill>
              <a:srgbClr val="808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" name="Group 40"/>
            <p:cNvGrpSpPr>
              <a:grpSpLocks/>
            </p:cNvGrpSpPr>
            <p:nvPr/>
          </p:nvGrpSpPr>
          <p:grpSpPr bwMode="auto">
            <a:xfrm>
              <a:off x="3132138" y="765175"/>
              <a:ext cx="2879725" cy="1681163"/>
              <a:chOff x="-204" y="1181"/>
              <a:chExt cx="1814" cy="1059"/>
            </a:xfrm>
          </p:grpSpPr>
          <p:sp>
            <p:nvSpPr>
              <p:cNvPr id="23" name="Oval 41"/>
              <p:cNvSpPr>
                <a:spLocks noChangeArrowheads="1"/>
              </p:cNvSpPr>
              <p:nvPr/>
            </p:nvSpPr>
            <p:spPr bwMode="auto">
              <a:xfrm>
                <a:off x="-204" y="1181"/>
                <a:ext cx="1814" cy="1059"/>
              </a:xfrm>
              <a:prstGeom prst="ellipse">
                <a:avLst/>
              </a:prstGeom>
              <a:solidFill>
                <a:srgbClr val="73B6F9">
                  <a:alpha val="36862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Text Box 43"/>
              <p:cNvSpPr txBox="1">
                <a:spLocks noChangeArrowheads="1"/>
              </p:cNvSpPr>
              <p:nvPr/>
            </p:nvSpPr>
            <p:spPr bwMode="auto">
              <a:xfrm>
                <a:off x="-79" y="1411"/>
                <a:ext cx="1621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latinLnBrk="1">
                  <a:lnSpc>
                    <a:spcPct val="130000"/>
                  </a:lnSpc>
                </a:pPr>
                <a:r>
                  <a:rPr lang="zh-CN" altLang="en-US" b="1" dirty="0" smtClean="0"/>
                  <a:t>产业规划、咨询能力</a:t>
                </a:r>
                <a:endParaRPr kumimoji="1" lang="ko-KR" altLang="en-US" b="1" dirty="0"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0" y="765175"/>
              <a:ext cx="2879725" cy="1681163"/>
              <a:chOff x="-341" y="890"/>
              <a:chExt cx="1814" cy="1059"/>
            </a:xfrm>
          </p:grpSpPr>
          <p:sp>
            <p:nvSpPr>
              <p:cNvPr id="27" name="Oval 45"/>
              <p:cNvSpPr>
                <a:spLocks noChangeArrowheads="1"/>
              </p:cNvSpPr>
              <p:nvPr/>
            </p:nvSpPr>
            <p:spPr bwMode="auto">
              <a:xfrm>
                <a:off x="-341" y="890"/>
                <a:ext cx="1814" cy="1059"/>
              </a:xfrm>
              <a:prstGeom prst="ellipse">
                <a:avLst/>
              </a:prstGeom>
              <a:solidFill>
                <a:srgbClr val="66E8B0">
                  <a:alpha val="36862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Text Box 47"/>
              <p:cNvSpPr txBox="1">
                <a:spLocks noChangeArrowheads="1"/>
              </p:cNvSpPr>
              <p:nvPr/>
            </p:nvSpPr>
            <p:spPr bwMode="auto">
              <a:xfrm>
                <a:off x="19" y="1188"/>
                <a:ext cx="1124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latinLnBrk="1">
                  <a:lnSpc>
                    <a:spcPct val="130000"/>
                  </a:lnSpc>
                </a:pPr>
                <a:r>
                  <a:rPr lang="zh-CN" altLang="en-US" b="1" dirty="0" smtClean="0"/>
                  <a:t>规划设计能力</a:t>
                </a:r>
                <a:endParaRPr kumimoji="1" lang="ko-KR" altLang="en-US" b="1" dirty="0"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grpSp>
          <p:nvGrpSpPr>
            <p:cNvPr id="26" name="Group 48"/>
            <p:cNvGrpSpPr>
              <a:grpSpLocks/>
            </p:cNvGrpSpPr>
            <p:nvPr/>
          </p:nvGrpSpPr>
          <p:grpSpPr bwMode="auto">
            <a:xfrm>
              <a:off x="0" y="5176838"/>
              <a:ext cx="2879725" cy="1681162"/>
              <a:chOff x="-250" y="3067"/>
              <a:chExt cx="1814" cy="1059"/>
            </a:xfrm>
          </p:grpSpPr>
          <p:sp>
            <p:nvSpPr>
              <p:cNvPr id="31" name="Oval 49"/>
              <p:cNvSpPr>
                <a:spLocks noChangeArrowheads="1"/>
              </p:cNvSpPr>
              <p:nvPr/>
            </p:nvSpPr>
            <p:spPr bwMode="auto">
              <a:xfrm>
                <a:off x="-250" y="3067"/>
                <a:ext cx="1814" cy="1059"/>
              </a:xfrm>
              <a:prstGeom prst="ellipse">
                <a:avLst/>
              </a:prstGeom>
              <a:solidFill>
                <a:srgbClr val="F5D177">
                  <a:alpha val="36862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Text Box 51"/>
              <p:cNvSpPr txBox="1">
                <a:spLocks noChangeArrowheads="1"/>
              </p:cNvSpPr>
              <p:nvPr/>
            </p:nvSpPr>
            <p:spPr bwMode="auto">
              <a:xfrm>
                <a:off x="98" y="3362"/>
                <a:ext cx="1136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latinLnBrk="1">
                  <a:lnSpc>
                    <a:spcPct val="130000"/>
                  </a:lnSpc>
                </a:pPr>
                <a:r>
                  <a:rPr lang="zh-CN" altLang="en-US" b="1" dirty="0" smtClean="0"/>
                  <a:t>商务谈判能力</a:t>
                </a:r>
                <a:endParaRPr kumimoji="1" lang="ko-KR" altLang="en-US" b="1" dirty="0"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grpSp>
          <p:nvGrpSpPr>
            <p:cNvPr id="28" name="Group 52"/>
            <p:cNvGrpSpPr>
              <a:grpSpLocks/>
            </p:cNvGrpSpPr>
            <p:nvPr/>
          </p:nvGrpSpPr>
          <p:grpSpPr bwMode="auto">
            <a:xfrm>
              <a:off x="3132138" y="5176838"/>
              <a:ext cx="2879725" cy="1681162"/>
              <a:chOff x="2109" y="3790"/>
              <a:chExt cx="1814" cy="1059"/>
            </a:xfrm>
          </p:grpSpPr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2109" y="3790"/>
                <a:ext cx="1814" cy="1059"/>
              </a:xfrm>
              <a:prstGeom prst="ellipse">
                <a:avLst/>
              </a:prstGeom>
              <a:solidFill>
                <a:srgbClr val="57C8EB">
                  <a:alpha val="36862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Text Box 55"/>
              <p:cNvSpPr txBox="1">
                <a:spLocks noChangeArrowheads="1"/>
              </p:cNvSpPr>
              <p:nvPr/>
            </p:nvSpPr>
            <p:spPr bwMode="auto">
              <a:xfrm>
                <a:off x="2251" y="4116"/>
                <a:ext cx="1455" cy="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latinLnBrk="1">
                  <a:lnSpc>
                    <a:spcPct val="130000"/>
                  </a:lnSpc>
                </a:pPr>
                <a:r>
                  <a:rPr lang="zh-CN" altLang="en-US" b="1" dirty="0" smtClean="0"/>
                  <a:t>资本运作能力</a:t>
                </a:r>
                <a:endParaRPr lang="en-US" altLang="zh-CN" b="1" dirty="0" smtClean="0"/>
              </a:p>
              <a:p>
                <a:pPr algn="ctr" latinLnBrk="1">
                  <a:lnSpc>
                    <a:spcPct val="130000"/>
                  </a:lnSpc>
                </a:pPr>
                <a:r>
                  <a:rPr kumimoji="1" lang="zh-CN" altLang="en-US" sz="1600" b="1" dirty="0" smtClean="0">
                    <a:latin typeface="HY헤드라인M"/>
                    <a:ea typeface="HY헤드라인M"/>
                    <a:cs typeface="HY헤드라인M"/>
                  </a:rPr>
                  <a:t>（金融机构的介入）</a:t>
                </a:r>
                <a:endParaRPr kumimoji="1" lang="ko-KR" altLang="en-US" sz="1600" b="1" dirty="0"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grpSp>
          <p:nvGrpSpPr>
            <p:cNvPr id="30" name="Group 56"/>
            <p:cNvGrpSpPr>
              <a:grpSpLocks/>
            </p:cNvGrpSpPr>
            <p:nvPr/>
          </p:nvGrpSpPr>
          <p:grpSpPr bwMode="auto">
            <a:xfrm>
              <a:off x="6264275" y="5176838"/>
              <a:ext cx="2879725" cy="1681162"/>
              <a:chOff x="49" y="187"/>
              <a:chExt cx="1814" cy="1059"/>
            </a:xfrm>
          </p:grpSpPr>
          <p:sp>
            <p:nvSpPr>
              <p:cNvPr id="39" name="Oval 57"/>
              <p:cNvSpPr>
                <a:spLocks noChangeArrowheads="1"/>
              </p:cNvSpPr>
              <p:nvPr/>
            </p:nvSpPr>
            <p:spPr bwMode="auto">
              <a:xfrm>
                <a:off x="49" y="187"/>
                <a:ext cx="1814" cy="1059"/>
              </a:xfrm>
              <a:prstGeom prst="ellipse">
                <a:avLst/>
              </a:prstGeom>
              <a:solidFill>
                <a:srgbClr val="D4A4FC">
                  <a:alpha val="36862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Text Box 59"/>
              <p:cNvSpPr txBox="1">
                <a:spLocks noChangeArrowheads="1"/>
              </p:cNvSpPr>
              <p:nvPr/>
            </p:nvSpPr>
            <p:spPr bwMode="auto">
              <a:xfrm>
                <a:off x="555" y="463"/>
                <a:ext cx="794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latinLnBrk="1">
                  <a:lnSpc>
                    <a:spcPct val="130000"/>
                  </a:lnSpc>
                </a:pPr>
                <a:r>
                  <a:rPr lang="zh-CN" altLang="en-US" b="1" dirty="0" smtClean="0"/>
                  <a:t>招商能力</a:t>
                </a:r>
                <a:endParaRPr kumimoji="1" lang="ko-KR" altLang="en-US" b="1" dirty="0"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grpSp>
          <p:nvGrpSpPr>
            <p:cNvPr id="32" name="Group 60"/>
            <p:cNvGrpSpPr>
              <a:grpSpLocks/>
            </p:cNvGrpSpPr>
            <p:nvPr/>
          </p:nvGrpSpPr>
          <p:grpSpPr bwMode="auto">
            <a:xfrm>
              <a:off x="6264275" y="765175"/>
              <a:ext cx="2879725" cy="1679575"/>
              <a:chOff x="2064" y="1713"/>
              <a:chExt cx="1814" cy="1058"/>
            </a:xfrm>
          </p:grpSpPr>
          <p:sp>
            <p:nvSpPr>
              <p:cNvPr id="43" name="Oval 61"/>
              <p:cNvSpPr>
                <a:spLocks noChangeArrowheads="1"/>
              </p:cNvSpPr>
              <p:nvPr/>
            </p:nvSpPr>
            <p:spPr bwMode="auto">
              <a:xfrm>
                <a:off x="2064" y="1713"/>
                <a:ext cx="1814" cy="1058"/>
              </a:xfrm>
              <a:prstGeom prst="ellipse">
                <a:avLst/>
              </a:prstGeom>
              <a:solidFill>
                <a:srgbClr val="F7A5FB">
                  <a:alpha val="36862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Text Box 63"/>
              <p:cNvSpPr txBox="1">
                <a:spLocks noChangeArrowheads="1"/>
              </p:cNvSpPr>
              <p:nvPr/>
            </p:nvSpPr>
            <p:spPr bwMode="auto">
              <a:xfrm>
                <a:off x="2154" y="1996"/>
                <a:ext cx="1594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>
                  <a:lnSpc>
                    <a:spcPct val="130000"/>
                  </a:lnSpc>
                </a:pPr>
                <a:r>
                  <a:rPr lang="zh-CN" altLang="en-US" b="1" dirty="0" smtClean="0"/>
                  <a:t>总承包管理能力</a:t>
                </a:r>
                <a:endParaRPr kumimoji="1" lang="ko-KR" altLang="en-US" b="1" dirty="0"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46" name="Arc 37"/>
            <p:cNvSpPr>
              <a:spLocks/>
            </p:cNvSpPr>
            <p:nvPr/>
          </p:nvSpPr>
          <p:spPr bwMode="auto">
            <a:xfrm flipH="1" flipV="1">
              <a:off x="1619250" y="3716338"/>
              <a:ext cx="3097213" cy="1622425"/>
            </a:xfrm>
            <a:custGeom>
              <a:avLst/>
              <a:gdLst>
                <a:gd name="T0" fmla="*/ 2147483647 w 21600"/>
                <a:gd name="T1" fmla="*/ 0 h 19447"/>
                <a:gd name="T2" fmla="*/ 2147483647 w 21600"/>
                <a:gd name="T3" fmla="*/ 2147483647 h 19447"/>
                <a:gd name="T4" fmla="*/ 0 w 21600"/>
                <a:gd name="T5" fmla="*/ 2147483647 h 194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447"/>
                <a:gd name="T11" fmla="*/ 21600 w 21600"/>
                <a:gd name="T12" fmla="*/ 19447 h 19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447" fill="none" extrusionOk="0">
                  <a:moveTo>
                    <a:pt x="9400" y="0"/>
                  </a:moveTo>
                  <a:cubicBezTo>
                    <a:pt x="16860" y="3606"/>
                    <a:pt x="21600" y="11161"/>
                    <a:pt x="21600" y="19447"/>
                  </a:cubicBezTo>
                </a:path>
                <a:path w="21600" h="19447" stroke="0" extrusionOk="0">
                  <a:moveTo>
                    <a:pt x="9400" y="0"/>
                  </a:moveTo>
                  <a:cubicBezTo>
                    <a:pt x="16860" y="3606"/>
                    <a:pt x="21600" y="11161"/>
                    <a:pt x="21600" y="19447"/>
                  </a:cubicBezTo>
                  <a:lnTo>
                    <a:pt x="0" y="19447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rgbClr val="FEFDB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7" name="Picture 65" descr="图片4-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22500" y="3875088"/>
              <a:ext cx="1328738" cy="93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Arc 28"/>
            <p:cNvSpPr>
              <a:spLocks/>
            </p:cNvSpPr>
            <p:nvPr/>
          </p:nvSpPr>
          <p:spPr bwMode="auto">
            <a:xfrm flipH="1">
              <a:off x="1631950" y="2097088"/>
              <a:ext cx="3097213" cy="1622425"/>
            </a:xfrm>
            <a:custGeom>
              <a:avLst/>
              <a:gdLst>
                <a:gd name="T0" fmla="*/ 2147483647 w 21600"/>
                <a:gd name="T1" fmla="*/ 0 h 19447"/>
                <a:gd name="T2" fmla="*/ 2147483647 w 21600"/>
                <a:gd name="T3" fmla="*/ 2147483647 h 19447"/>
                <a:gd name="T4" fmla="*/ 0 w 21600"/>
                <a:gd name="T5" fmla="*/ 2147483647 h 194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447"/>
                <a:gd name="T11" fmla="*/ 21600 w 21600"/>
                <a:gd name="T12" fmla="*/ 19447 h 19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447" fill="none" extrusionOk="0">
                  <a:moveTo>
                    <a:pt x="9400" y="0"/>
                  </a:moveTo>
                  <a:cubicBezTo>
                    <a:pt x="16860" y="3606"/>
                    <a:pt x="21600" y="11161"/>
                    <a:pt x="21600" y="19447"/>
                  </a:cubicBezTo>
                </a:path>
                <a:path w="21600" h="19447" stroke="0" extrusionOk="0">
                  <a:moveTo>
                    <a:pt x="9400" y="0"/>
                  </a:moveTo>
                  <a:cubicBezTo>
                    <a:pt x="16860" y="3606"/>
                    <a:pt x="21600" y="11161"/>
                    <a:pt x="21600" y="19447"/>
                  </a:cubicBezTo>
                  <a:lnTo>
                    <a:pt x="0" y="19447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rgbClr val="BEEFE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9" name="Picture 66" descr="图片4-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24075" y="2490788"/>
              <a:ext cx="1000125" cy="93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Arc 25"/>
            <p:cNvSpPr>
              <a:spLocks/>
            </p:cNvSpPr>
            <p:nvPr/>
          </p:nvSpPr>
          <p:spPr bwMode="auto">
            <a:xfrm>
              <a:off x="3373438" y="1917700"/>
              <a:ext cx="2684462" cy="1800225"/>
            </a:xfrm>
            <a:custGeom>
              <a:avLst/>
              <a:gdLst>
                <a:gd name="T0" fmla="*/ 0 w 18726"/>
                <a:gd name="T1" fmla="*/ 2147483647 h 21600"/>
                <a:gd name="T2" fmla="*/ 2147483647 w 18726"/>
                <a:gd name="T3" fmla="*/ 2147483647 h 21600"/>
                <a:gd name="T4" fmla="*/ 2147483647 w 18726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726"/>
                <a:gd name="T10" fmla="*/ 0 h 21600"/>
                <a:gd name="T11" fmla="*/ 18726 w 18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6" h="21600" fill="none" extrusionOk="0">
                  <a:moveTo>
                    <a:pt x="-1" y="2163"/>
                  </a:moveTo>
                  <a:cubicBezTo>
                    <a:pt x="2937" y="739"/>
                    <a:pt x="6158" y="-1"/>
                    <a:pt x="9423" y="0"/>
                  </a:cubicBezTo>
                  <a:cubicBezTo>
                    <a:pt x="12642" y="0"/>
                    <a:pt x="15820" y="719"/>
                    <a:pt x="18725" y="2106"/>
                  </a:cubicBezTo>
                </a:path>
                <a:path w="18726" h="21600" stroke="0" extrusionOk="0">
                  <a:moveTo>
                    <a:pt x="-1" y="2163"/>
                  </a:moveTo>
                  <a:cubicBezTo>
                    <a:pt x="2937" y="739"/>
                    <a:pt x="6158" y="-1"/>
                    <a:pt x="9423" y="0"/>
                  </a:cubicBezTo>
                  <a:cubicBezTo>
                    <a:pt x="12642" y="0"/>
                    <a:pt x="15820" y="719"/>
                    <a:pt x="18725" y="2106"/>
                  </a:cubicBezTo>
                  <a:lnTo>
                    <a:pt x="9423" y="21600"/>
                  </a:lnTo>
                  <a:lnTo>
                    <a:pt x="-1" y="2163"/>
                  </a:lnTo>
                  <a:close/>
                </a:path>
              </a:pathLst>
            </a:custGeom>
            <a:solidFill>
              <a:srgbClr val="87AFF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51" name="Picture 67" descr="图片4-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56100" y="2000250"/>
              <a:ext cx="74136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Arc 34"/>
            <p:cNvSpPr>
              <a:spLocks/>
            </p:cNvSpPr>
            <p:nvPr/>
          </p:nvSpPr>
          <p:spPr bwMode="auto">
            <a:xfrm>
              <a:off x="4716463" y="2082800"/>
              <a:ext cx="3097212" cy="1635125"/>
            </a:xfrm>
            <a:custGeom>
              <a:avLst/>
              <a:gdLst>
                <a:gd name="T0" fmla="*/ 2147483647 w 21600"/>
                <a:gd name="T1" fmla="*/ 0 h 19613"/>
                <a:gd name="T2" fmla="*/ 2147483647 w 21600"/>
                <a:gd name="T3" fmla="*/ 2147483647 h 19613"/>
                <a:gd name="T4" fmla="*/ 0 w 21600"/>
                <a:gd name="T5" fmla="*/ 2147483647 h 196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13"/>
                <a:gd name="T11" fmla="*/ 21600 w 21600"/>
                <a:gd name="T12" fmla="*/ 19613 h 196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13" fill="none" extrusionOk="0">
                  <a:moveTo>
                    <a:pt x="9049" y="0"/>
                  </a:moveTo>
                  <a:cubicBezTo>
                    <a:pt x="16700" y="3530"/>
                    <a:pt x="21600" y="11187"/>
                    <a:pt x="21600" y="19613"/>
                  </a:cubicBezTo>
                </a:path>
                <a:path w="21600" h="19613" stroke="0" extrusionOk="0">
                  <a:moveTo>
                    <a:pt x="9049" y="0"/>
                  </a:moveTo>
                  <a:cubicBezTo>
                    <a:pt x="16700" y="3530"/>
                    <a:pt x="21600" y="11187"/>
                    <a:pt x="21600" y="19613"/>
                  </a:cubicBezTo>
                  <a:lnTo>
                    <a:pt x="0" y="19613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EFA8C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rc 22"/>
            <p:cNvSpPr>
              <a:spLocks/>
            </p:cNvSpPr>
            <p:nvPr/>
          </p:nvSpPr>
          <p:spPr bwMode="auto">
            <a:xfrm flipV="1">
              <a:off x="4716463" y="3703638"/>
              <a:ext cx="3097212" cy="1635125"/>
            </a:xfrm>
            <a:custGeom>
              <a:avLst/>
              <a:gdLst>
                <a:gd name="T0" fmla="*/ 2147483647 w 21600"/>
                <a:gd name="T1" fmla="*/ 0 h 19613"/>
                <a:gd name="T2" fmla="*/ 2147483647 w 21600"/>
                <a:gd name="T3" fmla="*/ 2147483647 h 19613"/>
                <a:gd name="T4" fmla="*/ 0 w 21600"/>
                <a:gd name="T5" fmla="*/ 2147483647 h 196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13"/>
                <a:gd name="T11" fmla="*/ 21600 w 21600"/>
                <a:gd name="T12" fmla="*/ 19613 h 196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13" fill="none" extrusionOk="0">
                  <a:moveTo>
                    <a:pt x="9049" y="0"/>
                  </a:moveTo>
                  <a:cubicBezTo>
                    <a:pt x="16700" y="3530"/>
                    <a:pt x="21600" y="11187"/>
                    <a:pt x="21600" y="19613"/>
                  </a:cubicBezTo>
                </a:path>
                <a:path w="21600" h="19613" stroke="0" extrusionOk="0">
                  <a:moveTo>
                    <a:pt x="9049" y="0"/>
                  </a:moveTo>
                  <a:cubicBezTo>
                    <a:pt x="16700" y="3530"/>
                    <a:pt x="21600" y="11187"/>
                    <a:pt x="21600" y="19613"/>
                  </a:cubicBezTo>
                  <a:lnTo>
                    <a:pt x="0" y="19613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D6E2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Arc 31"/>
            <p:cNvSpPr>
              <a:spLocks/>
            </p:cNvSpPr>
            <p:nvPr/>
          </p:nvSpPr>
          <p:spPr bwMode="auto">
            <a:xfrm flipV="1">
              <a:off x="3373438" y="3703638"/>
              <a:ext cx="2684462" cy="1800225"/>
            </a:xfrm>
            <a:custGeom>
              <a:avLst/>
              <a:gdLst>
                <a:gd name="T0" fmla="*/ 0 w 18726"/>
                <a:gd name="T1" fmla="*/ 2147483647 h 21600"/>
                <a:gd name="T2" fmla="*/ 2147483647 w 18726"/>
                <a:gd name="T3" fmla="*/ 2147483647 h 21600"/>
                <a:gd name="T4" fmla="*/ 2147483647 w 18726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726"/>
                <a:gd name="T10" fmla="*/ 0 h 21600"/>
                <a:gd name="T11" fmla="*/ 18726 w 18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6" h="21600" fill="none" extrusionOk="0">
                  <a:moveTo>
                    <a:pt x="-1" y="2163"/>
                  </a:moveTo>
                  <a:cubicBezTo>
                    <a:pt x="2937" y="739"/>
                    <a:pt x="6158" y="-1"/>
                    <a:pt x="9423" y="0"/>
                  </a:cubicBezTo>
                  <a:cubicBezTo>
                    <a:pt x="12642" y="0"/>
                    <a:pt x="15820" y="719"/>
                    <a:pt x="18725" y="2106"/>
                  </a:cubicBezTo>
                </a:path>
                <a:path w="18726" h="21600" stroke="0" extrusionOk="0">
                  <a:moveTo>
                    <a:pt x="-1" y="2163"/>
                  </a:moveTo>
                  <a:cubicBezTo>
                    <a:pt x="2937" y="739"/>
                    <a:pt x="6158" y="-1"/>
                    <a:pt x="9423" y="0"/>
                  </a:cubicBezTo>
                  <a:cubicBezTo>
                    <a:pt x="12642" y="0"/>
                    <a:pt x="15820" y="719"/>
                    <a:pt x="18725" y="2106"/>
                  </a:cubicBezTo>
                  <a:lnTo>
                    <a:pt x="9423" y="21600"/>
                  </a:lnTo>
                  <a:lnTo>
                    <a:pt x="-1" y="2163"/>
                  </a:lnTo>
                  <a:close/>
                </a:path>
              </a:pathLst>
            </a:custGeom>
            <a:solidFill>
              <a:srgbClr val="3DB3C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57" name="Picture 70" descr="图片4-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40200" y="4365625"/>
              <a:ext cx="1152525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3249739" y="2714625"/>
              <a:ext cx="2882900" cy="167322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2000" b="1" dirty="0" smtClean="0"/>
                <a:t>提升资源整合能力</a:t>
              </a:r>
              <a:endParaRPr lang="zh-CN" altLang="en-US" sz="2000" b="1" dirty="0"/>
            </a:p>
          </p:txBody>
        </p:sp>
      </p:grpSp>
      <p:pic>
        <p:nvPicPr>
          <p:cNvPr id="22529" name="Picture 1" descr="C:\Users\zsd caiwu\AppData\Roaming\Tencent\Users\715113181\QQ\WinTemp\RichOle\9ORF(BT0G{K3IABA@AI%$@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8" y="4143380"/>
            <a:ext cx="1165642" cy="642942"/>
          </a:xfrm>
          <a:prstGeom prst="rect">
            <a:avLst/>
          </a:prstGeom>
          <a:noFill/>
        </p:spPr>
      </p:pic>
      <p:pic>
        <p:nvPicPr>
          <p:cNvPr id="22530" name="Picture 2" descr="C:\Users\zsd caiwu\AppData\Roaming\Tencent\Users\715113181\QQ\WinTemp\RichOle\QXVN35@PSJQ5~(0%N5EZF[Q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0792" y="2928934"/>
            <a:ext cx="785786" cy="795991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285719" y="285728"/>
            <a:ext cx="5742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（二）准经营性项目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10"/>
          <p:cNvSpPr>
            <a:spLocks noChangeArrowheads="1"/>
          </p:cNvSpPr>
          <p:nvPr/>
        </p:nvSpPr>
        <p:spPr bwMode="ltGray">
          <a:xfrm>
            <a:off x="467544" y="2352948"/>
            <a:ext cx="2901950" cy="2900362"/>
          </a:xfrm>
          <a:prstGeom prst="ellipse">
            <a:avLst/>
          </a:prstGeom>
          <a:gradFill rotWithShape="1">
            <a:gsLst>
              <a:gs pos="0">
                <a:srgbClr val="4F81BD">
                  <a:gamma/>
                  <a:shade val="31765"/>
                  <a:invGamma/>
                </a:srgbClr>
              </a:gs>
              <a:gs pos="50000">
                <a:srgbClr val="4F81BD">
                  <a:alpha val="80000"/>
                </a:srgbClr>
              </a:gs>
              <a:gs pos="100000">
                <a:srgbClr val="4F81BD">
                  <a:gamma/>
                  <a:shade val="3176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38" name="Picture 11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83431" y="2364060"/>
            <a:ext cx="26765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flipV="1">
            <a:off x="585019" y="3819798"/>
            <a:ext cx="2674937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\Documents\Tencent Files\2460579397\FileRecv\色彩样票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186" y="3029682"/>
            <a:ext cx="20542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4"/>
          <p:cNvSpPr>
            <a:spLocks noChangeShapeType="1"/>
          </p:cNvSpPr>
          <p:nvPr/>
        </p:nvSpPr>
        <p:spPr bwMode="black">
          <a:xfrm>
            <a:off x="3275856" y="2276872"/>
            <a:ext cx="5614664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 smtClea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black">
          <a:xfrm>
            <a:off x="3203848" y="1700808"/>
            <a:ext cx="5940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Arial" pitchFamily="34" charset="0"/>
              </a:rPr>
              <a:t>经济新常态下建筑企业发展的机遇和挑战</a:t>
            </a:r>
            <a:endParaRPr lang="zh-CN" altLang="en-US" sz="2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black">
          <a:xfrm>
            <a:off x="3923928" y="3356992"/>
            <a:ext cx="4392488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 smtClea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black">
          <a:xfrm>
            <a:off x="4067944" y="2852936"/>
            <a:ext cx="42692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prstClr val="black"/>
                </a:solidFill>
              </a:rPr>
              <a:t>未来基础设施投资建设模式</a:t>
            </a: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black">
          <a:xfrm flipV="1">
            <a:off x="3923928" y="4509120"/>
            <a:ext cx="4752528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 smtClea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49" name="Group 94"/>
          <p:cNvGrpSpPr>
            <a:grpSpLocks/>
          </p:cNvGrpSpPr>
          <p:nvPr/>
        </p:nvGrpSpPr>
        <p:grpSpPr bwMode="auto">
          <a:xfrm>
            <a:off x="2699791" y="1916832"/>
            <a:ext cx="444897" cy="393700"/>
            <a:chOff x="2543" y="1006"/>
            <a:chExt cx="416" cy="416"/>
          </a:xfrm>
        </p:grpSpPr>
        <p:sp>
          <p:nvSpPr>
            <p:cNvPr id="50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kern="0" smtClea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grpSp>
          <p:nvGrpSpPr>
            <p:cNvPr id="51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53" name="Picture 54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5A90C2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5A90C2">
                      <a:alpha val="75000"/>
                    </a:srgbClr>
                  </a:gs>
                  <a:gs pos="100000">
                    <a:srgbClr val="5A90C2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55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" name="Picture 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93"/>
          <p:cNvGrpSpPr>
            <a:grpSpLocks/>
          </p:cNvGrpSpPr>
          <p:nvPr/>
        </p:nvGrpSpPr>
        <p:grpSpPr bwMode="auto">
          <a:xfrm>
            <a:off x="3491880" y="2996952"/>
            <a:ext cx="393700" cy="393700"/>
            <a:chOff x="3071" y="1006"/>
            <a:chExt cx="416" cy="416"/>
          </a:xfrm>
        </p:grpSpPr>
        <p:sp>
          <p:nvSpPr>
            <p:cNvPr id="5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kern="0" smtClea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grpSp>
          <p:nvGrpSpPr>
            <p:cNvPr id="5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60" name="Picture 64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8AC246">
                      <a:alpha val="75000"/>
                    </a:srgbClr>
                  </a:gs>
                  <a:gs pos="10000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62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9" name="Picture 8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92"/>
          <p:cNvGrpSpPr>
            <a:grpSpLocks/>
          </p:cNvGrpSpPr>
          <p:nvPr/>
        </p:nvGrpSpPr>
        <p:grpSpPr bwMode="auto">
          <a:xfrm>
            <a:off x="3779912" y="4077072"/>
            <a:ext cx="393700" cy="393700"/>
            <a:chOff x="3647" y="1006"/>
            <a:chExt cx="416" cy="416"/>
          </a:xfrm>
        </p:grpSpPr>
        <p:sp>
          <p:nvSpPr>
            <p:cNvPr id="64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kern="0" smtClea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grpSp>
          <p:nvGrpSpPr>
            <p:cNvPr id="65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67" name="Picture 69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F6831A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F6831A">
                      <a:alpha val="75000"/>
                    </a:srgbClr>
                  </a:gs>
                  <a:gs pos="100000">
                    <a:srgbClr val="F6831A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69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6" name="Picture 8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7" name="Group 91"/>
          <p:cNvGrpSpPr>
            <a:grpSpLocks/>
          </p:cNvGrpSpPr>
          <p:nvPr/>
        </p:nvGrpSpPr>
        <p:grpSpPr bwMode="auto">
          <a:xfrm>
            <a:off x="3347864" y="5229200"/>
            <a:ext cx="393700" cy="393700"/>
            <a:chOff x="4213" y="1006"/>
            <a:chExt cx="416" cy="416"/>
          </a:xfrm>
        </p:grpSpPr>
        <p:sp>
          <p:nvSpPr>
            <p:cNvPr id="78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kern="0" smtClea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grpSp>
          <p:nvGrpSpPr>
            <p:cNvPr id="79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81" name="Picture 74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EFC821">
                      <a:alpha val="75000"/>
                    </a:srgbClr>
                  </a:gs>
                  <a:gs pos="10000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83" name="Picture 7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0" name="Picture 8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4" name="Rectangle 14"/>
          <p:cNvSpPr>
            <a:spLocks noChangeArrowheads="1"/>
          </p:cNvSpPr>
          <p:nvPr/>
        </p:nvSpPr>
        <p:spPr bwMode="black">
          <a:xfrm>
            <a:off x="3995936" y="5229200"/>
            <a:ext cx="4824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高速公路</a:t>
            </a:r>
            <a:r>
              <a:rPr lang="en-US" altLang="zh-CN" sz="2400" b="1" dirty="0" smtClean="0">
                <a:latin typeface="+mn-ea"/>
                <a:ea typeface="+mn-ea"/>
              </a:rPr>
              <a:t>PPP</a:t>
            </a:r>
            <a:r>
              <a:rPr lang="zh-CN" altLang="en-US" sz="2400" b="1" dirty="0" smtClean="0">
                <a:latin typeface="+mn-ea"/>
                <a:ea typeface="+mn-ea"/>
              </a:rPr>
              <a:t>项目的关键要素</a:t>
            </a:r>
            <a:endParaRPr lang="zh-CN" altLang="zh-CN" sz="2400" b="1" dirty="0">
              <a:latin typeface="+mn-ea"/>
              <a:ea typeface="+mn-ea"/>
            </a:endParaRPr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black">
          <a:xfrm>
            <a:off x="3851920" y="5733256"/>
            <a:ext cx="4536504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 smtClea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black">
          <a:xfrm>
            <a:off x="4355976" y="4077072"/>
            <a:ext cx="4788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prstClr val="black"/>
                </a:solidFill>
              </a:rPr>
              <a:t>案例分享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-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某高速公路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PPP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项目</a:t>
            </a:r>
          </a:p>
        </p:txBody>
      </p:sp>
    </p:spTree>
    <p:extLst>
      <p:ext uri="{BB962C8B-B14F-4D97-AF65-F5344CB8AC3E}">
        <p14:creationId xmlns:p14="http://schemas.microsoft.com/office/powerpoint/2010/main" xmlns="" val="3387010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51255" y="1095127"/>
            <a:ext cx="541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1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</a:t>
            </a:r>
            <a:r>
              <a:rPr lang="en-US" altLang="zh-CN" sz="2400" b="1" dirty="0" smtClean="0">
                <a:solidFill>
                  <a:srgbClr val="1C1C1C"/>
                </a:solidFill>
              </a:rPr>
              <a:t>BOT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模式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719" y="285728"/>
            <a:ext cx="5742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（三）经营性项目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55" name="Group 1"/>
          <p:cNvGrpSpPr>
            <a:grpSpLocks noChangeAspect="1"/>
          </p:cNvGrpSpPr>
          <p:nvPr/>
        </p:nvGrpSpPr>
        <p:grpSpPr bwMode="auto">
          <a:xfrm>
            <a:off x="357100" y="1428736"/>
            <a:ext cx="6000740" cy="5071871"/>
            <a:chOff x="-874" y="1788"/>
            <a:chExt cx="11700" cy="9890"/>
          </a:xfrm>
        </p:grpSpPr>
        <p:sp>
          <p:nvSpPr>
            <p:cNvPr id="59" name="AutoShape 22"/>
            <p:cNvSpPr>
              <a:spLocks noChangeAspect="1" noChangeArrowheads="1" noTextEdit="1"/>
            </p:cNvSpPr>
            <p:nvPr/>
          </p:nvSpPr>
          <p:spPr bwMode="auto">
            <a:xfrm>
              <a:off x="-874" y="1788"/>
              <a:ext cx="11700" cy="989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3026" y="2206"/>
              <a:ext cx="4039" cy="69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政府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61" name="AutoShape 17"/>
            <p:cNvSpPr>
              <a:spLocks noChangeArrowheads="1"/>
            </p:cNvSpPr>
            <p:nvPr/>
          </p:nvSpPr>
          <p:spPr bwMode="auto">
            <a:xfrm>
              <a:off x="3026" y="7082"/>
              <a:ext cx="4318" cy="1114"/>
            </a:xfrm>
            <a:prstGeom prst="flowChartDecision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 smtClean="0"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组建</a:t>
              </a:r>
              <a:endParaRPr lang="en-US" altLang="zh-CN" sz="1600" b="1" dirty="0" smtClean="0"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3723" y="8753"/>
              <a:ext cx="2925" cy="69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项目公司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3" name="AutoShape 15"/>
            <p:cNvSpPr>
              <a:spLocks noChangeShapeType="1"/>
            </p:cNvSpPr>
            <p:nvPr/>
          </p:nvSpPr>
          <p:spPr bwMode="auto">
            <a:xfrm>
              <a:off x="5138" y="6385"/>
              <a:ext cx="1" cy="75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14"/>
            <p:cNvSpPr>
              <a:spLocks noChangeArrowheads="1"/>
            </p:cNvSpPr>
            <p:nvPr/>
          </p:nvSpPr>
          <p:spPr bwMode="auto">
            <a:xfrm>
              <a:off x="3165" y="10575"/>
              <a:ext cx="4039" cy="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具备资质的投资人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4698" y="9729"/>
              <a:ext cx="3963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EPC</a:t>
              </a: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总承包合同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7623" y="4157"/>
              <a:ext cx="2580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签投资协议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7" name="AutoShape 5"/>
            <p:cNvSpPr>
              <a:spLocks noChangeArrowheads="1"/>
            </p:cNvSpPr>
            <p:nvPr/>
          </p:nvSpPr>
          <p:spPr bwMode="auto">
            <a:xfrm>
              <a:off x="3444" y="3664"/>
              <a:ext cx="3204" cy="1328"/>
            </a:xfrm>
            <a:prstGeom prst="flowChartDecision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招标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3444" y="5550"/>
              <a:ext cx="3203" cy="85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_GB2312" pitchFamily="49" charset="-122"/>
                  <a:ea typeface="仿宋_GB2312" pitchFamily="49" charset="-122"/>
                  <a:cs typeface="宋体" pitchFamily="2" charset="-122"/>
                </a:rPr>
                <a:t>潜在投资人</a:t>
              </a:r>
              <a:endPara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宋体" pitchFamily="2" charset="-122"/>
              </a:endParaRPr>
            </a:p>
          </p:txBody>
        </p:sp>
        <p:sp>
          <p:nvSpPr>
            <p:cNvPr id="70" name="Rectangle 7"/>
            <p:cNvSpPr>
              <a:spLocks noChangeArrowheads="1"/>
            </p:cNvSpPr>
            <p:nvPr/>
          </p:nvSpPr>
          <p:spPr bwMode="auto">
            <a:xfrm>
              <a:off x="-317" y="4574"/>
              <a:ext cx="2089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 smtClean="0">
                  <a:latin typeface="Calibri" pitchFamily="34" charset="0"/>
                  <a:ea typeface="仿宋_GB2312" pitchFamily="49" charset="-122"/>
                  <a:cs typeface="Times New Roman" pitchFamily="18" charset="0"/>
                </a:rPr>
                <a:t>特许经营权协议</a:t>
              </a:r>
            </a:p>
          </p:txBody>
        </p:sp>
      </p:grpSp>
      <p:cxnSp>
        <p:nvCxnSpPr>
          <p:cNvPr id="74" name="直接箭头连接符 73"/>
          <p:cNvCxnSpPr>
            <a:stCxn id="60" idx="2"/>
            <a:endCxn id="67" idx="0"/>
          </p:cNvCxnSpPr>
          <p:nvPr/>
        </p:nvCxnSpPr>
        <p:spPr>
          <a:xfrm rot="16200000" flipH="1">
            <a:off x="3198112" y="2195541"/>
            <a:ext cx="390263" cy="25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6" name="直接箭头连接符 75"/>
          <p:cNvCxnSpPr>
            <a:stCxn id="67" idx="2"/>
            <a:endCxn id="68" idx="0"/>
          </p:cNvCxnSpPr>
          <p:nvPr/>
        </p:nvCxnSpPr>
        <p:spPr>
          <a:xfrm rot="5400000">
            <a:off x="3250165" y="3214789"/>
            <a:ext cx="286158" cy="25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8" name="直接箭头连接符 77"/>
          <p:cNvCxnSpPr>
            <a:stCxn id="61" idx="2"/>
            <a:endCxn id="62" idx="0"/>
          </p:cNvCxnSpPr>
          <p:nvPr/>
        </p:nvCxnSpPr>
        <p:spPr>
          <a:xfrm rot="16200000" flipH="1">
            <a:off x="3321968" y="4857633"/>
            <a:ext cx="285644" cy="25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0" name="直接箭头连接符 79"/>
          <p:cNvCxnSpPr>
            <a:stCxn id="62" idx="2"/>
            <a:endCxn id="64" idx="0"/>
          </p:cNvCxnSpPr>
          <p:nvPr/>
        </p:nvCxnSpPr>
        <p:spPr>
          <a:xfrm rot="5400000">
            <a:off x="3176197" y="5646235"/>
            <a:ext cx="576932" cy="51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2" name="肘形连接符 81"/>
          <p:cNvCxnSpPr>
            <a:stCxn id="60" idx="3"/>
            <a:endCxn id="68" idx="3"/>
          </p:cNvCxnSpPr>
          <p:nvPr/>
        </p:nvCxnSpPr>
        <p:spPr>
          <a:xfrm flipH="1">
            <a:off x="4214499" y="1821819"/>
            <a:ext cx="214385" cy="1754642"/>
          </a:xfrm>
          <a:prstGeom prst="bentConnector3">
            <a:avLst>
              <a:gd name="adj1" fmla="val -106631"/>
            </a:avLst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5" name="形状 84"/>
          <p:cNvCxnSpPr>
            <a:stCxn id="60" idx="1"/>
            <a:endCxn id="62" idx="1"/>
          </p:cNvCxnSpPr>
          <p:nvPr/>
        </p:nvCxnSpPr>
        <p:spPr>
          <a:xfrm rot="10800000" flipH="1" flipV="1">
            <a:off x="2357346" y="1821819"/>
            <a:ext cx="357480" cy="3357486"/>
          </a:xfrm>
          <a:prstGeom prst="bentConnector3">
            <a:avLst>
              <a:gd name="adj1" fmla="val -159869"/>
            </a:avLst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4" name="圆角矩形 93"/>
          <p:cNvSpPr/>
          <p:nvPr/>
        </p:nvSpPr>
        <p:spPr>
          <a:xfrm>
            <a:off x="6143636" y="1714488"/>
            <a:ext cx="2571768" cy="4429156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</a:rPr>
              <a:t>BOT</a:t>
            </a:r>
            <a:r>
              <a:rPr lang="zh-CN" altLang="en-US" dirty="0" smtClean="0">
                <a:solidFill>
                  <a:schemeClr val="tx1"/>
                </a:solidFill>
              </a:rPr>
              <a:t>模式适用于项目自身收益率能满足投资人收回投资，且可获取合理收益的项目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</a:rPr>
              <a:t>BOT</a:t>
            </a:r>
            <a:r>
              <a:rPr lang="zh-CN" altLang="en-US" dirty="0" smtClean="0">
                <a:solidFill>
                  <a:schemeClr val="tx1"/>
                </a:solidFill>
              </a:rPr>
              <a:t>模式在我国已较为成熟，广泛应用于高速公路、污水处理、电厂等项目。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目前国内优质</a:t>
            </a:r>
            <a:r>
              <a:rPr lang="en-US" altLang="zh-CN" dirty="0" smtClean="0">
                <a:solidFill>
                  <a:schemeClr val="tx1"/>
                </a:solidFill>
              </a:rPr>
              <a:t>BOT</a:t>
            </a:r>
            <a:r>
              <a:rPr lang="zh-CN" altLang="en-US" dirty="0" smtClean="0">
                <a:solidFill>
                  <a:schemeClr val="tx1"/>
                </a:solidFill>
              </a:rPr>
              <a:t>项目已极为稀缺，“印钞机”项目不复存在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51254" y="1095127"/>
            <a:ext cx="6706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2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</a:t>
            </a:r>
            <a:r>
              <a:rPr lang="en-US" altLang="zh-CN" sz="2400" b="1" dirty="0" smtClean="0">
                <a:solidFill>
                  <a:srgbClr val="1C1C1C"/>
                </a:solidFill>
              </a:rPr>
              <a:t>BOT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模式与</a:t>
            </a:r>
            <a:r>
              <a:rPr lang="en-US" altLang="zh-CN" sz="2400" b="1" dirty="0" smtClean="0">
                <a:solidFill>
                  <a:srgbClr val="1C1C1C"/>
                </a:solidFill>
              </a:rPr>
              <a:t>PPP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模式的共同点及区别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719" y="285728"/>
            <a:ext cx="5742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（三）经营性项目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4348" y="2143116"/>
            <a:ext cx="8011442" cy="3529537"/>
            <a:chOff x="1176338" y="1855936"/>
            <a:chExt cx="6890273" cy="3147944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2085975" y="1986111"/>
              <a:ext cx="4818063" cy="989013"/>
            </a:xfrm>
            <a:prstGeom prst="roundRect">
              <a:avLst>
                <a:gd name="adj" fmla="val 1272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2466589" y="2047080"/>
              <a:ext cx="4532435" cy="82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</a:pP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均以特许经营权授予为特征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均以社会投资人作为投资建设、运营的主体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投资回收期较长</a:t>
              </a:r>
              <a:endParaRPr lang="zh-CN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1176338" y="1855936"/>
              <a:ext cx="1238250" cy="1236663"/>
              <a:chOff x="0" y="0"/>
              <a:chExt cx="827" cy="826"/>
            </a:xfrm>
          </p:grpSpPr>
          <p:sp>
            <p:nvSpPr>
              <p:cNvPr id="49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0" name="Oval 7"/>
              <p:cNvSpPr>
                <a:spLocks noChangeArrowheads="1"/>
              </p:cNvSpPr>
              <p:nvPr/>
            </p:nvSpPr>
            <p:spPr bwMode="auto">
              <a:xfrm>
                <a:off x="34" y="34"/>
                <a:ext cx="758" cy="758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70195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68" y="70"/>
                <a:ext cx="690" cy="690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29803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256707" y="2206605"/>
              <a:ext cx="1082675" cy="35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  <a:cs typeface="Arial" charset="0"/>
                </a:rPr>
                <a:t>共同点</a:t>
              </a:r>
              <a:endParaRPr lang="en-US" altLang="zh-CN" b="1" dirty="0" smtClean="0"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2282268" y="3958516"/>
              <a:ext cx="4818063" cy="989013"/>
            </a:xfrm>
            <a:prstGeom prst="roundRect">
              <a:avLst>
                <a:gd name="adj" fmla="val 12727"/>
              </a:avLst>
            </a:prstGeom>
            <a:solidFill>
              <a:srgbClr val="00B0F0">
                <a:alpha val="79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234773" y="4022230"/>
              <a:ext cx="4649789" cy="82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buFont typeface="Wingdings" pitchFamily="2" charset="2"/>
                <a:buChar char="Ø"/>
              </a:pPr>
              <a:r>
                <a:rPr lang="zh-CN" altLang="en-US" b="1" dirty="0" smtClean="0">
                  <a:latin typeface="Calibri" pitchFamily="34" charset="0"/>
                  <a:cs typeface="Arial" charset="0"/>
                </a:rPr>
                <a:t>不同的风险分担机制，</a:t>
              </a:r>
              <a:r>
                <a:rPr lang="en-US" altLang="zh-CN" b="1" dirty="0" smtClean="0">
                  <a:latin typeface="Calibri" pitchFamily="34" charset="0"/>
                  <a:cs typeface="Arial" charset="0"/>
                </a:rPr>
                <a:t>BOT</a:t>
              </a:r>
              <a:r>
                <a:rPr lang="zh-CN" altLang="en-US" b="1" dirty="0" smtClean="0">
                  <a:latin typeface="Calibri" pitchFamily="34" charset="0"/>
                  <a:cs typeface="Arial" charset="0"/>
                </a:rPr>
                <a:t>项目投资人自负盈亏，</a:t>
              </a:r>
              <a:r>
                <a:rPr lang="en-US" altLang="zh-CN" b="1" dirty="0" smtClean="0">
                  <a:latin typeface="Calibri" pitchFamily="34" charset="0"/>
                  <a:cs typeface="Arial" charset="0"/>
                </a:rPr>
                <a:t>PPP</a:t>
              </a:r>
              <a:r>
                <a:rPr lang="zh-CN" altLang="en-US" b="1" dirty="0" smtClean="0">
                  <a:latin typeface="Calibri" pitchFamily="34" charset="0"/>
                  <a:cs typeface="Arial" charset="0"/>
                </a:rPr>
                <a:t>项目政府方承担最低需求等风险。</a:t>
              </a:r>
              <a:endParaRPr lang="en-US" altLang="zh-CN" b="1" dirty="0" smtClean="0">
                <a:latin typeface="Calibri" pitchFamily="34" charset="0"/>
                <a:cs typeface="Arial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zh-CN" altLang="en-US" b="1" dirty="0" smtClean="0">
                  <a:latin typeface="Calibri" pitchFamily="34" charset="0"/>
                  <a:cs typeface="Arial" charset="0"/>
                </a:rPr>
                <a:t>不同的股权结构，</a:t>
              </a:r>
              <a:r>
                <a:rPr lang="en-US" altLang="zh-CN" b="1" dirty="0" smtClean="0">
                  <a:latin typeface="Calibri" pitchFamily="34" charset="0"/>
                  <a:cs typeface="Arial" charset="0"/>
                </a:rPr>
                <a:t>PPP</a:t>
              </a:r>
              <a:r>
                <a:rPr lang="zh-CN" altLang="en-US" b="1" dirty="0" smtClean="0">
                  <a:latin typeface="Calibri" pitchFamily="34" charset="0"/>
                  <a:cs typeface="Arial" charset="0"/>
                </a:rPr>
                <a:t>项目通常政府方入股一部分</a:t>
              </a:r>
              <a:endParaRPr lang="zh-CN" altLang="zh-CN" b="1" dirty="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30" name="Group 12"/>
            <p:cNvGrpSpPr>
              <a:grpSpLocks/>
            </p:cNvGrpSpPr>
            <p:nvPr/>
          </p:nvGrpSpPr>
          <p:grpSpPr bwMode="auto">
            <a:xfrm>
              <a:off x="6828361" y="3767217"/>
              <a:ext cx="1238250" cy="1236663"/>
              <a:chOff x="47" y="528"/>
              <a:chExt cx="827" cy="826"/>
            </a:xfrm>
          </p:grpSpPr>
          <p:sp>
            <p:nvSpPr>
              <p:cNvPr id="46" name="Oval 13"/>
              <p:cNvSpPr>
                <a:spLocks noChangeArrowheads="1"/>
              </p:cNvSpPr>
              <p:nvPr/>
            </p:nvSpPr>
            <p:spPr bwMode="auto">
              <a:xfrm>
                <a:off x="47" y="528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7" name="Oval 14"/>
              <p:cNvSpPr>
                <a:spLocks noChangeArrowheads="1"/>
              </p:cNvSpPr>
              <p:nvPr/>
            </p:nvSpPr>
            <p:spPr bwMode="auto">
              <a:xfrm>
                <a:off x="88" y="571"/>
                <a:ext cx="758" cy="758"/>
              </a:xfrm>
              <a:prstGeom prst="ellipse">
                <a:avLst/>
              </a:prstGeom>
              <a:noFill/>
              <a:ln w="38100">
                <a:solidFill>
                  <a:srgbClr val="00B0F0">
                    <a:alpha val="7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8" name="Oval 15"/>
              <p:cNvSpPr>
                <a:spLocks noChangeArrowheads="1"/>
              </p:cNvSpPr>
              <p:nvPr/>
            </p:nvSpPr>
            <p:spPr bwMode="auto">
              <a:xfrm>
                <a:off x="137" y="613"/>
                <a:ext cx="690" cy="690"/>
              </a:xfrm>
              <a:prstGeom prst="ellipse">
                <a:avLst/>
              </a:prstGeom>
              <a:noFill/>
              <a:ln w="38100">
                <a:solidFill>
                  <a:srgbClr val="00B0F0">
                    <a:alpha val="3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6951749" y="4213374"/>
              <a:ext cx="1081088" cy="32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  <a:cs typeface="Arial" charset="0"/>
                </a:rPr>
                <a:t>区别</a:t>
              </a:r>
              <a:endParaRPr lang="zh-CN" altLang="zh-CN" b="1" dirty="0"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39552" y="2996952"/>
            <a:ext cx="8461604" cy="12961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zh-CN" altLang="en-US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第三部分：案例分享</a:t>
            </a:r>
            <a:r>
              <a:rPr lang="en-US" altLang="zh-CN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-</a:t>
            </a:r>
          </a:p>
          <a:p>
            <a:pPr eaLnBrk="0" hangingPunct="0"/>
            <a:r>
              <a:rPr lang="en-US" altLang="zh-CN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          </a:t>
            </a:r>
            <a:r>
              <a:rPr lang="zh-CN" altLang="en-US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某高速公路</a:t>
            </a:r>
            <a:r>
              <a:rPr lang="en-US" altLang="zh-CN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PPP</a:t>
            </a:r>
            <a:r>
              <a:rPr lang="zh-CN" altLang="en-US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项目</a:t>
            </a:r>
          </a:p>
        </p:txBody>
      </p:sp>
    </p:spTree>
    <p:extLst>
      <p:ext uri="{BB962C8B-B14F-4D97-AF65-F5344CB8AC3E}">
        <p14:creationId xmlns:p14="http://schemas.microsoft.com/office/powerpoint/2010/main" xmlns="" val="3276340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3"/>
          <p:cNvSpPr>
            <a:spLocks noChangeArrowheads="1"/>
          </p:cNvSpPr>
          <p:nvPr/>
        </p:nvSpPr>
        <p:spPr bwMode="gray">
          <a:xfrm>
            <a:off x="5292080" y="2336379"/>
            <a:ext cx="3395650" cy="375691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9461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85218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266329" y="1772816"/>
            <a:ext cx="3405109" cy="466725"/>
            <a:chOff x="3623" y="1413"/>
            <a:chExt cx="1321" cy="294"/>
          </a:xfrm>
        </p:grpSpPr>
        <p:sp>
          <p:nvSpPr>
            <p:cNvPr id="85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461CD">
                    <a:gamma/>
                    <a:shade val="89020"/>
                    <a:invGamma/>
                  </a:srgbClr>
                </a:gs>
                <a:gs pos="50000">
                  <a:srgbClr val="9461CD"/>
                </a:gs>
                <a:gs pos="100000">
                  <a:srgbClr val="9461CD">
                    <a:gamma/>
                    <a:shade val="89020"/>
                    <a:invGamma/>
                  </a:srgbClr>
                </a:gs>
              </a:gsLst>
              <a:lin ang="0" scaled="1"/>
            </a:gradFill>
            <a:ln w="12700">
              <a:solidFill>
                <a:srgbClr val="9461CD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6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90" name="Text Box 18"/>
          <p:cNvSpPr txBox="1">
            <a:spLocks noChangeArrowheads="1"/>
          </p:cNvSpPr>
          <p:nvPr/>
        </p:nvSpPr>
        <p:spPr bwMode="white">
          <a:xfrm>
            <a:off x="5649080" y="1852191"/>
            <a:ext cx="266733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某高速公司</a:t>
            </a:r>
            <a:r>
              <a:rPr lang="en-US" altLang="zh-CN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PPP</a:t>
            </a: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项目</a:t>
            </a:r>
            <a:endParaRPr lang="en-US" altLang="zh-CN" sz="1600" b="1" dirty="0" smtClean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gray">
          <a:xfrm>
            <a:off x="5611445" y="2477666"/>
            <a:ext cx="13355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zh-CN" altLang="en-US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项目概况</a:t>
            </a:r>
            <a:endParaRPr lang="en-US" altLang="zh-CN" b="1" dirty="0" smtClean="0">
              <a:solidFill>
                <a:srgbClr val="85218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gray">
          <a:xfrm>
            <a:off x="5679960" y="2854677"/>
            <a:ext cx="28213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项目全长约</a:t>
            </a:r>
            <a:r>
              <a:rPr lang="en-US" altLang="zh-CN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50km</a:t>
            </a:r>
            <a:r>
              <a:rPr lang="zh-CN" altLang="en-US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。建设期</a:t>
            </a:r>
            <a:r>
              <a:rPr lang="en-US" altLang="zh-CN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3</a:t>
            </a:r>
            <a:r>
              <a:rPr lang="zh-CN" altLang="en-US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年，收费期</a:t>
            </a:r>
            <a:r>
              <a:rPr lang="en-US" altLang="zh-CN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30</a:t>
            </a:r>
            <a:r>
              <a:rPr lang="zh-CN" altLang="en-US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年</a:t>
            </a:r>
            <a:endParaRPr lang="en-US" altLang="zh-CN" dirty="0" smtClean="0">
              <a:solidFill>
                <a:srgbClr val="1C1C1C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gray">
          <a:xfrm>
            <a:off x="5643570" y="3500438"/>
            <a:ext cx="29244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项目总投资额</a:t>
            </a:r>
            <a:r>
              <a:rPr lang="en-US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84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亿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元，平均每公里造价</a:t>
            </a:r>
            <a:r>
              <a:rPr lang="en-US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1.7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亿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元。其中建安造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价</a:t>
            </a:r>
            <a:r>
              <a:rPr lang="en-US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60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亿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元，占总投资的</a:t>
            </a:r>
            <a:r>
              <a:rPr lang="en-US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70.8%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，征地拆迁费用</a:t>
            </a:r>
            <a:r>
              <a:rPr lang="en-US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8.6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亿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元，占总投资的</a:t>
            </a:r>
            <a:r>
              <a:rPr lang="en-US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10.9 %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。</a:t>
            </a:r>
            <a:endParaRPr lang="zh-CN" altLang="en-US" dirty="0">
              <a:solidFill>
                <a:srgbClr val="1C1C1C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542456" y="2547516"/>
            <a:ext cx="200523" cy="168275"/>
            <a:chOff x="2928" y="2208"/>
            <a:chExt cx="262" cy="262"/>
          </a:xfrm>
        </p:grpSpPr>
        <p:sp>
          <p:nvSpPr>
            <p:cNvPr id="97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8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12" name="Rectangle 3"/>
          <p:cNvSpPr txBox="1">
            <a:spLocks noChangeArrowheads="1"/>
          </p:cNvSpPr>
          <p:nvPr/>
        </p:nvSpPr>
        <p:spPr bwMode="auto">
          <a:xfrm>
            <a:off x="308620" y="1124744"/>
            <a:ext cx="4549132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、项目建设规模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pic>
        <p:nvPicPr>
          <p:cNvPr id="113" name="图片 9" descr="1.水电七局一分局承建的成简快速公路石碑子大桥完工.摄影 田毅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72816"/>
            <a:ext cx="4718328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285720" y="285728"/>
            <a:ext cx="5643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（一）项目概况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875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3"/>
          <p:cNvSpPr>
            <a:spLocks noChangeArrowheads="1"/>
          </p:cNvSpPr>
          <p:nvPr/>
        </p:nvSpPr>
        <p:spPr bwMode="gray">
          <a:xfrm>
            <a:off x="5357818" y="2357430"/>
            <a:ext cx="3395650" cy="402157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9461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85218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266329" y="1772816"/>
            <a:ext cx="3405109" cy="466725"/>
            <a:chOff x="3623" y="1413"/>
            <a:chExt cx="1321" cy="294"/>
          </a:xfrm>
        </p:grpSpPr>
        <p:sp>
          <p:nvSpPr>
            <p:cNvPr id="85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461CD">
                    <a:gamma/>
                    <a:shade val="89020"/>
                    <a:invGamma/>
                  </a:srgbClr>
                </a:gs>
                <a:gs pos="50000">
                  <a:srgbClr val="9461CD"/>
                </a:gs>
                <a:gs pos="100000">
                  <a:srgbClr val="9461CD">
                    <a:gamma/>
                    <a:shade val="89020"/>
                    <a:invGamma/>
                  </a:srgbClr>
                </a:gs>
              </a:gsLst>
              <a:lin ang="0" scaled="1"/>
            </a:gradFill>
            <a:ln w="12700">
              <a:solidFill>
                <a:srgbClr val="9461CD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6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90" name="Text Box 18"/>
          <p:cNvSpPr txBox="1">
            <a:spLocks noChangeArrowheads="1"/>
          </p:cNvSpPr>
          <p:nvPr/>
        </p:nvSpPr>
        <p:spPr bwMode="white">
          <a:xfrm>
            <a:off x="5649080" y="1852191"/>
            <a:ext cx="266733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某高速公路项目</a:t>
            </a:r>
            <a:endParaRPr lang="en-US" altLang="zh-CN" sz="1600" b="1" dirty="0" smtClean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gray">
          <a:xfrm>
            <a:off x="5611445" y="2477666"/>
            <a:ext cx="13355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zh-CN" altLang="en-US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模式选择</a:t>
            </a:r>
            <a:endParaRPr lang="en-US" altLang="zh-CN" b="1" dirty="0" smtClean="0">
              <a:solidFill>
                <a:srgbClr val="85218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93" name="Rectangle 18"/>
          <p:cNvSpPr>
            <a:spLocks noChangeArrowheads="1"/>
          </p:cNvSpPr>
          <p:nvPr/>
        </p:nvSpPr>
        <p:spPr bwMode="gray">
          <a:xfrm>
            <a:off x="5600333" y="3845486"/>
            <a:ext cx="1851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zh-CN" altLang="en-US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经营收益方式</a:t>
            </a:r>
            <a:endParaRPr lang="en-US" altLang="zh-CN" b="1" dirty="0" smtClean="0">
              <a:solidFill>
                <a:srgbClr val="85218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gray">
          <a:xfrm>
            <a:off x="5679960" y="2854677"/>
            <a:ext cx="2821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项目自身收益率无法收回投资并达到合理收益水平，经谈判，采用</a:t>
            </a:r>
            <a:r>
              <a:rPr lang="en-US" altLang="zh-CN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PPP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模式</a:t>
            </a:r>
            <a:endParaRPr lang="en-US" altLang="zh-CN" dirty="0" smtClean="0">
              <a:solidFill>
                <a:srgbClr val="1C1C1C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gray">
          <a:xfrm>
            <a:off x="5679960" y="4143380"/>
            <a:ext cx="29244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地方政府以征地拆迁入股，运营</a:t>
            </a:r>
            <a:r>
              <a:rPr lang="zh-CN" altLang="en-US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期间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，地方政府</a:t>
            </a:r>
            <a:r>
              <a:rPr lang="zh-CN" altLang="en-US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为本项目提供保底补贴，即当每年运营收入未达到总投资（不含征拆费）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的一定比例时</a:t>
            </a:r>
            <a:r>
              <a:rPr lang="zh-CN" altLang="en-US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，不足部分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由政府</a:t>
            </a:r>
            <a:r>
              <a:rPr lang="zh-CN" altLang="en-US" dirty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负责补足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。征地拆迁股比劣后分红</a:t>
            </a:r>
            <a:endParaRPr lang="en-US" altLang="zh-CN" dirty="0" smtClean="0">
              <a:solidFill>
                <a:srgbClr val="1C1C1C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542456" y="2547516"/>
            <a:ext cx="200523" cy="168275"/>
            <a:chOff x="2928" y="2208"/>
            <a:chExt cx="262" cy="262"/>
          </a:xfrm>
        </p:grpSpPr>
        <p:sp>
          <p:nvSpPr>
            <p:cNvPr id="97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8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542456" y="3903667"/>
            <a:ext cx="200523" cy="168275"/>
            <a:chOff x="2928" y="2208"/>
            <a:chExt cx="262" cy="262"/>
          </a:xfrm>
        </p:grpSpPr>
        <p:sp>
          <p:nvSpPr>
            <p:cNvPr id="100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12" name="Rectangle 3"/>
          <p:cNvSpPr txBox="1">
            <a:spLocks noChangeArrowheads="1"/>
          </p:cNvSpPr>
          <p:nvPr/>
        </p:nvSpPr>
        <p:spPr bwMode="auto">
          <a:xfrm>
            <a:off x="308620" y="1124744"/>
            <a:ext cx="4549132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、投资模式的选择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285728"/>
            <a:ext cx="5643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（一）项目概况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2" name="图片 12" descr="邛名南河特大桥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08512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875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18"/>
          <p:cNvSpPr txBox="1">
            <a:spLocks noChangeArrowheads="1"/>
          </p:cNvSpPr>
          <p:nvPr/>
        </p:nvSpPr>
        <p:spPr bwMode="white">
          <a:xfrm>
            <a:off x="2171963" y="1852191"/>
            <a:ext cx="266733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某高速公路项目</a:t>
            </a:r>
            <a:endParaRPr lang="en-US" altLang="zh-CN" sz="1600" b="1" dirty="0" smtClean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12" name="Rectangle 3"/>
          <p:cNvSpPr txBox="1">
            <a:spLocks noChangeArrowheads="1"/>
          </p:cNvSpPr>
          <p:nvPr/>
        </p:nvSpPr>
        <p:spPr bwMode="auto">
          <a:xfrm>
            <a:off x="308620" y="1124744"/>
            <a:ext cx="5120636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、项目投资运作模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式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-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建设期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285728"/>
            <a:ext cx="5643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（二）项目运作模式详解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526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gray">
          <a:xfrm>
            <a:off x="2319020" y="2357430"/>
            <a:ext cx="3168351" cy="402157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9461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85218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44" name="Group 9"/>
          <p:cNvGrpSpPr>
            <a:grpSpLocks/>
          </p:cNvGrpSpPr>
          <p:nvPr/>
        </p:nvGrpSpPr>
        <p:grpSpPr bwMode="auto">
          <a:xfrm>
            <a:off x="2319019" y="1772816"/>
            <a:ext cx="3261093" cy="466725"/>
            <a:chOff x="3623" y="1413"/>
            <a:chExt cx="1321" cy="294"/>
          </a:xfrm>
        </p:grpSpPr>
        <p:sp>
          <p:nvSpPr>
            <p:cNvPr id="45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461CD">
                    <a:gamma/>
                    <a:shade val="89020"/>
                    <a:invGamma/>
                  </a:srgbClr>
                </a:gs>
                <a:gs pos="50000">
                  <a:srgbClr val="9461CD"/>
                </a:gs>
                <a:gs pos="100000">
                  <a:srgbClr val="9461CD">
                    <a:gamma/>
                    <a:shade val="89020"/>
                    <a:invGamma/>
                  </a:srgbClr>
                </a:gs>
              </a:gsLst>
              <a:lin ang="0" scaled="1"/>
            </a:gradFill>
            <a:ln w="12700">
              <a:solidFill>
                <a:srgbClr val="9461CD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8" name="Text Box 18"/>
          <p:cNvSpPr txBox="1">
            <a:spLocks noChangeArrowheads="1"/>
          </p:cNvSpPr>
          <p:nvPr/>
        </p:nvSpPr>
        <p:spPr bwMode="white">
          <a:xfrm>
            <a:off x="2557754" y="1852191"/>
            <a:ext cx="266733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某高速公路项目</a:t>
            </a:r>
            <a:endParaRPr lang="en-US" altLang="zh-CN" sz="1600" b="1" dirty="0" smtClean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gray">
          <a:xfrm>
            <a:off x="2520119" y="2477666"/>
            <a:ext cx="1887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zh-CN" altLang="en-US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建设期合作架构</a:t>
            </a:r>
            <a:endParaRPr lang="en-US" altLang="zh-CN" b="1" dirty="0" smtClean="0">
              <a:solidFill>
                <a:srgbClr val="85218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gray">
          <a:xfrm>
            <a:off x="2463035" y="2924944"/>
            <a:ext cx="29244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项目建设期政府方投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资几百万元</a:t>
            </a:r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入股项目公司，社会投资人负责项目其余资本金的筹措及融资，政府方与项目公司签订征拆协议，负责征拆实施并在概算范围内包干使用。项目建成后，政府方在一定时间内回购项目征地拆迁资金，并以此调整双方股权比例</a:t>
            </a:r>
            <a:endParaRPr lang="en-US" altLang="zh-CN" dirty="0" smtClean="0">
              <a:solidFill>
                <a:srgbClr val="1C1C1C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grpSp>
        <p:nvGrpSpPr>
          <p:cNvPr id="53" name="Group 21"/>
          <p:cNvGrpSpPr>
            <a:grpSpLocks/>
          </p:cNvGrpSpPr>
          <p:nvPr/>
        </p:nvGrpSpPr>
        <p:grpSpPr bwMode="auto">
          <a:xfrm>
            <a:off x="2451130" y="2547516"/>
            <a:ext cx="200523" cy="168275"/>
            <a:chOff x="2928" y="2208"/>
            <a:chExt cx="262" cy="262"/>
          </a:xfrm>
        </p:grpSpPr>
        <p:sp>
          <p:nvSpPr>
            <p:cNvPr id="5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81875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18"/>
          <p:cNvSpPr txBox="1">
            <a:spLocks noChangeArrowheads="1"/>
          </p:cNvSpPr>
          <p:nvPr/>
        </p:nvSpPr>
        <p:spPr bwMode="white">
          <a:xfrm>
            <a:off x="5649080" y="1852191"/>
            <a:ext cx="266733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某高速公路项目</a:t>
            </a:r>
            <a:endParaRPr lang="en-US" altLang="zh-CN" sz="1600" b="1" dirty="0" smtClean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12" name="Rectangle 3"/>
          <p:cNvSpPr txBox="1">
            <a:spLocks noChangeArrowheads="1"/>
          </p:cNvSpPr>
          <p:nvPr/>
        </p:nvSpPr>
        <p:spPr bwMode="auto">
          <a:xfrm>
            <a:off x="308620" y="1124744"/>
            <a:ext cx="5120636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、项目投资运作模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式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-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宋体" charset="-122"/>
              </a:rPr>
              <a:t>运营期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285728"/>
            <a:ext cx="5643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（二）项目运作模式详解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526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gray">
          <a:xfrm>
            <a:off x="2751068" y="2357430"/>
            <a:ext cx="3168351" cy="402157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9461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85218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51067" y="1772816"/>
            <a:ext cx="3261093" cy="466725"/>
            <a:chOff x="3623" y="1413"/>
            <a:chExt cx="1321" cy="294"/>
          </a:xfrm>
        </p:grpSpPr>
        <p:sp>
          <p:nvSpPr>
            <p:cNvPr id="45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461CD">
                    <a:gamma/>
                    <a:shade val="89020"/>
                    <a:invGamma/>
                  </a:srgbClr>
                </a:gs>
                <a:gs pos="50000">
                  <a:srgbClr val="9461CD"/>
                </a:gs>
                <a:gs pos="100000">
                  <a:srgbClr val="9461CD">
                    <a:gamma/>
                    <a:shade val="89020"/>
                    <a:invGamma/>
                  </a:srgbClr>
                </a:gs>
              </a:gsLst>
              <a:lin ang="0" scaled="1"/>
            </a:gradFill>
            <a:ln w="12700">
              <a:solidFill>
                <a:srgbClr val="9461CD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8" name="Text Box 18"/>
          <p:cNvSpPr txBox="1">
            <a:spLocks noChangeArrowheads="1"/>
          </p:cNvSpPr>
          <p:nvPr/>
        </p:nvSpPr>
        <p:spPr bwMode="white">
          <a:xfrm>
            <a:off x="2989802" y="1852191"/>
            <a:ext cx="266733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某高速公路项目</a:t>
            </a:r>
            <a:endParaRPr lang="en-US" altLang="zh-CN" sz="1600" b="1" dirty="0" smtClean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gray">
          <a:xfrm>
            <a:off x="2952167" y="2477666"/>
            <a:ext cx="1887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zh-CN" altLang="en-US" b="1" dirty="0" smtClean="0">
                <a:solidFill>
                  <a:srgbClr val="8521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运营期合作架构</a:t>
            </a:r>
            <a:endParaRPr lang="en-US" altLang="zh-CN" b="1" dirty="0" smtClean="0">
              <a:solidFill>
                <a:srgbClr val="85218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gray">
          <a:xfrm>
            <a:off x="2895083" y="2924944"/>
            <a:ext cx="29244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zh-CN" altLang="en-US" dirty="0" smtClean="0">
                <a:solidFill>
                  <a:srgbClr val="1C1C1C"/>
                </a:solidFill>
                <a:latin typeface="Arial" charset="0"/>
                <a:ea typeface="宋体" charset="-122"/>
                <a:cs typeface="Arial" charset="0"/>
              </a:rPr>
              <a:t>政府方在一定时间内回购项目征地拆迁资金，并以此调整双方股权比例，同时，承诺在运营期内，当运营收入未到达双方约定标准时政府给予补贴，在投资人未收回资本金前，政府方股比劣后分红。</a:t>
            </a:r>
            <a:endParaRPr lang="en-US" altLang="zh-CN" dirty="0" smtClean="0">
              <a:solidFill>
                <a:srgbClr val="1C1C1C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883178" y="2547516"/>
            <a:ext cx="200523" cy="168275"/>
            <a:chOff x="2928" y="2208"/>
            <a:chExt cx="262" cy="262"/>
          </a:xfrm>
        </p:grpSpPr>
        <p:sp>
          <p:nvSpPr>
            <p:cNvPr id="5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9461CD"/>
                </a:gs>
                <a:gs pos="100000">
                  <a:srgbClr val="9461CD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85218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81875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39552" y="2996952"/>
            <a:ext cx="8461604" cy="12961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zh-CN" altLang="en-US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第四部分：高速公路</a:t>
            </a:r>
            <a:r>
              <a:rPr lang="en-US" altLang="zh-CN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PPP</a:t>
            </a:r>
            <a:r>
              <a:rPr lang="zh-CN" altLang="en-US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项目合作模式</a:t>
            </a:r>
            <a:endParaRPr lang="en-US" altLang="zh-CN" sz="3600" b="1" dirty="0" smtClean="0">
              <a:solidFill>
                <a:srgbClr val="0168DC"/>
              </a:solidFill>
              <a:effectLst>
                <a:glow rad="139700">
                  <a:srgbClr val="E4E4E4"/>
                </a:glo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          </a:t>
            </a:r>
            <a:r>
              <a:rPr lang="zh-CN" altLang="en-US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的关键要素</a:t>
            </a:r>
          </a:p>
        </p:txBody>
      </p:sp>
    </p:spTree>
    <p:extLst>
      <p:ext uri="{BB962C8B-B14F-4D97-AF65-F5344CB8AC3E}">
        <p14:creationId xmlns:p14="http://schemas.microsoft.com/office/powerpoint/2010/main" xmlns="" val="3276340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>
            <a:grpSpLocks/>
          </p:cNvGrpSpPr>
          <p:nvPr/>
        </p:nvGrpSpPr>
        <p:grpSpPr bwMode="auto">
          <a:xfrm>
            <a:off x="1522806" y="1124744"/>
            <a:ext cx="5137426" cy="5184576"/>
            <a:chOff x="2386013" y="480544"/>
            <a:chExt cx="4352925" cy="4275517"/>
          </a:xfrm>
        </p:grpSpPr>
        <p:sp>
          <p:nvSpPr>
            <p:cNvPr id="65" name="Oval 11"/>
            <p:cNvSpPr>
              <a:spLocks noChangeArrowheads="1"/>
            </p:cNvSpPr>
            <p:nvPr/>
          </p:nvSpPr>
          <p:spPr bwMode="auto">
            <a:xfrm rot="18311463">
              <a:off x="2470821" y="1817534"/>
              <a:ext cx="4251197" cy="1577217"/>
            </a:xfrm>
            <a:prstGeom prst="ellipse">
              <a:avLst/>
            </a:prstGeom>
            <a:noFill/>
            <a:ln w="444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flat" dir="t"/>
            </a:scene3d>
            <a:sp3d contourW="12700" prstMaterial="clear"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 rot="3285711">
              <a:off x="2448084" y="1841854"/>
              <a:ext cx="4251197" cy="1577217"/>
            </a:xfrm>
            <a:prstGeom prst="ellipse">
              <a:avLst/>
            </a:prstGeom>
            <a:noFill/>
            <a:ln w="444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flat" dir="t"/>
            </a:scene3d>
            <a:sp3d contourW="12700" prstMaterial="clear"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Oval 11"/>
            <p:cNvSpPr>
              <a:spLocks noChangeArrowheads="1"/>
            </p:cNvSpPr>
            <p:nvPr/>
          </p:nvSpPr>
          <p:spPr bwMode="auto">
            <a:xfrm>
              <a:off x="2452495" y="1844923"/>
              <a:ext cx="4251197" cy="1577217"/>
            </a:xfrm>
            <a:prstGeom prst="ellipse">
              <a:avLst/>
            </a:prstGeom>
            <a:noFill/>
            <a:ln w="444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flat" dir="t"/>
            </a:scene3d>
            <a:sp3d contourW="12700" prstMaterial="clear"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" name="组合 39"/>
            <p:cNvGrpSpPr>
              <a:grpSpLocks noChangeAspect="1"/>
            </p:cNvGrpSpPr>
            <p:nvPr/>
          </p:nvGrpSpPr>
          <p:grpSpPr bwMode="auto">
            <a:xfrm>
              <a:off x="5045075" y="3478238"/>
              <a:ext cx="1008063" cy="1008062"/>
              <a:chOff x="4776334" y="4404800"/>
              <a:chExt cx="1012166" cy="1008000"/>
            </a:xfrm>
          </p:grpSpPr>
          <p:sp>
            <p:nvSpPr>
              <p:cNvPr id="95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DFF6"/>
                  </a:gs>
                  <a:gs pos="90000">
                    <a:srgbClr val="002774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w="101600" prst="convex"/>
                <a:bevelB w="0" h="63500"/>
                <a:contourClr>
                  <a:srgbClr val="AFEAFF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6" name="椭圆 95"/>
              <p:cNvSpPr>
                <a:spLocks/>
              </p:cNvSpPr>
              <p:nvPr/>
            </p:nvSpPr>
            <p:spPr>
              <a:xfrm rot="19388639">
                <a:off x="4776911" y="4463652"/>
                <a:ext cx="683712" cy="4684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7" name="椭圆 96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00B0F0">
                      <a:alpha val="6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9" name="TextBox 146"/>
            <p:cNvSpPr txBox="1">
              <a:spLocks noChangeArrowheads="1"/>
            </p:cNvSpPr>
            <p:nvPr/>
          </p:nvSpPr>
          <p:spPr bwMode="auto">
            <a:xfrm>
              <a:off x="5028005" y="3687368"/>
              <a:ext cx="1046960" cy="64656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征拆</a:t>
              </a:r>
              <a:endParaRPr lang="en-US" altLang="zh-CN" b="1" dirty="0" smtClean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主体</a:t>
              </a:r>
              <a:endParaRPr lang="en-US" altLang="zh-CN" b="1" dirty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" name="组合 50"/>
            <p:cNvGrpSpPr>
              <a:grpSpLocks noChangeAspect="1"/>
            </p:cNvGrpSpPr>
            <p:nvPr/>
          </p:nvGrpSpPr>
          <p:grpSpPr bwMode="auto">
            <a:xfrm>
              <a:off x="3101975" y="765200"/>
              <a:ext cx="1008063" cy="1008063"/>
              <a:chOff x="4776334" y="4404800"/>
              <a:chExt cx="1012166" cy="1008000"/>
            </a:xfrm>
          </p:grpSpPr>
          <p:sp>
            <p:nvSpPr>
              <p:cNvPr id="92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DFF6"/>
                  </a:gs>
                  <a:gs pos="90000">
                    <a:srgbClr val="002774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w="101600" prst="convex"/>
                <a:bevelB w="0" h="63500"/>
                <a:contourClr>
                  <a:srgbClr val="AFEAFF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3" name="椭圆 92"/>
              <p:cNvSpPr>
                <a:spLocks/>
              </p:cNvSpPr>
              <p:nvPr/>
            </p:nvSpPr>
            <p:spPr>
              <a:xfrm rot="19388639">
                <a:off x="4782478" y="4464273"/>
                <a:ext cx="677106" cy="4732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4" name="椭圆 93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00B0F0">
                      <a:alpha val="6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1" name="TextBox 146"/>
            <p:cNvSpPr txBox="1">
              <a:spLocks noChangeArrowheads="1"/>
            </p:cNvSpPr>
            <p:nvPr/>
          </p:nvSpPr>
          <p:spPr bwMode="auto">
            <a:xfrm>
              <a:off x="3135548" y="976485"/>
              <a:ext cx="910741" cy="3694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收入</a:t>
              </a:r>
              <a:endParaRPr lang="en-US" altLang="zh-CN" b="1" dirty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55"/>
            <p:cNvGrpSpPr>
              <a:grpSpLocks noChangeAspect="1"/>
            </p:cNvGrpSpPr>
            <p:nvPr/>
          </p:nvGrpSpPr>
          <p:grpSpPr bwMode="auto">
            <a:xfrm>
              <a:off x="3127375" y="3478238"/>
              <a:ext cx="1008063" cy="1008062"/>
              <a:chOff x="4776334" y="4404800"/>
              <a:chExt cx="1012166" cy="1008000"/>
            </a:xfrm>
          </p:grpSpPr>
          <p:sp>
            <p:nvSpPr>
              <p:cNvPr id="89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6EFF01"/>
                  </a:gs>
                  <a:gs pos="90000">
                    <a:srgbClr val="0F5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prst="convex"/>
                <a:bevelB w="0" h="0"/>
                <a:contourClr>
                  <a:srgbClr val="89FF8C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0" name="椭圆 89"/>
              <p:cNvSpPr>
                <a:spLocks/>
              </p:cNvSpPr>
              <p:nvPr/>
            </p:nvSpPr>
            <p:spPr>
              <a:xfrm rot="19388639">
                <a:off x="4776793" y="4463652"/>
                <a:ext cx="683712" cy="4684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1" name="椭圆 90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6EFF01">
                      <a:alpha val="5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6" name="组合 61"/>
            <p:cNvGrpSpPr>
              <a:grpSpLocks noChangeAspect="1"/>
            </p:cNvGrpSpPr>
            <p:nvPr/>
          </p:nvGrpSpPr>
          <p:grpSpPr bwMode="auto">
            <a:xfrm>
              <a:off x="5730875" y="2117750"/>
              <a:ext cx="1008063" cy="1008063"/>
              <a:chOff x="4776334" y="4404800"/>
              <a:chExt cx="1012166" cy="1008000"/>
            </a:xfrm>
          </p:grpSpPr>
          <p:sp>
            <p:nvSpPr>
              <p:cNvPr id="86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F01"/>
                  </a:gs>
                  <a:gs pos="90000">
                    <a:srgbClr val="E22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E593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7" name="椭圆 86"/>
              <p:cNvSpPr>
                <a:spLocks/>
              </p:cNvSpPr>
              <p:nvPr/>
            </p:nvSpPr>
            <p:spPr>
              <a:xfrm rot="19388639">
                <a:off x="4776986" y="4469519"/>
                <a:ext cx="683712" cy="4684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C000">
                      <a:alpha val="6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7" name="组合 65"/>
            <p:cNvGrpSpPr>
              <a:grpSpLocks noChangeAspect="1"/>
            </p:cNvGrpSpPr>
            <p:nvPr/>
          </p:nvGrpSpPr>
          <p:grpSpPr bwMode="auto">
            <a:xfrm>
              <a:off x="2386013" y="2117750"/>
              <a:ext cx="1008062" cy="1008063"/>
              <a:chOff x="4776334" y="4404800"/>
              <a:chExt cx="1012166" cy="1008000"/>
            </a:xfrm>
          </p:grpSpPr>
          <p:sp>
            <p:nvSpPr>
              <p:cNvPr id="83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F01"/>
                  </a:gs>
                  <a:gs pos="90000">
                    <a:srgbClr val="E22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E593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" name="椭圆 83"/>
              <p:cNvSpPr>
                <a:spLocks/>
              </p:cNvSpPr>
              <p:nvPr/>
            </p:nvSpPr>
            <p:spPr>
              <a:xfrm rot="19388639">
                <a:off x="4776355" y="4469519"/>
                <a:ext cx="683712" cy="4684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C000">
                      <a:alpha val="6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8" name="组合 69"/>
            <p:cNvGrpSpPr>
              <a:grpSpLocks noChangeAspect="1"/>
            </p:cNvGrpSpPr>
            <p:nvPr/>
          </p:nvGrpSpPr>
          <p:grpSpPr bwMode="auto">
            <a:xfrm>
              <a:off x="5027613" y="765200"/>
              <a:ext cx="1008062" cy="1008063"/>
              <a:chOff x="4776334" y="4404800"/>
              <a:chExt cx="1012166" cy="1008000"/>
            </a:xfrm>
          </p:grpSpPr>
          <p:sp>
            <p:nvSpPr>
              <p:cNvPr id="80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6EFF01"/>
                  </a:gs>
                  <a:gs pos="90000">
                    <a:srgbClr val="0F5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prst="convex"/>
                <a:bevelB w="0" h="0"/>
                <a:contourClr>
                  <a:srgbClr val="89FF8C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" name="椭圆 80"/>
              <p:cNvSpPr>
                <a:spLocks/>
              </p:cNvSpPr>
              <p:nvPr/>
            </p:nvSpPr>
            <p:spPr>
              <a:xfrm rot="19388639">
                <a:off x="4776278" y="4464273"/>
                <a:ext cx="683712" cy="4732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6EFF01">
                      <a:alpha val="5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6" name="TextBox 146"/>
            <p:cNvSpPr txBox="1">
              <a:spLocks noChangeArrowheads="1"/>
            </p:cNvSpPr>
            <p:nvPr/>
          </p:nvSpPr>
          <p:spPr bwMode="auto">
            <a:xfrm>
              <a:off x="3076407" y="3861644"/>
              <a:ext cx="1046960" cy="3694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EPC</a:t>
              </a:r>
              <a:endParaRPr lang="en-US" altLang="zh-CN" b="1" dirty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TextBox 146"/>
            <p:cNvSpPr txBox="1">
              <a:spLocks noChangeArrowheads="1"/>
            </p:cNvSpPr>
            <p:nvPr/>
          </p:nvSpPr>
          <p:spPr bwMode="auto">
            <a:xfrm>
              <a:off x="2404950" y="2345124"/>
              <a:ext cx="937225" cy="64656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项目</a:t>
              </a:r>
              <a:endParaRPr lang="en-US" altLang="zh-CN" b="1" dirty="0" smtClean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管控</a:t>
              </a:r>
              <a:endParaRPr lang="en-US" altLang="zh-CN" b="1" dirty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TextBox 146"/>
            <p:cNvSpPr txBox="1">
              <a:spLocks noChangeArrowheads="1"/>
            </p:cNvSpPr>
            <p:nvPr/>
          </p:nvSpPr>
          <p:spPr bwMode="auto">
            <a:xfrm>
              <a:off x="5687630" y="2345124"/>
              <a:ext cx="1046960" cy="64656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补贴</a:t>
              </a:r>
              <a:endParaRPr lang="en-US" altLang="zh-CN" b="1" dirty="0" smtClean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事宜</a:t>
              </a:r>
              <a:endParaRPr lang="en-US" altLang="zh-CN" b="1" dirty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TextBox 146"/>
            <p:cNvSpPr txBox="1">
              <a:spLocks noChangeArrowheads="1"/>
            </p:cNvSpPr>
            <p:nvPr/>
          </p:nvSpPr>
          <p:spPr bwMode="auto">
            <a:xfrm>
              <a:off x="5072162" y="976484"/>
              <a:ext cx="913894" cy="3694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支出</a:t>
              </a:r>
              <a:endParaRPr lang="en-US" altLang="zh-CN" b="1" dirty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第四部分 高速公路</a:t>
            </a: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PPP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模式的关键要素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5" name="椭圆 54"/>
          <p:cNvSpPr>
            <a:spLocks noChangeAspect="1"/>
          </p:cNvSpPr>
          <p:nvPr/>
        </p:nvSpPr>
        <p:spPr bwMode="auto">
          <a:xfrm>
            <a:off x="4137361" y="2987519"/>
            <a:ext cx="761317" cy="791767"/>
          </a:xfrm>
          <a:prstGeom prst="ellipse">
            <a:avLst/>
          </a:prstGeom>
          <a:gradFill flip="none" rotWithShape="1">
            <a:gsLst>
              <a:gs pos="10000">
                <a:srgbClr val="6EFF01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" name="TextBox 146"/>
          <p:cNvSpPr txBox="1">
            <a:spLocks noChangeArrowheads="1"/>
          </p:cNvSpPr>
          <p:nvPr/>
        </p:nvSpPr>
        <p:spPr bwMode="auto">
          <a:xfrm>
            <a:off x="3395014" y="3068960"/>
            <a:ext cx="144016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高速公路</a:t>
            </a:r>
            <a:r>
              <a:rPr lang="en-US" altLang="zh-CN" b="1" dirty="0" smtClean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b="1" dirty="0" smtClean="0"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投资模式</a:t>
            </a:r>
            <a:endParaRPr lang="en-US" altLang="zh-CN" b="1" dirty="0">
              <a:effectLst>
                <a:reflection blurRad="6350" stA="50000" endA="300" endPos="50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49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（一）高速公路运营收入与支出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79512" y="3284984"/>
            <a:ext cx="172819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高速公路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运营收入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2771800" y="263691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其他收入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2771800" y="4221088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通行费收入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8" name="肘形连接符 47"/>
          <p:cNvCxnSpPr>
            <a:stCxn id="42" idx="1"/>
            <a:endCxn id="46" idx="1"/>
          </p:cNvCxnSpPr>
          <p:nvPr/>
        </p:nvCxnSpPr>
        <p:spPr>
          <a:xfrm rot="10800000" flipV="1">
            <a:off x="2771800" y="2888940"/>
            <a:ext cx="12700" cy="1584176"/>
          </a:xfrm>
          <a:prstGeom prst="bentConnector3">
            <a:avLst>
              <a:gd name="adj1" fmla="val 180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右箭头 53"/>
          <p:cNvSpPr/>
          <p:nvPr/>
        </p:nvSpPr>
        <p:spPr>
          <a:xfrm>
            <a:off x="1979712" y="350100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4644008" y="3356992"/>
            <a:ext cx="158417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车流量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4644008" y="5229200"/>
            <a:ext cx="158417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收费标准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2" name="形状 61"/>
          <p:cNvCxnSpPr>
            <a:stCxn id="59" idx="1"/>
            <a:endCxn id="46" idx="0"/>
          </p:cNvCxnSpPr>
          <p:nvPr/>
        </p:nvCxnSpPr>
        <p:spPr>
          <a:xfrm rot="10800000" flipV="1">
            <a:off x="3671900" y="3609020"/>
            <a:ext cx="972108" cy="612068"/>
          </a:xfrm>
          <a:prstGeom prst="bentConnector2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形状 69"/>
          <p:cNvCxnSpPr>
            <a:stCxn id="60" idx="1"/>
            <a:endCxn id="46" idx="2"/>
          </p:cNvCxnSpPr>
          <p:nvPr/>
        </p:nvCxnSpPr>
        <p:spPr>
          <a:xfrm rot="10800000">
            <a:off x="3671900" y="4725144"/>
            <a:ext cx="972108" cy="756084"/>
          </a:xfrm>
          <a:prstGeom prst="bentConnector2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7164289" y="2852936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OD</a:t>
            </a:r>
            <a:r>
              <a:rPr lang="zh-CN" altLang="en-US" dirty="0" smtClean="0">
                <a:solidFill>
                  <a:schemeClr val="tx1"/>
                </a:solidFill>
              </a:rPr>
              <a:t>调查？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7236297" y="371703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政府兜底工可数据？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8" name="肘形连接符 97"/>
          <p:cNvCxnSpPr>
            <a:stCxn id="73" idx="1"/>
            <a:endCxn id="74" idx="1"/>
          </p:cNvCxnSpPr>
          <p:nvPr/>
        </p:nvCxnSpPr>
        <p:spPr>
          <a:xfrm rot="10800000" flipH="1" flipV="1">
            <a:off x="7164289" y="3104964"/>
            <a:ext cx="72008" cy="864096"/>
          </a:xfrm>
          <a:prstGeom prst="bentConnector3">
            <a:avLst>
              <a:gd name="adj1" fmla="val -31746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左箭头 101"/>
          <p:cNvSpPr/>
          <p:nvPr/>
        </p:nvSpPr>
        <p:spPr>
          <a:xfrm>
            <a:off x="6300192" y="3429000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圆角矩形 102"/>
          <p:cNvSpPr/>
          <p:nvPr/>
        </p:nvSpPr>
        <p:spPr>
          <a:xfrm>
            <a:off x="7164289" y="472514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未来调价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机制兜底？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3"/>
          <p:cNvSpPr txBox="1">
            <a:spLocks noChangeArrowheads="1"/>
          </p:cNvSpPr>
          <p:nvPr/>
        </p:nvSpPr>
        <p:spPr bwMode="auto">
          <a:xfrm>
            <a:off x="308620" y="1124744"/>
            <a:ext cx="5991572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、高速公路运营收入与谈判方案的选择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7164289" y="580526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现行标准过低？是否补贴？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8" name="肘形连接符 107"/>
          <p:cNvCxnSpPr>
            <a:stCxn id="103" idx="1"/>
            <a:endCxn id="106" idx="1"/>
          </p:cNvCxnSpPr>
          <p:nvPr/>
        </p:nvCxnSpPr>
        <p:spPr>
          <a:xfrm rot="10800000" flipV="1">
            <a:off x="7164289" y="4977172"/>
            <a:ext cx="12700" cy="1080120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左箭头 108"/>
          <p:cNvSpPr/>
          <p:nvPr/>
        </p:nvSpPr>
        <p:spPr>
          <a:xfrm>
            <a:off x="6300192" y="5301208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AutoShape 3"/>
          <p:cNvSpPr>
            <a:spLocks noChangeArrowheads="1"/>
          </p:cNvSpPr>
          <p:nvPr/>
        </p:nvSpPr>
        <p:spPr bwMode="gray">
          <a:xfrm>
            <a:off x="395536" y="1700808"/>
            <a:ext cx="8280920" cy="792089"/>
          </a:xfrm>
          <a:prstGeom prst="roundRect">
            <a:avLst>
              <a:gd name="adj" fmla="val 8014"/>
            </a:avLst>
          </a:prstGeom>
          <a:solidFill>
            <a:srgbClr val="F8F8F8">
              <a:alpha val="0"/>
            </a:srgbClr>
          </a:solidFill>
          <a:ln w="9525">
            <a:solidFill>
              <a:srgbClr val="9461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高速公路运营收入主要为通行费收入，通行费收入主要决定于车流量及收费标准，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根据具体的项目情况，选择合适的谈判方案，确定合理的风险分担机制</a:t>
            </a:r>
          </a:p>
        </p:txBody>
      </p:sp>
    </p:spTree>
    <p:extLst>
      <p:ext uri="{BB962C8B-B14F-4D97-AF65-F5344CB8AC3E}">
        <p14:creationId xmlns="" xmlns:p14="http://schemas.microsoft.com/office/powerpoint/2010/main" val="62749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39552" y="2996952"/>
            <a:ext cx="7992888" cy="12961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zh-CN" altLang="en-US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第一部分：经济新常态下建筑企业发</a:t>
            </a:r>
            <a:endParaRPr lang="en-US" altLang="zh-CN" sz="3600" b="1" dirty="0" smtClean="0">
              <a:solidFill>
                <a:srgbClr val="0168DC"/>
              </a:solidFill>
              <a:effectLst>
                <a:glow rad="139700">
                  <a:srgbClr val="E4E4E4"/>
                </a:glo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  <a:p>
            <a:pPr eaLnBrk="0" hangingPunct="0"/>
            <a:r>
              <a:rPr lang="zh-CN" altLang="en-US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          展的机遇和挑战</a:t>
            </a:r>
          </a:p>
        </p:txBody>
      </p:sp>
    </p:spTree>
    <p:extLst>
      <p:ext uri="{BB962C8B-B14F-4D97-AF65-F5344CB8AC3E}">
        <p14:creationId xmlns:p14="http://schemas.microsoft.com/office/powerpoint/2010/main" xmlns="" val="3276340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（一）高速公路运营收入与支出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5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5055468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、高速公路运营支出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331640" y="2428868"/>
            <a:ext cx="864096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高速公路投资支出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357554" y="2548374"/>
            <a:ext cx="187220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运营管理费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347864" y="3567316"/>
            <a:ext cx="194421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财务费用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347864" y="4568588"/>
            <a:ext cx="194421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营业税及附加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275856" y="5501842"/>
            <a:ext cx="201622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所得税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1" name="直接连接符 30"/>
          <p:cNvCxnSpPr>
            <a:stCxn id="23" idx="3"/>
          </p:cNvCxnSpPr>
          <p:nvPr/>
        </p:nvCxnSpPr>
        <p:spPr>
          <a:xfrm>
            <a:off x="2195736" y="3653004"/>
            <a:ext cx="8640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6" idx="1"/>
          </p:cNvCxnSpPr>
          <p:nvPr/>
        </p:nvCxnSpPr>
        <p:spPr>
          <a:xfrm flipH="1">
            <a:off x="3059832" y="4784612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6012160" y="2428868"/>
            <a:ext cx="2376264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自身的运营管理水平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投资人该承担的风险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3" name="直接箭头连接符 42"/>
          <p:cNvCxnSpPr>
            <a:endCxn id="24" idx="3"/>
          </p:cNvCxnSpPr>
          <p:nvPr/>
        </p:nvCxnSpPr>
        <p:spPr>
          <a:xfrm flipH="1">
            <a:off x="5229762" y="2764398"/>
            <a:ext cx="720080" cy="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6012160" y="3423300"/>
            <a:ext cx="2376264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合理的融资方案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投资人该承担的风险</a:t>
            </a:r>
          </a:p>
        </p:txBody>
      </p:sp>
      <p:cxnSp>
        <p:nvCxnSpPr>
          <p:cNvPr id="49" name="直接箭头连接符 48"/>
          <p:cNvCxnSpPr>
            <a:stCxn id="45" idx="1"/>
            <a:endCxn id="25" idx="3"/>
          </p:cNvCxnSpPr>
          <p:nvPr/>
        </p:nvCxnSpPr>
        <p:spPr>
          <a:xfrm flipH="1">
            <a:off x="5292080" y="3783340"/>
            <a:ext cx="720080" cy="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6156176" y="5357826"/>
            <a:ext cx="2376264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选择合理的折旧、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融资方案</a:t>
            </a:r>
          </a:p>
        </p:txBody>
      </p:sp>
      <p:cxnSp>
        <p:nvCxnSpPr>
          <p:cNvPr id="63" name="直接箭头连接符 62"/>
          <p:cNvCxnSpPr>
            <a:stCxn id="61" idx="1"/>
          </p:cNvCxnSpPr>
          <p:nvPr/>
        </p:nvCxnSpPr>
        <p:spPr>
          <a:xfrm flipH="1">
            <a:off x="5292080" y="5717866"/>
            <a:ext cx="864096" cy="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357554" y="1643050"/>
            <a:ext cx="187220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初始投资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981950" y="1571612"/>
            <a:ext cx="2376264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控制投资额</a:t>
            </a:r>
          </a:p>
        </p:txBody>
      </p:sp>
      <p:cxnSp>
        <p:nvCxnSpPr>
          <p:cNvPr id="28" name="直接箭头连接符 27"/>
          <p:cNvCxnSpPr>
            <a:stCxn id="21" idx="1"/>
            <a:endCxn id="19" idx="3"/>
          </p:cNvCxnSpPr>
          <p:nvPr/>
        </p:nvCxnSpPr>
        <p:spPr>
          <a:xfrm rot="10800000" flipV="1">
            <a:off x="5229762" y="1857364"/>
            <a:ext cx="752188" cy="171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stCxn id="19" idx="1"/>
            <a:endCxn id="27" idx="1"/>
          </p:cNvCxnSpPr>
          <p:nvPr/>
        </p:nvCxnSpPr>
        <p:spPr>
          <a:xfrm rot="10800000" flipV="1">
            <a:off x="3275856" y="1859074"/>
            <a:ext cx="81698" cy="3858792"/>
          </a:xfrm>
          <a:prstGeom prst="bentConnector3">
            <a:avLst>
              <a:gd name="adj1" fmla="val 379811"/>
            </a:avLst>
          </a:prstGeom>
          <a:ln w="2476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3071802" y="3786190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3069522" y="2786058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749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（一）高速公路运营收入与支出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5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5055468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、项目的现金流与模式选择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51520" y="2132856"/>
            <a:ext cx="504056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收入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减号 18"/>
          <p:cNvSpPr/>
          <p:nvPr/>
        </p:nvSpPr>
        <p:spPr>
          <a:xfrm>
            <a:off x="827584" y="3140968"/>
            <a:ext cx="864096" cy="360040"/>
          </a:xfrm>
          <a:prstGeom prst="mathMin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1763688" y="2132856"/>
            <a:ext cx="504056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成本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等于号 20"/>
          <p:cNvSpPr/>
          <p:nvPr/>
        </p:nvSpPr>
        <p:spPr>
          <a:xfrm>
            <a:off x="2339752" y="2996952"/>
            <a:ext cx="1152128" cy="64807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491880" y="2204864"/>
            <a:ext cx="504056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利润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644008" y="2204864"/>
            <a:ext cx="25202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足以收回投资及收益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7740352" y="2204864"/>
            <a:ext cx="125963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BOT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644008" y="4077072"/>
            <a:ext cx="25202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不足以收回投资及收益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7704856" y="4077072"/>
            <a:ext cx="125963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PPP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7" name="肘形连接符 36"/>
          <p:cNvCxnSpPr>
            <a:stCxn id="28" idx="1"/>
            <a:endCxn id="32" idx="1"/>
          </p:cNvCxnSpPr>
          <p:nvPr/>
        </p:nvCxnSpPr>
        <p:spPr>
          <a:xfrm rot="10800000" flipV="1">
            <a:off x="4644008" y="2456892"/>
            <a:ext cx="12700" cy="1872208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右箭头 37"/>
          <p:cNvSpPr/>
          <p:nvPr/>
        </p:nvSpPr>
        <p:spPr>
          <a:xfrm>
            <a:off x="4067944" y="2996952"/>
            <a:ext cx="288032" cy="6480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>
            <a:stCxn id="28" idx="3"/>
            <a:endCxn id="30" idx="1"/>
          </p:cNvCxnSpPr>
          <p:nvPr/>
        </p:nvCxnSpPr>
        <p:spPr>
          <a:xfrm>
            <a:off x="7164288" y="2456892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32" idx="3"/>
            <a:endCxn id="34" idx="1"/>
          </p:cNvCxnSpPr>
          <p:nvPr/>
        </p:nvCxnSpPr>
        <p:spPr>
          <a:xfrm>
            <a:off x="7164288" y="4329100"/>
            <a:ext cx="5405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6444208" y="5229200"/>
            <a:ext cx="241176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合理的风险分担机制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下箭头 47"/>
          <p:cNvSpPr/>
          <p:nvPr/>
        </p:nvSpPr>
        <p:spPr>
          <a:xfrm>
            <a:off x="8244408" y="4653136"/>
            <a:ext cx="288032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2843808" y="5229200"/>
            <a:ext cx="241176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确定合理补贴方案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左箭头 50"/>
          <p:cNvSpPr/>
          <p:nvPr/>
        </p:nvSpPr>
        <p:spPr>
          <a:xfrm>
            <a:off x="5364088" y="5301208"/>
            <a:ext cx="936104" cy="36004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2749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</a:t>
            </a: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PPP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模式的补贴事宜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5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6336704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PPP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项目的补贴机制及原则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1289050" y="2493665"/>
            <a:ext cx="6019254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CE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gray">
          <a:xfrm>
            <a:off x="1289050" y="3526333"/>
            <a:ext cx="6019254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CE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186" name="Rectangle 174"/>
          <p:cNvSpPr>
            <a:spLocks noChangeArrowheads="1"/>
          </p:cNvSpPr>
          <p:nvPr/>
        </p:nvSpPr>
        <p:spPr bwMode="ltGray">
          <a:xfrm>
            <a:off x="352424" y="2493665"/>
            <a:ext cx="1627287" cy="766763"/>
          </a:xfrm>
          <a:prstGeom prst="rect">
            <a:avLst/>
          </a:prstGeom>
          <a:solidFill>
            <a:srgbClr val="8F03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187" name="Rectangle 175"/>
          <p:cNvSpPr>
            <a:spLocks noChangeArrowheads="1"/>
          </p:cNvSpPr>
          <p:nvPr/>
        </p:nvSpPr>
        <p:spPr bwMode="gray">
          <a:xfrm>
            <a:off x="352424" y="3526333"/>
            <a:ext cx="1627287" cy="766763"/>
          </a:xfrm>
          <a:prstGeom prst="rect">
            <a:avLst/>
          </a:prstGeom>
          <a:solidFill>
            <a:srgbClr val="F77A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189" name="Rectangle 177"/>
          <p:cNvSpPr>
            <a:spLocks noChangeArrowheads="1"/>
          </p:cNvSpPr>
          <p:nvPr/>
        </p:nvSpPr>
        <p:spPr bwMode="white">
          <a:xfrm>
            <a:off x="611856" y="2674640"/>
            <a:ext cx="12958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补贴原则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0" name="Rectangle 178"/>
          <p:cNvSpPr>
            <a:spLocks noChangeArrowheads="1"/>
          </p:cNvSpPr>
          <p:nvPr/>
        </p:nvSpPr>
        <p:spPr bwMode="white">
          <a:xfrm>
            <a:off x="611560" y="3670945"/>
            <a:ext cx="1142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补贴机制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2" name="Rectangle 180"/>
          <p:cNvSpPr>
            <a:spLocks noChangeArrowheads="1"/>
          </p:cNvSpPr>
          <p:nvPr/>
        </p:nvSpPr>
        <p:spPr bwMode="auto">
          <a:xfrm>
            <a:off x="2411760" y="2636912"/>
            <a:ext cx="2754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rPr>
              <a:t>利益共享，风险公担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193" name="Rectangle 181"/>
          <p:cNvSpPr>
            <a:spLocks noChangeArrowheads="1"/>
          </p:cNvSpPr>
          <p:nvPr/>
        </p:nvSpPr>
        <p:spPr bwMode="auto">
          <a:xfrm>
            <a:off x="2483768" y="3733661"/>
            <a:ext cx="3456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rPr>
              <a:t>建设期补贴、运营期补贴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gray">
          <a:xfrm>
            <a:off x="1259632" y="4581128"/>
            <a:ext cx="6048672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CE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199" name="Rectangle 175"/>
          <p:cNvSpPr>
            <a:spLocks noChangeArrowheads="1"/>
          </p:cNvSpPr>
          <p:nvPr/>
        </p:nvSpPr>
        <p:spPr bwMode="gray">
          <a:xfrm>
            <a:off x="323006" y="4581128"/>
            <a:ext cx="1627287" cy="766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200" name="Rectangle 178"/>
          <p:cNvSpPr>
            <a:spLocks noChangeArrowheads="1"/>
          </p:cNvSpPr>
          <p:nvPr/>
        </p:nvSpPr>
        <p:spPr bwMode="white">
          <a:xfrm>
            <a:off x="395536" y="4653136"/>
            <a:ext cx="1512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合理的风险分担机制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1" name="Rectangle 181"/>
          <p:cNvSpPr>
            <a:spLocks noChangeArrowheads="1"/>
          </p:cNvSpPr>
          <p:nvPr/>
        </p:nvSpPr>
        <p:spPr bwMode="auto">
          <a:xfrm>
            <a:off x="2339752" y="4653136"/>
            <a:ext cx="4752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rPr>
              <a:t>政府方承担最低需求风险、政策风险，投资人承担建设风险、运营风险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49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1259632" y="1945321"/>
            <a:ext cx="7032845" cy="4003959"/>
            <a:chOff x="4413250" y="3875237"/>
            <a:chExt cx="3793151" cy="1873250"/>
          </a:xfrm>
        </p:grpSpPr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 rot="5400000">
              <a:off x="4413250" y="3875237"/>
              <a:ext cx="1873250" cy="1873250"/>
            </a:xfrm>
            <a:prstGeom prst="rtTriangle">
              <a:avLst/>
            </a:prstGeom>
            <a:gradFill rotWithShape="1">
              <a:gsLst>
                <a:gs pos="0">
                  <a:srgbClr val="4AB1E4"/>
                </a:gs>
                <a:gs pos="100000">
                  <a:srgbClr val="4AB1E4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 flipH="1">
              <a:off x="6148020" y="3969370"/>
              <a:ext cx="2058381" cy="1771115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indent="2160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、地方政府参股不分红（常见以征地拆迁入股）</a:t>
              </a:r>
              <a:endParaRPr lang="en-US" altLang="zh-CN" sz="20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2160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、政府提供保底补贴；</a:t>
              </a:r>
              <a:endParaRPr lang="en-US" altLang="zh-CN" sz="20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2160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、固定收益率补贴；</a:t>
              </a:r>
              <a:endParaRPr lang="en-US" altLang="zh-CN" sz="20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2160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、税收、返还减免等优惠政策。</a:t>
              </a:r>
              <a:endParaRPr lang="en-US" altLang="zh-CN" sz="20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2160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、明确后期合理的收益分配方式，确保投资人盈利但不暴利</a:t>
              </a:r>
              <a:endParaRPr lang="zh-CN" alt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gray">
            <a:xfrm>
              <a:off x="4555045" y="4365104"/>
              <a:ext cx="1461307" cy="244788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000000"/>
                  </a:solidFill>
                  <a:ea typeface="宋体" charset="-122"/>
                </a:rPr>
                <a:t>常用的补贴方式</a:t>
              </a:r>
              <a:endParaRPr lang="en-US" altLang="zh-CN" sz="2800" b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</a:t>
            </a: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PPP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模式的补贴事宜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6336704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PPP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项目的补贴方式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45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1259632" y="2348880"/>
            <a:ext cx="4032026" cy="3341342"/>
          </a:xfrm>
          <a:prstGeom prst="rtTriangle">
            <a:avLst/>
          </a:prstGeom>
          <a:gradFill rotWithShape="1">
            <a:gsLst>
              <a:gs pos="0">
                <a:srgbClr val="8F038F"/>
              </a:gs>
              <a:gs pos="100000">
                <a:srgbClr val="8F038F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solidFill>
              <a:srgbClr val="CC66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1691679" y="1916831"/>
            <a:ext cx="6768752" cy="3323987"/>
            <a:chOff x="4478016" y="4036745"/>
            <a:chExt cx="3650715" cy="1555125"/>
          </a:xfrm>
        </p:grpSpPr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 flipH="1">
              <a:off x="6172106" y="4036745"/>
              <a:ext cx="1956625" cy="1555125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indent="2160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、补贴事宜纳入中长期财政规划</a:t>
              </a:r>
              <a:endParaRPr lang="en-US" altLang="zh-CN" sz="20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2160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、每年补贴额纳入财政预算，并出具相关支撑性文件</a:t>
              </a:r>
              <a:endParaRPr lang="en-US" altLang="zh-CN" sz="20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2160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、根据国家最新政策，完善相应的举债程序，</a:t>
              </a:r>
              <a:endParaRPr lang="en-US" altLang="zh-CN" sz="20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2160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sz="20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、确保过程的合法合规</a:t>
              </a:r>
              <a:endParaRPr lang="zh-CN" alt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gray">
            <a:xfrm>
              <a:off x="4478016" y="4575770"/>
              <a:ext cx="877719" cy="244788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000000"/>
                  </a:solidFill>
                  <a:ea typeface="宋体" charset="-122"/>
                </a:rPr>
                <a:t>补贴保障</a:t>
              </a:r>
              <a:endParaRPr lang="en-US" altLang="zh-CN" sz="2800" b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</a:t>
            </a: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PPP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模式的补贴事宜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6336704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PPP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项目补贴的保障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45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（三）高速公路</a:t>
            </a: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PPP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项目的征地拆迁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6336704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、征拆主体及责任划分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3072584" y="2708920"/>
            <a:ext cx="3035254" cy="2061492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3083501" y="2739750"/>
            <a:ext cx="2999613" cy="1104503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 rot="5400000">
            <a:off x="2142331" y="3590875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 rot="16200000">
            <a:off x="6165056" y="3636913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black">
          <a:xfrm>
            <a:off x="3371532" y="3084611"/>
            <a:ext cx="2568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2E507A"/>
                </a:solidFill>
                <a:latin typeface="Calibri" pitchFamily="34" charset="0"/>
              </a:rPr>
              <a:t>PPP</a:t>
            </a:r>
            <a:r>
              <a:rPr lang="zh-CN" altLang="en-US" sz="2400" b="1" dirty="0" smtClean="0">
                <a:solidFill>
                  <a:srgbClr val="2E507A"/>
                </a:solidFill>
                <a:latin typeface="Calibri" pitchFamily="34" charset="0"/>
              </a:rPr>
              <a:t>项目征地拆迁</a:t>
            </a:r>
            <a:endParaRPr lang="zh-CN" altLang="en-US" sz="2400" b="1" dirty="0">
              <a:solidFill>
                <a:srgbClr val="2E507A"/>
              </a:solidFill>
              <a:latin typeface="Calibri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black">
          <a:xfrm>
            <a:off x="3131901" y="3785293"/>
            <a:ext cx="2913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0000"/>
                </a:solidFill>
                <a:latin typeface="Calibri" pitchFamily="34" charset="0"/>
              </a:rPr>
              <a:t>项目征拆中关注事项</a:t>
            </a:r>
            <a:endParaRPr lang="en-US" altLang="zh-CN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gray">
          <a:xfrm>
            <a:off x="3120429" y="3636068"/>
            <a:ext cx="2912646" cy="0"/>
          </a:xfrm>
          <a:prstGeom prst="line">
            <a:avLst/>
          </a:prstGeom>
          <a:noFill/>
          <a:ln w="9525">
            <a:solidFill>
              <a:srgbClr val="EAEAEA"/>
            </a:solidFill>
            <a:prstDash val="dash"/>
            <a:round/>
            <a:headEnd/>
            <a:tailEnd/>
          </a:ln>
          <a:effectLst>
            <a:outerShdw dist="17961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AutoShape 54"/>
          <p:cNvSpPr>
            <a:spLocks noChangeArrowheads="1"/>
          </p:cNvSpPr>
          <p:nvPr/>
        </p:nvSpPr>
        <p:spPr bwMode="gray">
          <a:xfrm>
            <a:off x="300633" y="4135016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rgbClr val="EF8D21">
                  <a:gamma/>
                  <a:shade val="79216"/>
                  <a:invGamma/>
                </a:srgbClr>
              </a:gs>
              <a:gs pos="100000">
                <a:srgbClr val="EF8D2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gray">
          <a:xfrm>
            <a:off x="354608" y="4563641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white">
          <a:xfrm>
            <a:off x="756246" y="4158829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ea typeface="宋体" charset="-122"/>
                <a:cs typeface="Arial" charset="0"/>
              </a:rPr>
              <a:t>沟通协调</a:t>
            </a:r>
            <a:endParaRPr lang="en-US" altLang="zh-CN" sz="2000" b="1" dirty="0" smtClean="0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gray">
          <a:xfrm>
            <a:off x="395883" y="4641429"/>
            <a:ext cx="2316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zh-CN" altLang="en-US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及时掌握征拆情况，把握投资节奏</a:t>
            </a:r>
            <a:endParaRPr lang="en-US" altLang="zh-CN" b="1" dirty="0" smtClean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22" name="AutoShape 59"/>
          <p:cNvSpPr>
            <a:spLocks noChangeArrowheads="1"/>
          </p:cNvSpPr>
          <p:nvPr/>
        </p:nvSpPr>
        <p:spPr bwMode="gray">
          <a:xfrm>
            <a:off x="300633" y="1772816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rgbClr val="5AC2C2">
                  <a:gamma/>
                  <a:shade val="69804"/>
                  <a:invGamma/>
                </a:srgbClr>
              </a:gs>
              <a:gs pos="100000">
                <a:srgbClr val="5AC2C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AutoShape 60"/>
          <p:cNvSpPr>
            <a:spLocks noChangeArrowheads="1"/>
          </p:cNvSpPr>
          <p:nvPr/>
        </p:nvSpPr>
        <p:spPr bwMode="gray">
          <a:xfrm>
            <a:off x="354608" y="2201441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white">
          <a:xfrm>
            <a:off x="756246" y="1796629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ea typeface="宋体" charset="-122"/>
                <a:cs typeface="Arial" charset="0"/>
              </a:rPr>
              <a:t>征拆主体</a:t>
            </a:r>
            <a:endParaRPr lang="zh-CN" altLang="en-US" sz="2000" b="1" dirty="0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gray">
          <a:xfrm>
            <a:off x="395883" y="2348880"/>
            <a:ext cx="2316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zh-CN" altLang="en-US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地方政府作为项目征地拆迁主体，与项目公司签订征拆协议</a:t>
            </a:r>
            <a:endParaRPr lang="en-US" altLang="zh-CN" b="1" dirty="0" smtClean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26" name="AutoShape 63"/>
          <p:cNvSpPr>
            <a:spLocks noChangeArrowheads="1"/>
          </p:cNvSpPr>
          <p:nvPr/>
        </p:nvSpPr>
        <p:spPr bwMode="gray">
          <a:xfrm>
            <a:off x="6349305" y="4205064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rgbClr val="D54F6F">
                  <a:gamma/>
                  <a:shade val="79216"/>
                  <a:invGamma/>
                </a:srgbClr>
              </a:gs>
              <a:gs pos="100000">
                <a:srgbClr val="D54F6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AutoShape 64"/>
          <p:cNvSpPr>
            <a:spLocks noChangeArrowheads="1"/>
          </p:cNvSpPr>
          <p:nvPr/>
        </p:nvSpPr>
        <p:spPr bwMode="gray">
          <a:xfrm>
            <a:off x="6403280" y="4633689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white">
          <a:xfrm>
            <a:off x="6804918" y="4228877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ea typeface="宋体" charset="-122"/>
                <a:cs typeface="Arial" charset="0"/>
              </a:rPr>
              <a:t>进度保障</a:t>
            </a:r>
            <a:endParaRPr lang="en-US" altLang="zh-CN" sz="2000" b="1" dirty="0" smtClean="0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444555" y="4604935"/>
            <a:ext cx="2316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zh-CN" altLang="en-US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征拆协议中明确进度计划，对因征拆进度引起的投资人损失，要求合理补偿</a:t>
            </a:r>
            <a:endParaRPr lang="en-US" altLang="zh-CN" b="1" dirty="0" smtClean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0" name="AutoShape 67"/>
          <p:cNvSpPr>
            <a:spLocks noChangeArrowheads="1"/>
          </p:cNvSpPr>
          <p:nvPr/>
        </p:nvSpPr>
        <p:spPr bwMode="gray">
          <a:xfrm>
            <a:off x="6349305" y="1842864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rgbClr val="6FB157">
                  <a:gamma/>
                  <a:shade val="79216"/>
                  <a:invGamma/>
                </a:srgbClr>
              </a:gs>
              <a:gs pos="100000">
                <a:srgbClr val="6FB15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AutoShape 68"/>
          <p:cNvSpPr>
            <a:spLocks noChangeArrowheads="1"/>
          </p:cNvSpPr>
          <p:nvPr/>
        </p:nvSpPr>
        <p:spPr bwMode="gray">
          <a:xfrm>
            <a:off x="6403280" y="2271489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white">
          <a:xfrm>
            <a:off x="6804918" y="1866677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ea typeface="宋体" charset="-122"/>
                <a:cs typeface="Arial" charset="0"/>
              </a:rPr>
              <a:t>费用包干</a:t>
            </a:r>
            <a:endParaRPr lang="en-US" altLang="zh-CN" sz="2000" b="1" dirty="0" smtClean="0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6300193" y="2349277"/>
            <a:ext cx="25922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zh-CN" altLang="en-US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争取初设概算包干使用，超出部分政府方负责（发达地区较难）</a:t>
            </a:r>
            <a:endParaRPr lang="en-US" altLang="zh-CN" b="1" dirty="0" smtClean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45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（四）高速公路</a:t>
            </a: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PPP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项目</a:t>
            </a: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EPC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6336704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、高速公路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PPP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项目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EPC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范围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259632" y="1556792"/>
            <a:ext cx="590465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EPC</a:t>
            </a:r>
            <a:r>
              <a:rPr lang="zh-CN" altLang="en-US" sz="2000" dirty="0" smtClean="0">
                <a:solidFill>
                  <a:schemeClr val="tx1"/>
                </a:solidFill>
              </a:rPr>
              <a:t>范围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979712" y="3068960"/>
            <a:ext cx="1080120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初步设计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3707904" y="3068960"/>
            <a:ext cx="1080120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施工图设计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5436096" y="3068960"/>
            <a:ext cx="1080120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施工总承包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827584" y="5517232"/>
            <a:ext cx="7200800" cy="864096"/>
          </a:xfrm>
          <a:prstGeom prst="roundRect">
            <a:avLst/>
          </a:prstGeom>
          <a:noFill/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将初步设计纳入</a:t>
            </a:r>
            <a:r>
              <a:rPr lang="en-US" altLang="zh-CN" dirty="0" smtClean="0">
                <a:solidFill>
                  <a:schemeClr val="tx1"/>
                </a:solidFill>
              </a:rPr>
              <a:t>EPC</a:t>
            </a:r>
            <a:r>
              <a:rPr lang="zh-CN" altLang="en-US" dirty="0" smtClean="0">
                <a:solidFill>
                  <a:schemeClr val="tx1"/>
                </a:solidFill>
              </a:rPr>
              <a:t>范围，利于控制造价，施工单位前期介入，优化方案，缩短工期，节约投资。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45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（五）高速公路</a:t>
            </a: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PPP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项目管控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6336704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、高速公路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PPP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项目管控模式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67544" y="1772816"/>
            <a:ext cx="2736304" cy="5760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</a:rPr>
              <a:t>小项目公司</a:t>
            </a:r>
            <a:r>
              <a:rPr lang="en-US" altLang="zh-CN" b="1" dirty="0" smtClean="0">
                <a:solidFill>
                  <a:srgbClr val="0000FF"/>
                </a:solidFill>
              </a:rPr>
              <a:t>+</a:t>
            </a:r>
            <a:r>
              <a:rPr lang="zh-CN" altLang="en-US" b="1" dirty="0" smtClean="0">
                <a:solidFill>
                  <a:srgbClr val="0000FF"/>
                </a:solidFill>
              </a:rPr>
              <a:t>大总承包部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635896" y="1772816"/>
            <a:ext cx="2646908" cy="5760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 dirty="0" smtClean="0">
                <a:solidFill>
                  <a:srgbClr val="0000FF"/>
                </a:solidFill>
              </a:rPr>
              <a:t>两块牌子，一套人马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804248" y="1772816"/>
            <a:ext cx="2232248" cy="5760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 dirty="0" smtClean="0">
                <a:solidFill>
                  <a:srgbClr val="0000FF"/>
                </a:solidFill>
              </a:rPr>
              <a:t>项目公司直接管理标段项目经理部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67544" y="2708920"/>
            <a:ext cx="2664296" cy="345638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>
                <a:solidFill>
                  <a:srgbClr val="0000FF"/>
                </a:solidFill>
              </a:rPr>
              <a:t>分别设立，独立运行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项目公司主要职责为项目融资、项目整体管控、投资控制、对外协调，管理设计、监理、咨询等单位，对总承包进行监管。总承包部负责项目整体履约，分管设计、施工、实验检测中心、测量中心。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419872" y="1772816"/>
            <a:ext cx="0" cy="4320480"/>
          </a:xfrm>
          <a:prstGeom prst="line">
            <a:avLst/>
          </a:prstGeom>
          <a:ln w="2476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588224" y="1700808"/>
            <a:ext cx="0" cy="4320480"/>
          </a:xfrm>
          <a:prstGeom prst="line">
            <a:avLst/>
          </a:prstGeom>
          <a:ln w="2476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3635896" y="2636912"/>
            <a:ext cx="2736304" cy="345638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00FF"/>
                </a:solidFill>
              </a:rPr>
              <a:t>两块牌子，一套人马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ctr"/>
            <a:r>
              <a:rPr lang="zh-CN" altLang="zh-CN" dirty="0" smtClean="0">
                <a:solidFill>
                  <a:schemeClr val="tx1"/>
                </a:solidFill>
              </a:rPr>
              <a:t>总承包部负责生产、质量、安全等前移至项目现场。项目公司主要职责为项目融资、项目整体管控、投资控制、对外协调。总承包部负责项目整体履约，分管设计、施工、监理、实验检测中心、测量中心。</a:t>
            </a:r>
          </a:p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732240" y="2636912"/>
            <a:ext cx="2304256" cy="345638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00FF"/>
                </a:solidFill>
              </a:rPr>
              <a:t>项目公司直管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ctr"/>
            <a:r>
              <a:rPr lang="zh-CN" altLang="zh-CN" dirty="0" smtClean="0">
                <a:solidFill>
                  <a:schemeClr val="tx1"/>
                </a:solidFill>
              </a:rPr>
              <a:t>该方案不设立总承包部，由项目公司直接管理标段项目经理部（分部），项目公司完全履行项目业主职能，负责项目融资、全面管控。该方案项目公司配置需强化。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45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285728"/>
            <a:ext cx="644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（五）高速公路</a:t>
            </a: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PPP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项目管控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6336704" cy="3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14F9B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、高速公路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PPP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 charset="-122"/>
              </a:rPr>
              <a:t>项目管控模式的区别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114F9B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11560" y="1628800"/>
          <a:ext cx="8064896" cy="4623378"/>
        </p:xfrm>
        <a:graphic>
          <a:graphicData uri="http://schemas.openxmlformats.org/drawingml/2006/table">
            <a:tbl>
              <a:tblPr/>
              <a:tblGrid>
                <a:gridCol w="1578532"/>
                <a:gridCol w="2950756"/>
                <a:gridCol w="3535608"/>
              </a:tblGrid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方案</a:t>
                      </a:r>
                      <a:endParaRPr lang="zh-CN" sz="2000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优势</a:t>
                      </a:r>
                      <a:endParaRPr lang="zh-CN" sz="2000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劣势</a:t>
                      </a:r>
                      <a:endParaRPr lang="zh-CN" sz="2000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+mn-ea"/>
                          <a:ea typeface="+mn-ea"/>
                          <a:cs typeface="Times New Roman"/>
                        </a:rPr>
                        <a:t>小项目公司</a:t>
                      </a:r>
                      <a:r>
                        <a:rPr lang="en-US" sz="2000" b="1" kern="100" dirty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zh-CN" sz="2000" b="1" kern="100" dirty="0">
                          <a:latin typeface="+mn-ea"/>
                          <a:ea typeface="+mn-ea"/>
                          <a:cs typeface="Times New Roman"/>
                        </a:rPr>
                        <a:t>大总承包部（路桥主导）分别设立，独立运营</a:t>
                      </a:r>
                      <a:endParaRPr lang="zh-CN" sz="2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+mn-ea"/>
                          <a:ea typeface="+mn-ea"/>
                          <a:cs typeface="Times New Roman"/>
                        </a:rPr>
                        <a:t>责任明晰；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+mn-ea"/>
                          <a:ea typeface="+mn-ea"/>
                          <a:cs typeface="Times New Roman"/>
                        </a:rPr>
                        <a:t>有利于投资控制；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+mn-ea"/>
                          <a:ea typeface="+mn-ea"/>
                          <a:cs typeface="Times New Roman"/>
                        </a:rPr>
                        <a:t>监理相对独立；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+mn-ea"/>
                          <a:ea typeface="+mn-ea"/>
                          <a:cs typeface="Times New Roman"/>
                        </a:rPr>
                        <a:t>需两套管理人员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+mn-ea"/>
                          <a:ea typeface="+mn-ea"/>
                          <a:cs typeface="Times New Roman"/>
                        </a:rPr>
                        <a:t>管理成本略高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+mn-ea"/>
                          <a:ea typeface="+mn-ea"/>
                          <a:cs typeface="Times New Roman"/>
                        </a:rPr>
                        <a:t>项目公司</a:t>
                      </a:r>
                      <a:r>
                        <a:rPr lang="en-US" sz="2000" b="1" kern="10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zh-CN" sz="2000" b="1" kern="100">
                          <a:latin typeface="+mn-ea"/>
                          <a:ea typeface="+mn-ea"/>
                          <a:cs typeface="Times New Roman"/>
                        </a:rPr>
                        <a:t>总承包部采用“两块牌子，一套人马”</a:t>
                      </a:r>
                      <a:endParaRPr lang="zh-CN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+mn-ea"/>
                          <a:ea typeface="+mn-ea"/>
                          <a:cs typeface="Times New Roman"/>
                        </a:rPr>
                        <a:t>缩短管理链条；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+mn-ea"/>
                          <a:ea typeface="+mn-ea"/>
                          <a:cs typeface="Times New Roman"/>
                        </a:rPr>
                        <a:t>节约管理人员和管理成本；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+mn-ea"/>
                          <a:ea typeface="+mn-ea"/>
                          <a:cs typeface="Times New Roman"/>
                        </a:rPr>
                        <a:t>职责不明晰；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+mn-ea"/>
                          <a:ea typeface="+mn-ea"/>
                          <a:cs typeface="Times New Roman"/>
                        </a:rPr>
                        <a:t>对投资控制和总承包利润实现发生冲突，难以控制概算；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+mn-ea"/>
                          <a:ea typeface="+mn-ea"/>
                          <a:cs typeface="Times New Roman"/>
                        </a:rPr>
                        <a:t>项目公司直接管理标段项目经理部（分部）</a:t>
                      </a:r>
                      <a:endParaRPr lang="zh-CN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+mn-ea"/>
                          <a:ea typeface="+mn-ea"/>
                          <a:cs typeface="Times New Roman"/>
                        </a:rPr>
                        <a:t>缩短管理链条；提高效率；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+mn-ea"/>
                          <a:ea typeface="+mn-ea"/>
                          <a:cs typeface="Times New Roman"/>
                        </a:rPr>
                        <a:t>有利于控制投资成本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+mn-ea"/>
                          <a:ea typeface="+mn-ea"/>
                          <a:cs typeface="Times New Roman"/>
                        </a:rPr>
                        <a:t>项目公司管理幅度大；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+mn-ea"/>
                          <a:ea typeface="+mn-ea"/>
                          <a:cs typeface="Times New Roman"/>
                        </a:rPr>
                        <a:t>投资收益路径需重新设计；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745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55976" y="3789040"/>
            <a:ext cx="4176464" cy="12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959" tIns="13980" rIns="27959" bIns="1398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</a:rPr>
              <a:t>谢谢！</a:t>
            </a:r>
            <a:endParaRPr lang="zh-CN" altLang="zh-CN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5720" y="285728"/>
            <a:ext cx="4934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）经济新常态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71600" y="1916832"/>
            <a:ext cx="1800200" cy="187220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经济增速换挡期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07704" y="3356992"/>
            <a:ext cx="1800200" cy="1872208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前期刺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激消化期</a:t>
            </a:r>
          </a:p>
        </p:txBody>
      </p:sp>
      <p:sp>
        <p:nvSpPr>
          <p:cNvPr id="16" name="椭圆 15"/>
          <p:cNvSpPr/>
          <p:nvPr/>
        </p:nvSpPr>
        <p:spPr>
          <a:xfrm>
            <a:off x="251520" y="3356992"/>
            <a:ext cx="1800200" cy="1872208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结构调整阵痛期</a:t>
            </a:r>
          </a:p>
        </p:txBody>
      </p:sp>
      <p:sp>
        <p:nvSpPr>
          <p:cNvPr id="17" name="右箭头 16"/>
          <p:cNvSpPr/>
          <p:nvPr/>
        </p:nvSpPr>
        <p:spPr>
          <a:xfrm>
            <a:off x="3995936" y="2204864"/>
            <a:ext cx="1008112" cy="2880320"/>
          </a:xfrm>
          <a:prstGeom prst="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9552" y="1196752"/>
            <a:ext cx="2808312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三期叠加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436096" y="1196752"/>
            <a:ext cx="2808312" cy="64807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四大特征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364088" y="1988840"/>
            <a:ext cx="2736304" cy="38884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00FF"/>
                </a:solidFill>
              </a:rPr>
              <a:t>中高速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zh-CN" altLang="en-US" dirty="0" smtClean="0">
                <a:solidFill>
                  <a:schemeClr val="tx1"/>
                </a:solidFill>
              </a:rPr>
              <a:t>       从高速增长转向中高速增长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00FF"/>
                </a:solidFill>
              </a:rPr>
              <a:t>优结构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zh-CN" altLang="en-US" dirty="0" smtClean="0">
                <a:solidFill>
                  <a:schemeClr val="tx1"/>
                </a:solidFill>
              </a:rPr>
              <a:t>       从结构不合理转向结构优化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00FF"/>
                </a:solidFill>
              </a:rPr>
              <a:t>新动力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zh-CN" altLang="en-US" dirty="0" smtClean="0">
                <a:solidFill>
                  <a:schemeClr val="tx1"/>
                </a:solidFill>
              </a:rPr>
              <a:t>      从要素投入驱动转向创新驱动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00FF"/>
                </a:solidFill>
              </a:rPr>
              <a:t>多挑战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zh-CN" altLang="en-US" dirty="0" smtClean="0">
                <a:solidFill>
                  <a:schemeClr val="tx1"/>
                </a:solidFill>
              </a:rPr>
              <a:t>      从隐含风险转向面临多种挑战</a:t>
            </a:r>
          </a:p>
        </p:txBody>
      </p:sp>
    </p:spTree>
    <p:extLst>
      <p:ext uri="{BB962C8B-B14F-4D97-AF65-F5344CB8AC3E}">
        <p14:creationId xmlns="" xmlns:p14="http://schemas.microsoft.com/office/powerpoint/2010/main" val="559529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椭圆 114"/>
          <p:cNvSpPr/>
          <p:nvPr/>
        </p:nvSpPr>
        <p:spPr>
          <a:xfrm>
            <a:off x="6228184" y="1745521"/>
            <a:ext cx="2304256" cy="144016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3419872" y="1817529"/>
            <a:ext cx="2304256" cy="144016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611560" y="1745521"/>
            <a:ext cx="2304256" cy="151216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85720" y="285728"/>
            <a:ext cx="4934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（二）机遇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79388" y="1052736"/>
            <a:ext cx="7344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1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、新型城镇化</a:t>
            </a:r>
          </a:p>
        </p:txBody>
      </p:sp>
      <p:sp>
        <p:nvSpPr>
          <p:cNvPr id="96" name="Rectangle 31"/>
          <p:cNvSpPr>
            <a:spLocks noChangeArrowheads="1"/>
          </p:cNvSpPr>
          <p:nvPr/>
        </p:nvSpPr>
        <p:spPr bwMode="gray">
          <a:xfrm>
            <a:off x="1115616" y="2105561"/>
            <a:ext cx="12457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2000" dirty="0" smtClean="0">
                <a:solidFill>
                  <a:srgbClr val="080808"/>
                </a:solidFill>
                <a:latin typeface="Arial" charset="0"/>
                <a:ea typeface="宋体" charset="-122"/>
              </a:rPr>
              <a:t>3</a:t>
            </a:r>
            <a:r>
              <a:rPr lang="zh-CN" altLang="en-US" sz="2000" dirty="0" smtClean="0">
                <a:solidFill>
                  <a:srgbClr val="080808"/>
                </a:solidFill>
                <a:latin typeface="Arial" charset="0"/>
                <a:ea typeface="宋体" charset="-122"/>
              </a:rPr>
              <a:t>个一亿人计划</a:t>
            </a:r>
            <a:endParaRPr lang="zh-CN" altLang="en-US" sz="2000" dirty="0">
              <a:solidFill>
                <a:srgbClr val="080808"/>
              </a:solidFill>
              <a:latin typeface="Arial" charset="0"/>
              <a:ea typeface="宋体" charset="-122"/>
            </a:endParaRPr>
          </a:p>
        </p:txBody>
      </p:sp>
      <p:sp>
        <p:nvSpPr>
          <p:cNvPr id="110" name="Rectangle 45"/>
          <p:cNvSpPr>
            <a:spLocks noChangeArrowheads="1"/>
          </p:cNvSpPr>
          <p:nvPr/>
        </p:nvSpPr>
        <p:spPr bwMode="gray">
          <a:xfrm>
            <a:off x="3721014" y="1961545"/>
            <a:ext cx="16430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zh-CN" altLang="en-US" sz="2000" dirty="0" smtClean="0">
                <a:solidFill>
                  <a:srgbClr val="080808"/>
                </a:solidFill>
                <a:latin typeface="Arial" charset="0"/>
                <a:ea typeface="宋体" charset="-122"/>
              </a:rPr>
              <a:t>常驻人口城镇化率由</a:t>
            </a:r>
            <a:r>
              <a:rPr lang="en-US" altLang="zh-CN" sz="2000" dirty="0" smtClean="0">
                <a:solidFill>
                  <a:srgbClr val="080808"/>
                </a:solidFill>
                <a:latin typeface="Arial" charset="0"/>
                <a:ea typeface="宋体" charset="-122"/>
              </a:rPr>
              <a:t>52.6%</a:t>
            </a:r>
            <a:r>
              <a:rPr lang="zh-CN" altLang="en-US" sz="2000" dirty="0" smtClean="0">
                <a:solidFill>
                  <a:srgbClr val="080808"/>
                </a:solidFill>
                <a:latin typeface="Arial" charset="0"/>
                <a:ea typeface="宋体" charset="-122"/>
              </a:rPr>
              <a:t>上升到</a:t>
            </a:r>
            <a:r>
              <a:rPr lang="en-US" altLang="zh-CN" sz="2000" dirty="0" smtClean="0">
                <a:solidFill>
                  <a:srgbClr val="080808"/>
                </a:solidFill>
                <a:latin typeface="Arial" charset="0"/>
                <a:ea typeface="宋体" charset="-122"/>
              </a:rPr>
              <a:t>60%</a:t>
            </a:r>
          </a:p>
        </p:txBody>
      </p:sp>
      <p:sp>
        <p:nvSpPr>
          <p:cNvPr id="112" name="Rectangle 46"/>
          <p:cNvSpPr>
            <a:spLocks noChangeArrowheads="1"/>
          </p:cNvSpPr>
          <p:nvPr/>
        </p:nvSpPr>
        <p:spPr bwMode="gray">
          <a:xfrm>
            <a:off x="6458458" y="1953994"/>
            <a:ext cx="17859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zh-CN" altLang="en-US" sz="2000" dirty="0" smtClean="0">
                <a:solidFill>
                  <a:srgbClr val="080808"/>
                </a:solidFill>
                <a:latin typeface="Arial" charset="0"/>
                <a:ea typeface="宋体" charset="-122"/>
              </a:rPr>
              <a:t>各类公共服务、基础设施指标大幅提升</a:t>
            </a:r>
            <a:endParaRPr lang="zh-CN" altLang="en-US" sz="2000" dirty="0">
              <a:solidFill>
                <a:srgbClr val="080808"/>
              </a:solidFill>
              <a:latin typeface="Arial" charset="0"/>
              <a:ea typeface="宋体" charset="-122"/>
            </a:endParaRPr>
          </a:p>
        </p:txBody>
      </p:sp>
      <p:sp>
        <p:nvSpPr>
          <p:cNvPr id="119" name="下箭头 118"/>
          <p:cNvSpPr/>
          <p:nvPr/>
        </p:nvSpPr>
        <p:spPr>
          <a:xfrm>
            <a:off x="1979712" y="3645024"/>
            <a:ext cx="540060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42</a:t>
            </a:r>
            <a:r>
              <a:rPr lang="zh-CN" altLang="en-US" b="1" dirty="0" smtClean="0">
                <a:solidFill>
                  <a:schemeClr val="tx1"/>
                </a:solidFill>
              </a:rPr>
              <a:t>万亿规模的投资需求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1331640" y="5157192"/>
            <a:ext cx="7056784" cy="86409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广阔的市场空间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29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5720" y="285728"/>
            <a:ext cx="4934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（二）机遇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79388" y="1052736"/>
            <a:ext cx="7344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2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、国家战略</a:t>
            </a:r>
          </a:p>
        </p:txBody>
      </p:sp>
      <p:pic>
        <p:nvPicPr>
          <p:cNvPr id="12" name="图片 11" descr="国家战略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84784"/>
            <a:ext cx="6684132" cy="4732366"/>
          </a:xfrm>
          <a:prstGeom prst="rect">
            <a:avLst/>
          </a:prstGeom>
        </p:spPr>
      </p:pic>
      <p:sp>
        <p:nvSpPr>
          <p:cNvPr id="14" name="圆角矩形标注 13"/>
          <p:cNvSpPr/>
          <p:nvPr/>
        </p:nvSpPr>
        <p:spPr>
          <a:xfrm>
            <a:off x="6948264" y="1628800"/>
            <a:ext cx="2016224" cy="4392488"/>
          </a:xfrm>
          <a:prstGeom prst="wedgeRoundRectCallout">
            <a:avLst>
              <a:gd name="adj1" fmla="val -165376"/>
              <a:gd name="adj2" fmla="val 12604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在经济新常态的大背景下，经济下行压力任然较大，基础设施投资将是推动经济发展的主要动力。跟紧国家战略，寻求更多的市场机遇，拓展市场空间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29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5720" y="285728"/>
            <a:ext cx="4934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（三）挑战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79388" y="1052736"/>
            <a:ext cx="6480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1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、地方政府债务高企，传统模式受困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 rot="5400000">
            <a:off x="822153" y="4237137"/>
            <a:ext cx="2094258" cy="206216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855663" y="4362723"/>
            <a:ext cx="2044700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000" b="1" dirty="0" smtClean="0"/>
              <a:t>偿还责任的债务</a:t>
            </a:r>
            <a:r>
              <a:rPr lang="en-US" altLang="zh-CN" sz="2000" b="1" dirty="0" smtClean="0"/>
              <a:t>10.09</a:t>
            </a:r>
            <a:r>
              <a:rPr lang="zh-CN" altLang="en-US" sz="2000" b="1" dirty="0" smtClean="0"/>
              <a:t>万</a:t>
            </a:r>
            <a:r>
              <a:rPr lang="zh-CN" altLang="zh-CN" sz="2000" b="1" dirty="0" smtClean="0"/>
              <a:t>亿</a:t>
            </a:r>
            <a:endParaRPr lang="en-US" altLang="zh-CN" sz="2000" b="1" dirty="0" smtClean="0">
              <a:latin typeface="+mn-lt"/>
              <a:ea typeface="+mn-ea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 rot="5400000">
            <a:off x="3501901" y="4237137"/>
            <a:ext cx="2094258" cy="206216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gray">
          <a:xfrm>
            <a:off x="3535411" y="4589742"/>
            <a:ext cx="20447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000" b="1" dirty="0" smtClean="0"/>
              <a:t>担保责任的债务</a:t>
            </a:r>
            <a:r>
              <a:rPr lang="en-US" altLang="zh-CN" sz="2000" b="1" dirty="0" smtClean="0"/>
              <a:t>2.67 </a:t>
            </a:r>
            <a:r>
              <a:rPr lang="zh-CN" altLang="zh-CN" sz="2000" b="1" dirty="0" smtClean="0"/>
              <a:t>亿</a:t>
            </a:r>
            <a:r>
              <a:rPr lang="zh-CN" altLang="en-US" sz="2000" b="1" dirty="0" smtClean="0"/>
              <a:t>万亿</a:t>
            </a:r>
            <a:endParaRPr lang="en-US" altLang="zh-CN" sz="2000" b="1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 rot="5400000">
            <a:off x="6202201" y="4201133"/>
            <a:ext cx="2166266" cy="206216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gray">
          <a:xfrm>
            <a:off x="6271715" y="4362723"/>
            <a:ext cx="20447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000" b="1" dirty="0" smtClean="0"/>
              <a:t>可能承担一定救助责任的债务</a:t>
            </a:r>
            <a:r>
              <a:rPr lang="en-US" altLang="zh-CN" sz="2000" b="1" dirty="0" smtClean="0"/>
              <a:t>4.34</a:t>
            </a:r>
            <a:r>
              <a:rPr lang="zh-CN" altLang="en-US" sz="2000" b="1" dirty="0" smtClean="0"/>
              <a:t>万</a:t>
            </a:r>
            <a:r>
              <a:rPr lang="zh-CN" altLang="zh-CN" sz="2000" b="1" dirty="0" smtClean="0"/>
              <a:t>亿</a:t>
            </a:r>
            <a:endParaRPr lang="en-US" altLang="zh-CN" sz="2000" b="1" dirty="0"/>
          </a:p>
        </p:txBody>
      </p:sp>
      <p:sp>
        <p:nvSpPr>
          <p:cNvPr id="22" name="矩形 21"/>
          <p:cNvSpPr/>
          <p:nvPr/>
        </p:nvSpPr>
        <p:spPr>
          <a:xfrm>
            <a:off x="539552" y="1628800"/>
            <a:ext cx="7632848" cy="216024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</a:rPr>
              <a:t>根据</a:t>
            </a:r>
            <a:r>
              <a:rPr lang="en-US" altLang="zh-CN" sz="2000" dirty="0" smtClean="0">
                <a:solidFill>
                  <a:schemeClr val="tx1"/>
                </a:solidFill>
              </a:rPr>
              <a:t>2013</a:t>
            </a:r>
            <a:r>
              <a:rPr lang="zh-CN" altLang="en-US" sz="2000" dirty="0" smtClean="0">
                <a:solidFill>
                  <a:schemeClr val="tx1"/>
                </a:solidFill>
              </a:rPr>
              <a:t>年底国家审计署公布的数据，地方政府债务高企，</a:t>
            </a:r>
            <a:r>
              <a:rPr lang="zh-CN" altLang="zh-CN" sz="2000" dirty="0" smtClean="0">
                <a:solidFill>
                  <a:schemeClr val="tx1"/>
                </a:solidFill>
              </a:rPr>
              <a:t>有</a:t>
            </a:r>
            <a:r>
              <a:rPr lang="en-US" altLang="zh-CN" sz="2000" dirty="0" smtClean="0">
                <a:solidFill>
                  <a:schemeClr val="tx1"/>
                </a:solidFill>
              </a:rPr>
              <a:t>3</a:t>
            </a:r>
            <a:r>
              <a:rPr lang="zh-CN" altLang="zh-CN" sz="2000" dirty="0" smtClean="0">
                <a:solidFill>
                  <a:schemeClr val="tx1"/>
                </a:solidFill>
              </a:rPr>
              <a:t>个省级、</a:t>
            </a:r>
            <a:r>
              <a:rPr lang="en-US" altLang="zh-CN" sz="2000" dirty="0" smtClean="0">
                <a:solidFill>
                  <a:schemeClr val="tx1"/>
                </a:solidFill>
              </a:rPr>
              <a:t>99</a:t>
            </a:r>
            <a:r>
              <a:rPr lang="zh-CN" altLang="zh-CN" sz="2000" dirty="0" smtClean="0">
                <a:solidFill>
                  <a:schemeClr val="tx1"/>
                </a:solidFill>
              </a:rPr>
              <a:t>个市级、</a:t>
            </a:r>
            <a:r>
              <a:rPr lang="en-US" altLang="zh-CN" sz="2000" dirty="0" smtClean="0">
                <a:solidFill>
                  <a:schemeClr val="tx1"/>
                </a:solidFill>
              </a:rPr>
              <a:t>195</a:t>
            </a:r>
            <a:r>
              <a:rPr lang="zh-CN" altLang="zh-CN" sz="2000" dirty="0" smtClean="0">
                <a:solidFill>
                  <a:schemeClr val="tx1"/>
                </a:solidFill>
              </a:rPr>
              <a:t>个县级政府负有偿还责任债务的债务率高于</a:t>
            </a:r>
            <a:r>
              <a:rPr lang="en-US" altLang="zh-CN" sz="2000" dirty="0" smtClean="0">
                <a:solidFill>
                  <a:schemeClr val="tx1"/>
                </a:solidFill>
              </a:rPr>
              <a:t>100%</a:t>
            </a:r>
            <a:r>
              <a:rPr lang="zh-CN" altLang="zh-CN" sz="2000" dirty="0" smtClean="0">
                <a:solidFill>
                  <a:schemeClr val="tx1"/>
                </a:solidFill>
              </a:rPr>
              <a:t>，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CN" altLang="zh-CN" sz="2000" dirty="0" smtClean="0">
                <a:solidFill>
                  <a:schemeClr val="tx1"/>
                </a:solidFill>
              </a:rPr>
              <a:t>出于财政金融风险管控方面考虑，国家严控</a:t>
            </a:r>
            <a:r>
              <a:rPr lang="zh-CN" altLang="en-US" sz="2000" dirty="0" smtClean="0">
                <a:solidFill>
                  <a:schemeClr val="tx1"/>
                </a:solidFill>
              </a:rPr>
              <a:t>地方政府传统的融资模式，竞争类项目及</a:t>
            </a:r>
            <a:r>
              <a:rPr lang="en-US" altLang="zh-CN" sz="2000" dirty="0" smtClean="0">
                <a:solidFill>
                  <a:schemeClr val="tx1"/>
                </a:solidFill>
              </a:rPr>
              <a:t>BT</a:t>
            </a:r>
            <a:r>
              <a:rPr lang="zh-CN" altLang="en-US" sz="2000" dirty="0" smtClean="0">
                <a:solidFill>
                  <a:schemeClr val="tx1"/>
                </a:solidFill>
              </a:rPr>
              <a:t>项目市场整体萎缩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CN" altLang="zh-CN" sz="2000" b="1" dirty="0" smtClean="0">
                <a:solidFill>
                  <a:srgbClr val="0000FF"/>
                </a:solidFill>
              </a:rPr>
              <a:t>在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2012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年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12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月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发布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财预﹝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2012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﹞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463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号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0000FF"/>
                </a:solidFill>
              </a:rPr>
              <a:t>2014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年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9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月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发布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国发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[2014]43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号</a:t>
            </a:r>
          </a:p>
        </p:txBody>
      </p:sp>
    </p:spTree>
    <p:extLst>
      <p:ext uri="{BB962C8B-B14F-4D97-AF65-F5344CB8AC3E}">
        <p14:creationId xmlns="" xmlns:p14="http://schemas.microsoft.com/office/powerpoint/2010/main" val="559529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5720" y="285728"/>
            <a:ext cx="4934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rgbClr val="FFE1E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（三）挑战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rgbClr val="FFE1E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79388" y="1052736"/>
            <a:ext cx="3672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>
                <a:srgbClr val="D7181F"/>
              </a:buCl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1C1C1C"/>
                </a:solidFill>
              </a:rPr>
              <a:t>2</a:t>
            </a:r>
            <a:r>
              <a:rPr lang="zh-CN" altLang="en-US" sz="2400" b="1" dirty="0" smtClean="0">
                <a:solidFill>
                  <a:srgbClr val="1C1C1C"/>
                </a:solidFill>
              </a:rPr>
              <a:t>、新模式不够成熟</a:t>
            </a:r>
          </a:p>
        </p:txBody>
      </p:sp>
      <p:sp>
        <p:nvSpPr>
          <p:cNvPr id="22" name="矩形 21"/>
          <p:cNvSpPr/>
          <p:nvPr/>
        </p:nvSpPr>
        <p:spPr>
          <a:xfrm>
            <a:off x="539552" y="1628800"/>
            <a:ext cx="7632848" cy="358615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去年底以来，国务院、发改委、财政部出台了一系列文件，力推政府与社会资本合作，以盘活社会存量资金，缓解地方政府债务压力。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但文件整体趋于宽泛，可操作性不强。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市场对新模式的理解和接受程度不够，普遍把</a:t>
            </a:r>
            <a:r>
              <a:rPr lang="en-US" altLang="zh-CN" sz="2000" dirty="0" smtClean="0">
                <a:solidFill>
                  <a:schemeClr val="tx1"/>
                </a:solidFill>
              </a:rPr>
              <a:t>PPP</a:t>
            </a:r>
            <a:r>
              <a:rPr lang="zh-CN" altLang="en-US" sz="2000" dirty="0" smtClean="0">
                <a:solidFill>
                  <a:schemeClr val="tx1"/>
                </a:solidFill>
              </a:rPr>
              <a:t>模式仅仅当成一种新的融资手段，对新模式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“利益共享、风险公担”</a:t>
            </a:r>
            <a:r>
              <a:rPr lang="zh-CN" altLang="en-US" sz="2000" dirty="0" smtClean="0">
                <a:solidFill>
                  <a:schemeClr val="tx1"/>
                </a:solidFill>
              </a:rPr>
              <a:t>落实不够到位，谈判中总想把责任推给社会投资人，无法做到由“最有能力处理该类风险的人承担相应的风险”，从而效率不高，无法做到</a:t>
            </a:r>
            <a:r>
              <a:rPr lang="zh-CN" altLang="en-US" sz="2000" dirty="0" smtClean="0">
                <a:solidFill>
                  <a:srgbClr val="0000FF"/>
                </a:solidFill>
              </a:rPr>
              <a:t>“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物有所值（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VFM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）</a:t>
            </a:r>
            <a:r>
              <a:rPr lang="zh-CN" altLang="en-US" sz="2000" dirty="0" smtClean="0">
                <a:solidFill>
                  <a:schemeClr val="tx1"/>
                </a:solidFill>
              </a:rPr>
              <a:t>”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rgbClr val="0000FF"/>
                </a:solidFill>
              </a:rPr>
              <a:t>纯公益性项目没有成熟的操作思路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相应的财政政策、政府举债程序流程不清，基本属于摸石头过河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29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39552" y="2996952"/>
            <a:ext cx="8461604" cy="12961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zh-CN" altLang="en-US" sz="3600" b="1" dirty="0" smtClean="0">
                <a:solidFill>
                  <a:srgbClr val="0168DC"/>
                </a:solidFill>
                <a:effectLst>
                  <a:glow rad="139700">
                    <a:srgbClr val="E4E4E4"/>
                  </a:glo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第二部分：未来基础设施投资建设模式</a:t>
            </a:r>
          </a:p>
        </p:txBody>
      </p:sp>
    </p:spTree>
    <p:extLst>
      <p:ext uri="{BB962C8B-B14F-4D97-AF65-F5344CB8AC3E}">
        <p14:creationId xmlns:p14="http://schemas.microsoft.com/office/powerpoint/2010/main" xmlns="" val="3276340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34826</TotalTime>
  <Words>4832</Words>
  <Application>Microsoft Office PowerPoint</Application>
  <PresentationFormat>全屏显示(4:3)</PresentationFormat>
  <Paragraphs>346</Paragraphs>
  <Slides>39</Slides>
  <Notes>30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42" baseType="lpstr">
      <vt:lpstr>Office 主题</vt:lpstr>
      <vt:lpstr>自定义设计方案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Company>cscdc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4638</cp:revision>
  <dcterms:created xsi:type="dcterms:W3CDTF">2007-01-19T02:09:22Z</dcterms:created>
  <dcterms:modified xsi:type="dcterms:W3CDTF">2015-04-14T00:57:09Z</dcterms:modified>
</cp:coreProperties>
</file>