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Default Extension="docx" ContentType="application/vnd.openxmlformats-officedocument.wordprocessingml.document"/>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6" r:id="rId8"/>
    <p:sldId id="267" r:id="rId9"/>
    <p:sldId id="259" r:id="rId10"/>
    <p:sldId id="268" r:id="rId11"/>
    <p:sldId id="270" r:id="rId12"/>
    <p:sldId id="269" r:id="rId13"/>
    <p:sldId id="271" r:id="rId14"/>
    <p:sldId id="272" r:id="rId15"/>
    <p:sldId id="273" r:id="rId16"/>
    <p:sldId id="274" r:id="rId17"/>
    <p:sldId id="275" r:id="rId18"/>
    <p:sldId id="276" r:id="rId19"/>
    <p:sldId id="293" r:id="rId20"/>
    <p:sldId id="294" r:id="rId21"/>
    <p:sldId id="300" r:id="rId22"/>
    <p:sldId id="295" r:id="rId23"/>
    <p:sldId id="297" r:id="rId24"/>
    <p:sldId id="308" r:id="rId25"/>
    <p:sldId id="298" r:id="rId26"/>
    <p:sldId id="299" r:id="rId27"/>
    <p:sldId id="282" r:id="rId28"/>
    <p:sldId id="283" r:id="rId29"/>
    <p:sldId id="284" r:id="rId30"/>
    <p:sldId id="285" r:id="rId31"/>
    <p:sldId id="301" r:id="rId32"/>
    <p:sldId id="302" r:id="rId33"/>
    <p:sldId id="303" r:id="rId34"/>
    <p:sldId id="304" r:id="rId35"/>
    <p:sldId id="305" r:id="rId36"/>
    <p:sldId id="306" r:id="rId37"/>
    <p:sldId id="309" r:id="rId3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0" d="100"/>
          <a:sy n="120" d="100"/>
        </p:scale>
        <p:origin x="-1757"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Jiang\Desktop\YangPing\2014dec16.(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Jiang\Desktop\YangPing\2014dec16.(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iang\Desktop\YangPing\2014dec16.(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E:\&#19979;&#36733;\2014keti\2014dec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manualLayout>
          <c:layoutTarget val="inner"/>
          <c:xMode val="edge"/>
          <c:yMode val="edge"/>
          <c:x val="0.12544663167104197"/>
          <c:y val="5.1400554097404488E-2"/>
          <c:w val="0.76975962379702889"/>
          <c:h val="0.78876251579663426"/>
        </c:manualLayout>
      </c:layout>
      <c:barChart>
        <c:barDir val="col"/>
        <c:grouping val="clustered"/>
        <c:ser>
          <c:idx val="1"/>
          <c:order val="1"/>
          <c:tx>
            <c:strRef>
              <c:f>行业投资!$N$81</c:f>
              <c:strCache>
                <c:ptCount val="1"/>
              </c:strCache>
            </c:strRef>
          </c:tx>
          <c:spPr>
            <a:solidFill>
              <a:schemeClr val="accent3">
                <a:lumMod val="60000"/>
                <a:lumOff val="40000"/>
              </a:schemeClr>
            </a:solidFill>
          </c:spPr>
          <c:dPt>
            <c:idx val="4"/>
            <c:spPr>
              <a:solidFill>
                <a:schemeClr val="accent6">
                  <a:lumMod val="75000"/>
                </a:schemeClr>
              </a:solidFill>
            </c:spPr>
          </c:dPt>
          <c:dLbls>
            <c:dLbl>
              <c:idx val="7"/>
              <c:layout>
                <c:manualLayout>
                  <c:x val="-1.9299058205959661E-7"/>
                  <c:y val="0.25185262953241982"/>
                </c:manualLayout>
              </c:layout>
              <c:showVal val="1"/>
            </c:dLbl>
            <c:dLbl>
              <c:idx val="8"/>
              <c:layout>
                <c:manualLayout>
                  <c:x val="7.3529411764706905E-3"/>
                  <c:y val="0.11851851851851851"/>
                </c:manualLayout>
              </c:layout>
              <c:showVal val="1"/>
            </c:dLbl>
            <c:dLbl>
              <c:idx val="9"/>
              <c:layout>
                <c:manualLayout>
                  <c:x val="0"/>
                  <c:y val="6.4197530864197827E-2"/>
                </c:manualLayout>
              </c:layout>
              <c:showVal val="1"/>
            </c:dLbl>
            <c:showVal val="1"/>
          </c:dLbls>
          <c:cat>
            <c:strRef>
              <c:f>行业投资!$Z$77:$AI$77</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行业投资!$Z$81:$AI$81</c:f>
              <c:numCache>
                <c:formatCode>0.0%</c:formatCode>
                <c:ptCount val="10"/>
                <c:pt idx="1">
                  <c:v>-3.0000000000000083E-3</c:v>
                </c:pt>
                <c:pt idx="2">
                  <c:v>-3.0000000000000083E-3</c:v>
                </c:pt>
                <c:pt idx="3">
                  <c:v>-1.0000000000000035E-3</c:v>
                </c:pt>
                <c:pt idx="4">
                  <c:v>1.0000000000000035E-3</c:v>
                </c:pt>
                <c:pt idx="5">
                  <c:v>-2.9999999999999792E-3</c:v>
                </c:pt>
                <c:pt idx="6">
                  <c:v>-5.0000000000000114E-3</c:v>
                </c:pt>
                <c:pt idx="7">
                  <c:v>-4.0000000000000114E-3</c:v>
                </c:pt>
                <c:pt idx="8">
                  <c:v>-2.0000000000000052E-3</c:v>
                </c:pt>
                <c:pt idx="9">
                  <c:v>-1.0000000000000035E-3</c:v>
                </c:pt>
              </c:numCache>
            </c:numRef>
          </c:val>
        </c:ser>
        <c:axId val="197453696"/>
        <c:axId val="197452160"/>
      </c:barChart>
      <c:lineChart>
        <c:grouping val="standard"/>
        <c:ser>
          <c:idx val="0"/>
          <c:order val="0"/>
          <c:tx>
            <c:strRef>
              <c:f>行业投资!$N$80</c:f>
              <c:strCache>
                <c:ptCount val="1"/>
                <c:pt idx="0">
                  <c:v>固定资产投资（不含农户）</c:v>
                </c:pt>
              </c:strCache>
            </c:strRef>
          </c:tx>
          <c:spPr>
            <a:ln w="15875">
              <a:solidFill>
                <a:srgbClr val="0A0AFC"/>
              </a:solidFill>
            </a:ln>
          </c:spPr>
          <c:marker>
            <c:spPr>
              <a:solidFill>
                <a:srgbClr val="0A0AFC"/>
              </a:solidFill>
              <a:ln>
                <a:solidFill>
                  <a:srgbClr val="0A0AFC"/>
                </a:solidFill>
              </a:ln>
            </c:spPr>
          </c:marker>
          <c:trendline>
            <c:spPr>
              <a:ln>
                <a:solidFill>
                  <a:srgbClr val="F11BE7"/>
                </a:solidFill>
              </a:ln>
            </c:spPr>
            <c:trendlineType val="linear"/>
          </c:trendline>
          <c:cat>
            <c:strRef>
              <c:f>行业投资!$Z$77:$AI$77</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行业投资!$Z$80:$AI$80</c:f>
              <c:numCache>
                <c:formatCode>0.0%</c:formatCode>
                <c:ptCount val="10"/>
                <c:pt idx="0">
                  <c:v>0.17900000000000021</c:v>
                </c:pt>
                <c:pt idx="1">
                  <c:v>0.17600000000000021</c:v>
                </c:pt>
                <c:pt idx="2">
                  <c:v>0.17300000000000001</c:v>
                </c:pt>
                <c:pt idx="3">
                  <c:v>0.17200000000000001</c:v>
                </c:pt>
                <c:pt idx="4">
                  <c:v>0.17300000000000001</c:v>
                </c:pt>
                <c:pt idx="5">
                  <c:v>0.17</c:v>
                </c:pt>
                <c:pt idx="6">
                  <c:v>0.16500000000000004</c:v>
                </c:pt>
                <c:pt idx="7">
                  <c:v>0.16100000000000003</c:v>
                </c:pt>
                <c:pt idx="8">
                  <c:v>0.15900000000000034</c:v>
                </c:pt>
                <c:pt idx="9">
                  <c:v>0.15800000000000033</c:v>
                </c:pt>
              </c:numCache>
            </c:numRef>
          </c:val>
        </c:ser>
        <c:marker val="1"/>
        <c:axId val="197436544"/>
        <c:axId val="197438080"/>
      </c:lineChart>
      <c:catAx>
        <c:axId val="197436544"/>
        <c:scaling>
          <c:orientation val="minMax"/>
        </c:scaling>
        <c:axPos val="b"/>
        <c:tickLblPos val="nextTo"/>
        <c:txPr>
          <a:bodyPr rot="-5400000" vert="horz"/>
          <a:lstStyle/>
          <a:p>
            <a:pPr>
              <a:defRPr/>
            </a:pPr>
            <a:endParaRPr lang="zh-CN"/>
          </a:p>
        </c:txPr>
        <c:crossAx val="197438080"/>
        <c:crosses val="autoZero"/>
        <c:auto val="1"/>
        <c:lblAlgn val="ctr"/>
        <c:lblOffset val="100"/>
      </c:catAx>
      <c:valAx>
        <c:axId val="197438080"/>
        <c:scaling>
          <c:orientation val="minMax"/>
          <c:max val="0.18000000000000024"/>
          <c:min val="0.15500000000000044"/>
        </c:scaling>
        <c:axPos val="l"/>
        <c:numFmt formatCode="0.0%" sourceLinked="1"/>
        <c:tickLblPos val="nextTo"/>
        <c:crossAx val="197436544"/>
        <c:crosses val="autoZero"/>
        <c:crossBetween val="between"/>
      </c:valAx>
      <c:valAx>
        <c:axId val="197452160"/>
        <c:scaling>
          <c:orientation val="minMax"/>
        </c:scaling>
        <c:axPos val="r"/>
        <c:numFmt formatCode="0.00%" sourceLinked="0"/>
        <c:tickLblPos val="nextTo"/>
        <c:crossAx val="197453696"/>
        <c:crosses val="max"/>
        <c:crossBetween val="between"/>
      </c:valAx>
      <c:catAx>
        <c:axId val="197453696"/>
        <c:scaling>
          <c:orientation val="minMax"/>
        </c:scaling>
        <c:delete val="1"/>
        <c:axPos val="b"/>
        <c:tickLblPos val="none"/>
        <c:crossAx val="197452160"/>
        <c:crosses val="autoZero"/>
        <c:auto val="1"/>
        <c:lblAlgn val="ctr"/>
        <c:lblOffset val="100"/>
      </c:catAx>
    </c:plotArea>
    <c:plotVisOnly val="1"/>
    <c:dispBlanksAs val="gap"/>
  </c:chart>
  <c:spPr>
    <a:ln>
      <a:noFill/>
    </a:ln>
  </c:spPr>
  <c:txPr>
    <a:bodyPr/>
    <a:lstStyle/>
    <a:p>
      <a:pPr>
        <a:defRPr sz="1600"/>
      </a:pPr>
      <a:endParaRPr lang="zh-CN"/>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1294663167104112"/>
          <c:y val="5.1400554097404488E-2"/>
          <c:w val="0.83427559055118283"/>
          <c:h val="0.75824475065616936"/>
        </c:manualLayout>
      </c:layout>
      <c:barChart>
        <c:barDir val="col"/>
        <c:grouping val="clustered"/>
        <c:ser>
          <c:idx val="3"/>
          <c:order val="3"/>
          <c:tx>
            <c:strRef>
              <c:f>行业投资!$AL$51</c:f>
              <c:strCache>
                <c:ptCount val="1"/>
                <c:pt idx="0">
                  <c:v>固定资产投资（不含农户）</c:v>
                </c:pt>
              </c:strCache>
            </c:strRef>
          </c:tx>
          <c:spPr>
            <a:solidFill>
              <a:schemeClr val="accent2">
                <a:lumMod val="40000"/>
                <a:lumOff val="60000"/>
              </a:schemeClr>
            </a:solidFill>
            <a:ln>
              <a:solidFill>
                <a:sysClr val="window" lastClr="FFFFFF">
                  <a:lumMod val="95000"/>
                </a:sysClr>
              </a:solidFill>
            </a:ln>
          </c:spPr>
          <c:cat>
            <c:strRef>
              <c:f>行业投资!$AM$47:$AV$47</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行业投资!$AM$51:$AV$51</c:f>
              <c:numCache>
                <c:formatCode>0.0%</c:formatCode>
                <c:ptCount val="10"/>
                <c:pt idx="0">
                  <c:v>0.17900000000000019</c:v>
                </c:pt>
                <c:pt idx="1">
                  <c:v>0.17600000000000018</c:v>
                </c:pt>
                <c:pt idx="2">
                  <c:v>0.17300000000000001</c:v>
                </c:pt>
                <c:pt idx="3">
                  <c:v>0.17200000000000001</c:v>
                </c:pt>
                <c:pt idx="4">
                  <c:v>0.17300000000000001</c:v>
                </c:pt>
                <c:pt idx="5">
                  <c:v>0.17</c:v>
                </c:pt>
                <c:pt idx="6">
                  <c:v>0.16500000000000001</c:v>
                </c:pt>
                <c:pt idx="7">
                  <c:v>0.161</c:v>
                </c:pt>
                <c:pt idx="8">
                  <c:v>0.15900000000000022</c:v>
                </c:pt>
                <c:pt idx="9">
                  <c:v>0.15800000000000022</c:v>
                </c:pt>
              </c:numCache>
            </c:numRef>
          </c:val>
        </c:ser>
        <c:axId val="198573056"/>
        <c:axId val="198456064"/>
      </c:barChart>
      <c:lineChart>
        <c:grouping val="standard"/>
        <c:ser>
          <c:idx val="0"/>
          <c:order val="0"/>
          <c:tx>
            <c:strRef>
              <c:f>行业投资!$AL$48</c:f>
              <c:strCache>
                <c:ptCount val="1"/>
                <c:pt idx="0">
                  <c:v>电力、热力、燃气及水的生产和供应业</c:v>
                </c:pt>
              </c:strCache>
            </c:strRef>
          </c:tx>
          <c:spPr>
            <a:ln w="15875"/>
          </c:spPr>
          <c:cat>
            <c:strRef>
              <c:f>行业投资!$AM$47:$AV$47</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行业投资!$AM$48:$AV$48</c:f>
              <c:numCache>
                <c:formatCode>0.0%</c:formatCode>
                <c:ptCount val="10"/>
                <c:pt idx="0">
                  <c:v>5.5000000000000014E-2</c:v>
                </c:pt>
                <c:pt idx="1">
                  <c:v>0.15100000000000019</c:v>
                </c:pt>
                <c:pt idx="2">
                  <c:v>0.14100000000000001</c:v>
                </c:pt>
                <c:pt idx="3">
                  <c:v>0.17</c:v>
                </c:pt>
                <c:pt idx="4">
                  <c:v>0.16200000000000001</c:v>
                </c:pt>
                <c:pt idx="5">
                  <c:v>0.15200000000000019</c:v>
                </c:pt>
                <c:pt idx="6">
                  <c:v>0.15700000000000022</c:v>
                </c:pt>
                <c:pt idx="7">
                  <c:v>0.17500000000000004</c:v>
                </c:pt>
                <c:pt idx="8">
                  <c:v>0.17700000000000018</c:v>
                </c:pt>
                <c:pt idx="9">
                  <c:v>0.17400000000000004</c:v>
                </c:pt>
              </c:numCache>
            </c:numRef>
          </c:val>
        </c:ser>
        <c:ser>
          <c:idx val="1"/>
          <c:order val="1"/>
          <c:tx>
            <c:strRef>
              <c:f>行业投资!$AL$49</c:f>
              <c:strCache>
                <c:ptCount val="1"/>
                <c:pt idx="0">
                  <c:v>交通运输、仓储和邮政业</c:v>
                </c:pt>
              </c:strCache>
            </c:strRef>
          </c:tx>
          <c:spPr>
            <a:ln w="15875"/>
          </c:spPr>
          <c:marker>
            <c:symbol val="square"/>
            <c:size val="4"/>
          </c:marker>
          <c:cat>
            <c:strRef>
              <c:f>行业投资!$AM$47:$AV$47</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行业投资!$AM$49:$AV$49</c:f>
              <c:numCache>
                <c:formatCode>0.0%</c:formatCode>
                <c:ptCount val="10"/>
                <c:pt idx="0">
                  <c:v>0.21100000000000022</c:v>
                </c:pt>
                <c:pt idx="1">
                  <c:v>0.20400000000000001</c:v>
                </c:pt>
                <c:pt idx="2">
                  <c:v>0.19800000000000001</c:v>
                </c:pt>
                <c:pt idx="3">
                  <c:v>0.21900000000000022</c:v>
                </c:pt>
                <c:pt idx="4">
                  <c:v>0.22800000000000001</c:v>
                </c:pt>
                <c:pt idx="5">
                  <c:v>0.21400000000000019</c:v>
                </c:pt>
                <c:pt idx="6">
                  <c:v>0.20400000000000001</c:v>
                </c:pt>
                <c:pt idx="7">
                  <c:v>0.19400000000000001</c:v>
                </c:pt>
                <c:pt idx="8">
                  <c:v>0.19800000000000001</c:v>
                </c:pt>
                <c:pt idx="9">
                  <c:v>0.18500000000000019</c:v>
                </c:pt>
              </c:numCache>
            </c:numRef>
          </c:val>
        </c:ser>
        <c:ser>
          <c:idx val="2"/>
          <c:order val="2"/>
          <c:tx>
            <c:strRef>
              <c:f>行业投资!$AL$50</c:f>
              <c:strCache>
                <c:ptCount val="1"/>
                <c:pt idx="0">
                  <c:v>水利、环境和公共设施管理业</c:v>
                </c:pt>
              </c:strCache>
            </c:strRef>
          </c:tx>
          <c:spPr>
            <a:ln w="15875"/>
          </c:spPr>
          <c:cat>
            <c:strRef>
              <c:f>行业投资!$AM$47:$AV$47</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行业投资!$AM$50:$AV$50</c:f>
              <c:numCache>
                <c:formatCode>0.0%</c:formatCode>
                <c:ptCount val="10"/>
                <c:pt idx="0">
                  <c:v>0.24100000000000021</c:v>
                </c:pt>
                <c:pt idx="1">
                  <c:v>0.24600000000000022</c:v>
                </c:pt>
                <c:pt idx="2">
                  <c:v>0.255</c:v>
                </c:pt>
                <c:pt idx="3">
                  <c:v>0.27200000000000002</c:v>
                </c:pt>
                <c:pt idx="4">
                  <c:v>0.26400000000000001</c:v>
                </c:pt>
                <c:pt idx="5">
                  <c:v>0.27700000000000002</c:v>
                </c:pt>
                <c:pt idx="6">
                  <c:v>0.25800000000000001</c:v>
                </c:pt>
                <c:pt idx="7">
                  <c:v>0.24200000000000019</c:v>
                </c:pt>
                <c:pt idx="8">
                  <c:v>0.24800000000000019</c:v>
                </c:pt>
                <c:pt idx="9">
                  <c:v>0.25</c:v>
                </c:pt>
              </c:numCache>
            </c:numRef>
          </c:val>
        </c:ser>
        <c:marker val="1"/>
        <c:axId val="198573056"/>
        <c:axId val="198456064"/>
      </c:lineChart>
      <c:catAx>
        <c:axId val="198573056"/>
        <c:scaling>
          <c:orientation val="minMax"/>
        </c:scaling>
        <c:axPos val="b"/>
        <c:tickLblPos val="nextTo"/>
        <c:txPr>
          <a:bodyPr rot="-5400000" vert="horz"/>
          <a:lstStyle/>
          <a:p>
            <a:pPr>
              <a:defRPr/>
            </a:pPr>
            <a:endParaRPr lang="zh-CN"/>
          </a:p>
        </c:txPr>
        <c:crossAx val="198456064"/>
        <c:crosses val="autoZero"/>
        <c:auto val="1"/>
        <c:lblAlgn val="ctr"/>
        <c:lblOffset val="100"/>
      </c:catAx>
      <c:valAx>
        <c:axId val="198456064"/>
        <c:scaling>
          <c:orientation val="minMax"/>
          <c:min val="0.05"/>
        </c:scaling>
        <c:axPos val="l"/>
        <c:majorGridlines>
          <c:spPr>
            <a:ln>
              <a:solidFill>
                <a:schemeClr val="bg1">
                  <a:lumMod val="95000"/>
                </a:schemeClr>
              </a:solidFill>
            </a:ln>
          </c:spPr>
        </c:majorGridlines>
        <c:numFmt formatCode="0.0%" sourceLinked="1"/>
        <c:tickLblPos val="nextTo"/>
        <c:crossAx val="198573056"/>
        <c:crosses val="autoZero"/>
        <c:crossBetween val="between"/>
      </c:valAx>
    </c:plotArea>
    <c:legend>
      <c:legendPos val="r"/>
      <c:layout>
        <c:manualLayout>
          <c:xMode val="edge"/>
          <c:yMode val="edge"/>
          <c:x val="0.28391116210356232"/>
          <c:y val="0.53420195290274031"/>
          <c:w val="0.64664452196119526"/>
          <c:h val="0.25861644916763032"/>
        </c:manualLayout>
      </c:layout>
    </c:legend>
    <c:plotVisOnly val="1"/>
    <c:dispBlanksAs val="gap"/>
  </c:chart>
  <c:txPr>
    <a:bodyPr/>
    <a:lstStyle/>
    <a:p>
      <a:pPr>
        <a:defRPr sz="800"/>
      </a:pPr>
      <a:endParaRPr lang="zh-CN"/>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9.9363517060367473E-2"/>
          <c:y val="4.8188019466316713E-2"/>
          <c:w val="0.88119203849518923"/>
          <c:h val="0.7865340481130757"/>
        </c:manualLayout>
      </c:layout>
      <c:lineChart>
        <c:grouping val="standard"/>
        <c:ser>
          <c:idx val="0"/>
          <c:order val="0"/>
          <c:tx>
            <c:strRef>
              <c:f>分地区!$A$124</c:f>
              <c:strCache>
                <c:ptCount val="1"/>
                <c:pt idx="0">
                  <c:v>东部地区</c:v>
                </c:pt>
              </c:strCache>
            </c:strRef>
          </c:tx>
          <c:spPr>
            <a:ln w="15875">
              <a:solidFill>
                <a:srgbClr val="0A0AFC"/>
              </a:solidFill>
            </a:ln>
          </c:spPr>
          <c:marker>
            <c:spPr>
              <a:solidFill>
                <a:srgbClr val="0A0AFC"/>
              </a:solidFill>
              <a:ln>
                <a:solidFill>
                  <a:srgbClr val="0A0AFC"/>
                </a:solidFill>
              </a:ln>
            </c:spPr>
          </c:marker>
          <c:cat>
            <c:strRef>
              <c:f>分地区!$B$122:$K$122</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分地区!$B$124:$K$124</c:f>
              <c:numCache>
                <c:formatCode>0.0_ </c:formatCode>
                <c:ptCount val="10"/>
                <c:pt idx="0" formatCode="0.0_);[Red]\(0.0\)">
                  <c:v>16.5</c:v>
                </c:pt>
                <c:pt idx="1">
                  <c:v>16.399999999999999</c:v>
                </c:pt>
                <c:pt idx="2" formatCode="0.0_);[Red]\(0.0\)">
                  <c:v>16.3</c:v>
                </c:pt>
                <c:pt idx="3" formatCode="0.0_);[Red]\(0.0\)">
                  <c:v>16.2</c:v>
                </c:pt>
                <c:pt idx="4" formatCode="0.0_);[Red]\(0.0\)">
                  <c:v>16.3</c:v>
                </c:pt>
                <c:pt idx="5" formatCode="0.0_);[Red]\(0.0\)">
                  <c:v>15.9</c:v>
                </c:pt>
                <c:pt idx="6" formatCode="0.0_);[Red]\(0.0\)">
                  <c:v>15.3</c:v>
                </c:pt>
                <c:pt idx="7" formatCode="0.0_);[Red]\(0.0\)">
                  <c:v>14.9</c:v>
                </c:pt>
                <c:pt idx="8" formatCode="0.0_);[Red]\(0.0\)">
                  <c:v>14.6</c:v>
                </c:pt>
                <c:pt idx="9" formatCode="0.0_);[Red]\(0.0\)">
                  <c:v>14.5</c:v>
                </c:pt>
              </c:numCache>
            </c:numRef>
          </c:val>
        </c:ser>
        <c:ser>
          <c:idx val="1"/>
          <c:order val="1"/>
          <c:tx>
            <c:strRef>
              <c:f>分地区!$A$125</c:f>
              <c:strCache>
                <c:ptCount val="1"/>
                <c:pt idx="0">
                  <c:v>中部地区</c:v>
                </c:pt>
              </c:strCache>
            </c:strRef>
          </c:tx>
          <c:spPr>
            <a:ln w="15875">
              <a:solidFill>
                <a:srgbClr val="C00000"/>
              </a:solidFill>
            </a:ln>
          </c:spPr>
          <c:marker>
            <c:symbol val="square"/>
            <c:size val="4"/>
            <c:spPr>
              <a:solidFill>
                <a:srgbClr val="C00000"/>
              </a:solidFill>
              <a:ln>
                <a:solidFill>
                  <a:srgbClr val="C00000"/>
                </a:solidFill>
              </a:ln>
            </c:spPr>
          </c:marker>
          <c:cat>
            <c:strRef>
              <c:f>分地区!$B$122:$K$122</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分地区!$B$125:$K$125</c:f>
              <c:numCache>
                <c:formatCode>0.0_ </c:formatCode>
                <c:ptCount val="10"/>
                <c:pt idx="0" formatCode="0.0_);[Red]\(0.0\)">
                  <c:v>20.6</c:v>
                </c:pt>
                <c:pt idx="1">
                  <c:v>20.2</c:v>
                </c:pt>
                <c:pt idx="2" formatCode="0.0_);[Red]\(0.0\)">
                  <c:v>19.7</c:v>
                </c:pt>
                <c:pt idx="3" formatCode="0.0_);[Red]\(0.0\)">
                  <c:v>19.3</c:v>
                </c:pt>
                <c:pt idx="4" formatCode="0.0_);[Red]\(0.0\)">
                  <c:v>19.2</c:v>
                </c:pt>
                <c:pt idx="5" formatCode="0.0_);[Red]\(0.0\)">
                  <c:v>18.899999999999999</c:v>
                </c:pt>
                <c:pt idx="6" formatCode="0.0_);[Red]\(0.0\)">
                  <c:v>18.399999999999999</c:v>
                </c:pt>
                <c:pt idx="7" formatCode="0.0_);[Red]\(0.0\)">
                  <c:v>17.8</c:v>
                </c:pt>
                <c:pt idx="8" formatCode="0.0_);[Red]\(0.0\)">
                  <c:v>17.600000000000001</c:v>
                </c:pt>
                <c:pt idx="9" formatCode="0.0_);[Red]\(0.0\)">
                  <c:v>17.399999999999999</c:v>
                </c:pt>
              </c:numCache>
            </c:numRef>
          </c:val>
        </c:ser>
        <c:ser>
          <c:idx val="2"/>
          <c:order val="2"/>
          <c:tx>
            <c:strRef>
              <c:f>分地区!$A$126</c:f>
              <c:strCache>
                <c:ptCount val="1"/>
                <c:pt idx="0">
                  <c:v>西部地区</c:v>
                </c:pt>
              </c:strCache>
            </c:strRef>
          </c:tx>
          <c:spPr>
            <a:ln w="15875">
              <a:solidFill>
                <a:srgbClr val="F11BE7"/>
              </a:solidFill>
            </a:ln>
          </c:spPr>
          <c:marker>
            <c:spPr>
              <a:solidFill>
                <a:srgbClr val="F11BE7"/>
              </a:solidFill>
              <a:ln>
                <a:solidFill>
                  <a:srgbClr val="F11BE7"/>
                </a:solidFill>
              </a:ln>
            </c:spPr>
          </c:marker>
          <c:cat>
            <c:strRef>
              <c:f>分地区!$B$122:$K$122</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分地区!$B$126:$K$126</c:f>
              <c:numCache>
                <c:formatCode>0.0_ </c:formatCode>
                <c:ptCount val="10"/>
                <c:pt idx="0" formatCode="0.0_);[Red]\(0.0\)">
                  <c:v>20</c:v>
                </c:pt>
                <c:pt idx="1">
                  <c:v>19.100000000000001</c:v>
                </c:pt>
                <c:pt idx="2" formatCode="0.0_);[Red]\(0.0\)">
                  <c:v>18.2</c:v>
                </c:pt>
                <c:pt idx="3" formatCode="0.0_);[Red]\(0.0\)">
                  <c:v>18.399999999999999</c:v>
                </c:pt>
                <c:pt idx="4" formatCode="0.0_);[Red]\(0.0\)">
                  <c:v>18.600000000000001</c:v>
                </c:pt>
                <c:pt idx="5" formatCode="0.0_);[Red]\(0.0\)">
                  <c:v>18.5</c:v>
                </c:pt>
                <c:pt idx="6" formatCode="0.0_);[Red]\(0.0\)">
                  <c:v>18.100000000000001</c:v>
                </c:pt>
                <c:pt idx="7" formatCode="0.0_);[Red]\(0.0\)">
                  <c:v>17.899999999999999</c:v>
                </c:pt>
                <c:pt idx="8" formatCode="0.0_);[Red]\(0.0\)">
                  <c:v>17.8</c:v>
                </c:pt>
                <c:pt idx="9" formatCode="0.0_);[Red]\(0.0\)">
                  <c:v>17.7</c:v>
                </c:pt>
              </c:numCache>
            </c:numRef>
          </c:val>
        </c:ser>
        <c:marker val="1"/>
        <c:axId val="198493696"/>
        <c:axId val="198495616"/>
      </c:lineChart>
      <c:catAx>
        <c:axId val="198493696"/>
        <c:scaling>
          <c:orientation val="minMax"/>
        </c:scaling>
        <c:axPos val="b"/>
        <c:tickLblPos val="nextTo"/>
        <c:txPr>
          <a:bodyPr rot="-5400000" vert="horz"/>
          <a:lstStyle/>
          <a:p>
            <a:pPr>
              <a:defRPr/>
            </a:pPr>
            <a:endParaRPr lang="zh-CN"/>
          </a:p>
        </c:txPr>
        <c:crossAx val="198495616"/>
        <c:crosses val="autoZero"/>
        <c:auto val="1"/>
        <c:lblAlgn val="ctr"/>
        <c:lblOffset val="100"/>
      </c:catAx>
      <c:valAx>
        <c:axId val="198495616"/>
        <c:scaling>
          <c:orientation val="minMax"/>
          <c:min val="14"/>
        </c:scaling>
        <c:axPos val="l"/>
        <c:majorGridlines>
          <c:spPr>
            <a:ln>
              <a:solidFill>
                <a:sysClr val="window" lastClr="FFFFFF">
                  <a:lumMod val="95000"/>
                </a:sysClr>
              </a:solidFill>
            </a:ln>
          </c:spPr>
        </c:majorGridlines>
        <c:numFmt formatCode="0.0_);[Red]\(0.0\)" sourceLinked="1"/>
        <c:tickLblPos val="nextTo"/>
        <c:crossAx val="198493696"/>
        <c:crosses val="autoZero"/>
        <c:crossBetween val="between"/>
      </c:valAx>
    </c:plotArea>
    <c:legend>
      <c:legendPos val="r"/>
      <c:layout>
        <c:manualLayout>
          <c:xMode val="edge"/>
          <c:yMode val="edge"/>
          <c:x val="0.47191358024691377"/>
          <c:y val="4.8071139545056887E-2"/>
          <c:w val="0.48919753086419754"/>
          <c:h val="0.13243855506551866"/>
        </c:manualLayout>
      </c:layout>
    </c:legend>
    <c:plotVisOnly val="1"/>
  </c:chart>
  <c:txPr>
    <a:bodyPr/>
    <a:lstStyle/>
    <a:p>
      <a:pPr>
        <a:defRPr sz="1600"/>
      </a:pPr>
      <a:endParaRPr lang="zh-CN"/>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manualLayout>
          <c:layoutTarget val="inner"/>
          <c:xMode val="edge"/>
          <c:yMode val="edge"/>
          <c:x val="0.11294663167104112"/>
          <c:y val="5.1400554097404488E-2"/>
          <c:w val="0.84260892388451536"/>
          <c:h val="0.79523549139690852"/>
        </c:manualLayout>
      </c:layout>
      <c:lineChart>
        <c:grouping val="standard"/>
        <c:ser>
          <c:idx val="0"/>
          <c:order val="0"/>
          <c:tx>
            <c:strRef>
              <c:f>Sheet3!$F$2</c:f>
              <c:strCache>
                <c:ptCount val="1"/>
                <c:pt idx="0">
                  <c:v>GDP增速</c:v>
                </c:pt>
              </c:strCache>
            </c:strRef>
          </c:tx>
          <c:spPr>
            <a:ln w="15875">
              <a:solidFill>
                <a:srgbClr val="0A0AFC"/>
              </a:solidFill>
            </a:ln>
          </c:spPr>
          <c:marker>
            <c:symbol val="diamond"/>
            <c:size val="3"/>
            <c:spPr>
              <a:solidFill>
                <a:srgbClr val="0A0AFC"/>
              </a:solidFill>
              <a:ln>
                <a:solidFill>
                  <a:srgbClr val="0A0AFC"/>
                </a:solidFill>
              </a:ln>
            </c:spPr>
          </c:marker>
          <c:cat>
            <c:numRef>
              <c:f>Sheet3!$E$3:$E$39</c:f>
              <c:numCache>
                <c:formatCode>General</c:formatCode>
                <c:ptCount val="37"/>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numCache>
            </c:numRef>
          </c:cat>
          <c:val>
            <c:numRef>
              <c:f>Sheet3!$F$3:$F$39</c:f>
              <c:numCache>
                <c:formatCode>0.0%</c:formatCode>
                <c:ptCount val="37"/>
                <c:pt idx="0">
                  <c:v>0.11669918801535828</c:v>
                </c:pt>
                <c:pt idx="1">
                  <c:v>7.5728538413843763E-2</c:v>
                </c:pt>
                <c:pt idx="2">
                  <c:v>7.8414420079121708E-2</c:v>
                </c:pt>
                <c:pt idx="3">
                  <c:v>5.2431095251647436E-2</c:v>
                </c:pt>
                <c:pt idx="4">
                  <c:v>9.0568706577360047E-2</c:v>
                </c:pt>
                <c:pt idx="5">
                  <c:v>0.1085297932402535</c:v>
                </c:pt>
                <c:pt idx="6">
                  <c:v>0.15176021198251841</c:v>
                </c:pt>
                <c:pt idx="7">
                  <c:v>0.13466192596133739</c:v>
                </c:pt>
                <c:pt idx="8">
                  <c:v>8.8463766589425064E-2</c:v>
                </c:pt>
                <c:pt idx="9">
                  <c:v>0.11583263780527632</c:v>
                </c:pt>
                <c:pt idx="10">
                  <c:v>0.11280583650416794</c:v>
                </c:pt>
                <c:pt idx="11">
                  <c:v>4.0632032186102694E-2</c:v>
                </c:pt>
                <c:pt idx="12">
                  <c:v>3.8390249382161269E-2</c:v>
                </c:pt>
                <c:pt idx="13">
                  <c:v>9.1789366990333202E-2</c:v>
                </c:pt>
                <c:pt idx="14">
                  <c:v>0.14240706356417676</c:v>
                </c:pt>
                <c:pt idx="15">
                  <c:v>0.13964314660338276</c:v>
                </c:pt>
                <c:pt idx="16">
                  <c:v>0.13080681833991753</c:v>
                </c:pt>
                <c:pt idx="17">
                  <c:v>0.10924980326118892</c:v>
                </c:pt>
                <c:pt idx="18">
                  <c:v>0.10008523449312619</c:v>
                </c:pt>
                <c:pt idx="19">
                  <c:v>9.2970337559690031E-2</c:v>
                </c:pt>
                <c:pt idx="20">
                  <c:v>7.8333468618379684E-2</c:v>
                </c:pt>
                <c:pt idx="21">
                  <c:v>7.6198357216742382E-2</c:v>
                </c:pt>
                <c:pt idx="22">
                  <c:v>8.4312794502992713E-2</c:v>
                </c:pt>
                <c:pt idx="23">
                  <c:v>8.3003175913934094E-2</c:v>
                </c:pt>
                <c:pt idx="24">
                  <c:v>9.0820679696007489E-2</c:v>
                </c:pt>
                <c:pt idx="25">
                  <c:v>0.10025378761455371</c:v>
                </c:pt>
                <c:pt idx="26">
                  <c:v>0.10085039874453652</c:v>
                </c:pt>
                <c:pt idx="27">
                  <c:v>0.11310035223329777</c:v>
                </c:pt>
                <c:pt idx="28">
                  <c:v>0.12676534213193325</c:v>
                </c:pt>
                <c:pt idx="29">
                  <c:v>0.1416239499673384</c:v>
                </c:pt>
                <c:pt idx="30">
                  <c:v>9.6346682113226223E-2</c:v>
                </c:pt>
                <c:pt idx="31">
                  <c:v>9.2141989396644447E-2</c:v>
                </c:pt>
                <c:pt idx="32">
                  <c:v>0.10446989174609958</c:v>
                </c:pt>
                <c:pt idx="33">
                  <c:v>9.2998852160281406E-2</c:v>
                </c:pt>
                <c:pt idx="34">
                  <c:v>7.6525531016190071E-2</c:v>
                </c:pt>
                <c:pt idx="35">
                  <c:v>7.6711906926459933E-2</c:v>
                </c:pt>
                <c:pt idx="36">
                  <c:v>7.3999999999999996E-2</c:v>
                </c:pt>
              </c:numCache>
            </c:numRef>
          </c:val>
        </c:ser>
        <c:ser>
          <c:idx val="1"/>
          <c:order val="1"/>
          <c:tx>
            <c:strRef>
              <c:f>Sheet3!$G$2</c:f>
              <c:strCache>
                <c:ptCount val="1"/>
                <c:pt idx="0">
                  <c:v>阶段平均增速</c:v>
                </c:pt>
              </c:strCache>
            </c:strRef>
          </c:tx>
          <c:spPr>
            <a:ln w="19050"/>
          </c:spPr>
          <c:marker>
            <c:symbol val="none"/>
          </c:marker>
          <c:cat>
            <c:numRef>
              <c:f>Sheet3!$E$3:$E$39</c:f>
              <c:numCache>
                <c:formatCode>General</c:formatCode>
                <c:ptCount val="37"/>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numCache>
            </c:numRef>
          </c:cat>
          <c:val>
            <c:numRef>
              <c:f>Sheet3!$G$3:$G$39</c:f>
              <c:numCache>
                <c:formatCode>0.0%</c:formatCode>
                <c:ptCount val="37"/>
                <c:pt idx="0">
                  <c:v>0.10023774931467018</c:v>
                </c:pt>
                <c:pt idx="1">
                  <c:v>0.10023774931467018</c:v>
                </c:pt>
                <c:pt idx="2">
                  <c:v>0.10023774931467018</c:v>
                </c:pt>
                <c:pt idx="3">
                  <c:v>0.10023774931467018</c:v>
                </c:pt>
                <c:pt idx="4">
                  <c:v>0.10023774931467018</c:v>
                </c:pt>
                <c:pt idx="5">
                  <c:v>0.10023774931467018</c:v>
                </c:pt>
                <c:pt idx="6">
                  <c:v>0.10023774931467018</c:v>
                </c:pt>
                <c:pt idx="7">
                  <c:v>0.10023774931467018</c:v>
                </c:pt>
                <c:pt idx="8">
                  <c:v>0.10023774931467018</c:v>
                </c:pt>
                <c:pt idx="9">
                  <c:v>0.10023774931467018</c:v>
                </c:pt>
                <c:pt idx="10">
                  <c:v>0.10023774931467018</c:v>
                </c:pt>
                <c:pt idx="11">
                  <c:v>0.10023774931467018</c:v>
                </c:pt>
                <c:pt idx="12">
                  <c:v>0.10023774931467018</c:v>
                </c:pt>
                <c:pt idx="13">
                  <c:v>0.10023774931467018</c:v>
                </c:pt>
                <c:pt idx="14">
                  <c:v>0.10023774931467018</c:v>
                </c:pt>
                <c:pt idx="15">
                  <c:v>0.10023774931467018</c:v>
                </c:pt>
                <c:pt idx="16">
                  <c:v>0.10023774931467018</c:v>
                </c:pt>
                <c:pt idx="17">
                  <c:v>0.10023774931467018</c:v>
                </c:pt>
                <c:pt idx="18">
                  <c:v>0.10023774931467018</c:v>
                </c:pt>
                <c:pt idx="19">
                  <c:v>0.10023774931467018</c:v>
                </c:pt>
                <c:pt idx="20">
                  <c:v>0.10023774931467018</c:v>
                </c:pt>
                <c:pt idx="21">
                  <c:v>0.10023774931467018</c:v>
                </c:pt>
                <c:pt idx="22">
                  <c:v>0.10023774931467018</c:v>
                </c:pt>
                <c:pt idx="23">
                  <c:v>0.10023774931467018</c:v>
                </c:pt>
                <c:pt idx="24">
                  <c:v>0.10023774931467018</c:v>
                </c:pt>
                <c:pt idx="25">
                  <c:v>0.10023774931467018</c:v>
                </c:pt>
                <c:pt idx="26">
                  <c:v>0.10023774931467018</c:v>
                </c:pt>
                <c:pt idx="27">
                  <c:v>0.10023774931467018</c:v>
                </c:pt>
                <c:pt idx="28">
                  <c:v>0.10023774931467018</c:v>
                </c:pt>
                <c:pt idx="29">
                  <c:v>0.10023774931467018</c:v>
                </c:pt>
                <c:pt idx="30">
                  <c:v>0.10023774931467018</c:v>
                </c:pt>
                <c:pt idx="31">
                  <c:v>0.10023774931467018</c:v>
                </c:pt>
                <c:pt idx="32">
                  <c:v>0.10023774931467018</c:v>
                </c:pt>
                <c:pt idx="33">
                  <c:v>0.10023774931467018</c:v>
                </c:pt>
                <c:pt idx="34">
                  <c:v>0.10023774931467018</c:v>
                </c:pt>
                <c:pt idx="35">
                  <c:v>0.10023774931467018</c:v>
                </c:pt>
                <c:pt idx="36">
                  <c:v>0.10023774931467018</c:v>
                </c:pt>
              </c:numCache>
            </c:numRef>
          </c:val>
        </c:ser>
        <c:marker val="1"/>
        <c:axId val="198843008"/>
        <c:axId val="198861184"/>
      </c:lineChart>
      <c:catAx>
        <c:axId val="198843008"/>
        <c:scaling>
          <c:orientation val="minMax"/>
        </c:scaling>
        <c:axPos val="b"/>
        <c:numFmt formatCode="General" sourceLinked="1"/>
        <c:tickLblPos val="nextTo"/>
        <c:crossAx val="198861184"/>
        <c:crosses val="autoZero"/>
        <c:auto val="1"/>
        <c:lblAlgn val="ctr"/>
        <c:lblOffset val="100"/>
      </c:catAx>
      <c:valAx>
        <c:axId val="198861184"/>
        <c:scaling>
          <c:orientation val="minMax"/>
          <c:max val="0.15000000000000022"/>
          <c:min val="3.0000000000000002E-2"/>
        </c:scaling>
        <c:axPos val="l"/>
        <c:numFmt formatCode="0.0%" sourceLinked="1"/>
        <c:tickLblPos val="nextTo"/>
        <c:crossAx val="198843008"/>
        <c:crosses val="autoZero"/>
        <c:crossBetween val="between"/>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Sheet3!$F$2</c:f>
              <c:strCache>
                <c:ptCount val="1"/>
                <c:pt idx="0">
                  <c:v>GDP增速</c:v>
                </c:pt>
              </c:strCache>
            </c:strRef>
          </c:tx>
          <c:spPr>
            <a:ln w="15875">
              <a:solidFill>
                <a:srgbClr val="0A0AFC"/>
              </a:solidFill>
            </a:ln>
          </c:spPr>
          <c:marker>
            <c:spPr>
              <a:solidFill>
                <a:srgbClr val="0A0AFC"/>
              </a:solidFill>
              <a:ln>
                <a:solidFill>
                  <a:srgbClr val="0A0AFC"/>
                </a:solidFill>
              </a:ln>
            </c:spPr>
          </c:marker>
          <c:dLbls>
            <c:dLbl>
              <c:idx val="2"/>
              <c:layout>
                <c:manualLayout>
                  <c:x val="-9.4339622641509448E-3"/>
                  <c:y val="-4.7702555235206341E-2"/>
                </c:manualLayout>
              </c:layout>
              <c:showVal val="1"/>
            </c:dLbl>
            <c:showVal val="1"/>
          </c:dLbls>
          <c:cat>
            <c:numRef>
              <c:f>Sheet3!$E$35:$E$39</c:f>
              <c:numCache>
                <c:formatCode>General</c:formatCode>
                <c:ptCount val="5"/>
                <c:pt idx="0">
                  <c:v>2010</c:v>
                </c:pt>
                <c:pt idx="1">
                  <c:v>2011</c:v>
                </c:pt>
                <c:pt idx="2">
                  <c:v>2012</c:v>
                </c:pt>
                <c:pt idx="3">
                  <c:v>2013</c:v>
                </c:pt>
                <c:pt idx="4">
                  <c:v>2014</c:v>
                </c:pt>
              </c:numCache>
            </c:numRef>
          </c:cat>
          <c:val>
            <c:numRef>
              <c:f>Sheet3!$F$35:$F$39</c:f>
              <c:numCache>
                <c:formatCode>0.0%</c:formatCode>
                <c:ptCount val="5"/>
                <c:pt idx="0">
                  <c:v>0.10446989174609958</c:v>
                </c:pt>
                <c:pt idx="1">
                  <c:v>9.2998852160281406E-2</c:v>
                </c:pt>
                <c:pt idx="2">
                  <c:v>7.6525531016190071E-2</c:v>
                </c:pt>
                <c:pt idx="3">
                  <c:v>7.6711906926459933E-2</c:v>
                </c:pt>
                <c:pt idx="4">
                  <c:v>7.3999999999999996E-2</c:v>
                </c:pt>
              </c:numCache>
            </c:numRef>
          </c:val>
        </c:ser>
        <c:marker val="1"/>
        <c:axId val="198888832"/>
        <c:axId val="198898816"/>
      </c:lineChart>
      <c:catAx>
        <c:axId val="198888832"/>
        <c:scaling>
          <c:orientation val="minMax"/>
        </c:scaling>
        <c:axPos val="b"/>
        <c:numFmt formatCode="General" sourceLinked="1"/>
        <c:tickLblPos val="nextTo"/>
        <c:crossAx val="198898816"/>
        <c:crosses val="autoZero"/>
        <c:auto val="1"/>
        <c:lblAlgn val="ctr"/>
        <c:lblOffset val="100"/>
      </c:catAx>
      <c:valAx>
        <c:axId val="198898816"/>
        <c:scaling>
          <c:orientation val="minMax"/>
          <c:max val="0.10500000000000002"/>
          <c:min val="7.0000000000000021E-2"/>
        </c:scaling>
        <c:axPos val="l"/>
        <c:numFmt formatCode="0.0%" sourceLinked="1"/>
        <c:tickLblPos val="nextTo"/>
        <c:crossAx val="198888832"/>
        <c:crosses val="autoZero"/>
        <c:crossBetween val="between"/>
      </c:valAx>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Sheet3!$J$2</c:f>
              <c:strCache>
                <c:ptCount val="1"/>
                <c:pt idx="0">
                  <c:v>资本形成率</c:v>
                </c:pt>
              </c:strCache>
            </c:strRef>
          </c:tx>
          <c:spPr>
            <a:ln w="15875">
              <a:solidFill>
                <a:srgbClr val="0A0AFC"/>
              </a:solidFill>
            </a:ln>
          </c:spPr>
          <c:marker>
            <c:symbol val="diamond"/>
            <c:size val="4"/>
            <c:spPr>
              <a:solidFill>
                <a:srgbClr val="0A0AFC"/>
              </a:solidFill>
              <a:ln>
                <a:solidFill>
                  <a:srgbClr val="0A0AFC"/>
                </a:solidFill>
              </a:ln>
            </c:spPr>
          </c:marker>
          <c:trendline>
            <c:spPr>
              <a:ln>
                <a:solidFill>
                  <a:srgbClr val="FF0000"/>
                </a:solidFill>
              </a:ln>
            </c:spPr>
            <c:trendlineType val="linear"/>
          </c:trendline>
          <c:cat>
            <c:numRef>
              <c:f>Sheet3!$I$3:$I$38</c:f>
              <c:numCache>
                <c:formatCode>General</c:formatCode>
                <c:ptCount val="36"/>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numCache>
            </c:numRef>
          </c:cat>
          <c:val>
            <c:numRef>
              <c:f>Sheet3!$J$3:$J$38</c:f>
              <c:numCache>
                <c:formatCode>0.0%</c:formatCode>
                <c:ptCount val="36"/>
                <c:pt idx="0">
                  <c:v>0.38200000000000017</c:v>
                </c:pt>
                <c:pt idx="1">
                  <c:v>0.36100000000000021</c:v>
                </c:pt>
                <c:pt idx="2">
                  <c:v>0.34800000000000014</c:v>
                </c:pt>
                <c:pt idx="3">
                  <c:v>0.32500000000000018</c:v>
                </c:pt>
                <c:pt idx="4">
                  <c:v>0.31900000000000017</c:v>
                </c:pt>
                <c:pt idx="5">
                  <c:v>0.32800000000000018</c:v>
                </c:pt>
                <c:pt idx="6">
                  <c:v>0.34200000000000008</c:v>
                </c:pt>
                <c:pt idx="7">
                  <c:v>0.38100000000000017</c:v>
                </c:pt>
                <c:pt idx="8">
                  <c:v>0.37500000000000017</c:v>
                </c:pt>
                <c:pt idx="9">
                  <c:v>0.36300000000000021</c:v>
                </c:pt>
                <c:pt idx="10">
                  <c:v>0.37000000000000016</c:v>
                </c:pt>
                <c:pt idx="11">
                  <c:v>0.36600000000000021</c:v>
                </c:pt>
                <c:pt idx="12">
                  <c:v>0.34900000000000014</c:v>
                </c:pt>
                <c:pt idx="13">
                  <c:v>0.34800000000000014</c:v>
                </c:pt>
                <c:pt idx="14">
                  <c:v>0.36600000000000021</c:v>
                </c:pt>
                <c:pt idx="15">
                  <c:v>0.42600000000000021</c:v>
                </c:pt>
                <c:pt idx="16">
                  <c:v>0.40500000000000008</c:v>
                </c:pt>
                <c:pt idx="17">
                  <c:v>0.40300000000000002</c:v>
                </c:pt>
                <c:pt idx="18">
                  <c:v>0.38800000000000018</c:v>
                </c:pt>
                <c:pt idx="19">
                  <c:v>0.36700000000000021</c:v>
                </c:pt>
                <c:pt idx="20">
                  <c:v>0.36200000000000021</c:v>
                </c:pt>
                <c:pt idx="21">
                  <c:v>0.36200000000000021</c:v>
                </c:pt>
                <c:pt idx="22">
                  <c:v>0.35300000000000015</c:v>
                </c:pt>
                <c:pt idx="23">
                  <c:v>0.3647632241076863</c:v>
                </c:pt>
                <c:pt idx="24">
                  <c:v>0.3782093164350222</c:v>
                </c:pt>
                <c:pt idx="25">
                  <c:v>0.40964494623027742</c:v>
                </c:pt>
                <c:pt idx="26">
                  <c:v>0.42973332318866231</c:v>
                </c:pt>
                <c:pt idx="27">
                  <c:v>0.41540605556684962</c:v>
                </c:pt>
                <c:pt idx="28">
                  <c:v>0.41737247819914169</c:v>
                </c:pt>
                <c:pt idx="29">
                  <c:v>0.4161424963271147</c:v>
                </c:pt>
                <c:pt idx="30">
                  <c:v>0.4377735387777637</c:v>
                </c:pt>
                <c:pt idx="31">
                  <c:v>0.47154524362017919</c:v>
                </c:pt>
                <c:pt idx="32">
                  <c:v>0.48062561216993233</c:v>
                </c:pt>
                <c:pt idx="33">
                  <c:v>0.48314645873482126</c:v>
                </c:pt>
                <c:pt idx="34">
                  <c:v>0.47747185388382024</c:v>
                </c:pt>
                <c:pt idx="35">
                  <c:v>0.47787454804217416</c:v>
                </c:pt>
              </c:numCache>
            </c:numRef>
          </c:val>
        </c:ser>
        <c:ser>
          <c:idx val="1"/>
          <c:order val="1"/>
          <c:tx>
            <c:strRef>
              <c:f>Sheet3!$K$2</c:f>
              <c:strCache>
                <c:ptCount val="1"/>
              </c:strCache>
            </c:strRef>
          </c:tx>
          <c:spPr>
            <a:ln w="15875">
              <a:solidFill>
                <a:srgbClr val="F11BE7"/>
              </a:solidFill>
            </a:ln>
          </c:spPr>
          <c:marker>
            <c:symbol val="none"/>
          </c:marker>
          <c:cat>
            <c:numRef>
              <c:f>Sheet3!$I$3:$I$38</c:f>
              <c:numCache>
                <c:formatCode>General</c:formatCode>
                <c:ptCount val="36"/>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numCache>
            </c:numRef>
          </c:cat>
          <c:val>
            <c:numRef>
              <c:f>Sheet3!$K$3:$K$38</c:f>
              <c:numCache>
                <c:formatCode>0.0%</c:formatCode>
                <c:ptCount val="36"/>
                <c:pt idx="0">
                  <c:v>0.39024191931342916</c:v>
                </c:pt>
                <c:pt idx="1">
                  <c:v>0.39024191931342916</c:v>
                </c:pt>
                <c:pt idx="2">
                  <c:v>0.39024191931342916</c:v>
                </c:pt>
                <c:pt idx="3">
                  <c:v>0.39024191931342916</c:v>
                </c:pt>
                <c:pt idx="4">
                  <c:v>0.39024191931342916</c:v>
                </c:pt>
                <c:pt idx="5">
                  <c:v>0.39024191931342916</c:v>
                </c:pt>
                <c:pt idx="6">
                  <c:v>0.39024191931342916</c:v>
                </c:pt>
                <c:pt idx="7">
                  <c:v>0.39024191931342916</c:v>
                </c:pt>
                <c:pt idx="8">
                  <c:v>0.39024191931342916</c:v>
                </c:pt>
                <c:pt idx="9">
                  <c:v>0.39024191931342916</c:v>
                </c:pt>
                <c:pt idx="10">
                  <c:v>0.39024191931342916</c:v>
                </c:pt>
                <c:pt idx="11">
                  <c:v>0.39024191931342916</c:v>
                </c:pt>
                <c:pt idx="12">
                  <c:v>0.39024191931342916</c:v>
                </c:pt>
                <c:pt idx="13">
                  <c:v>0.39024191931342916</c:v>
                </c:pt>
                <c:pt idx="14">
                  <c:v>0.39024191931342916</c:v>
                </c:pt>
                <c:pt idx="15">
                  <c:v>0.39024191931342916</c:v>
                </c:pt>
                <c:pt idx="16">
                  <c:v>0.39024191931342916</c:v>
                </c:pt>
                <c:pt idx="17">
                  <c:v>0.39024191931342916</c:v>
                </c:pt>
                <c:pt idx="18">
                  <c:v>0.39024191931342916</c:v>
                </c:pt>
                <c:pt idx="19">
                  <c:v>0.39024191931342916</c:v>
                </c:pt>
                <c:pt idx="20">
                  <c:v>0.39024191931342916</c:v>
                </c:pt>
                <c:pt idx="21">
                  <c:v>0.39024191931342916</c:v>
                </c:pt>
                <c:pt idx="22">
                  <c:v>0.39024191931342916</c:v>
                </c:pt>
                <c:pt idx="23">
                  <c:v>0.39024191931342916</c:v>
                </c:pt>
                <c:pt idx="24">
                  <c:v>0.39024191931342916</c:v>
                </c:pt>
                <c:pt idx="25">
                  <c:v>0.39024191931342916</c:v>
                </c:pt>
                <c:pt idx="26">
                  <c:v>0.39024191931342916</c:v>
                </c:pt>
                <c:pt idx="27">
                  <c:v>0.39024191931342916</c:v>
                </c:pt>
                <c:pt idx="28">
                  <c:v>0.39024191931342916</c:v>
                </c:pt>
                <c:pt idx="29">
                  <c:v>0.39024191931342916</c:v>
                </c:pt>
                <c:pt idx="30">
                  <c:v>0.39024191931342916</c:v>
                </c:pt>
                <c:pt idx="31">
                  <c:v>0.39024191931342916</c:v>
                </c:pt>
                <c:pt idx="32">
                  <c:v>0.39024191931342916</c:v>
                </c:pt>
                <c:pt idx="33">
                  <c:v>0.39024191931342916</c:v>
                </c:pt>
                <c:pt idx="34">
                  <c:v>0.39024191931342916</c:v>
                </c:pt>
                <c:pt idx="35">
                  <c:v>0.39024191931342916</c:v>
                </c:pt>
              </c:numCache>
            </c:numRef>
          </c:val>
        </c:ser>
        <c:marker val="1"/>
        <c:axId val="198985600"/>
        <c:axId val="198987136"/>
      </c:lineChart>
      <c:catAx>
        <c:axId val="198985600"/>
        <c:scaling>
          <c:orientation val="minMax"/>
        </c:scaling>
        <c:axPos val="b"/>
        <c:numFmt formatCode="General" sourceLinked="1"/>
        <c:tickLblPos val="nextTo"/>
        <c:crossAx val="198987136"/>
        <c:crosses val="autoZero"/>
        <c:auto val="1"/>
        <c:lblAlgn val="ctr"/>
        <c:lblOffset val="100"/>
      </c:catAx>
      <c:valAx>
        <c:axId val="198987136"/>
        <c:scaling>
          <c:orientation val="minMax"/>
          <c:min val="0.30000000000000032"/>
        </c:scaling>
        <c:axPos val="l"/>
        <c:numFmt formatCode="0.0%" sourceLinked="1"/>
        <c:tickLblPos val="nextTo"/>
        <c:crossAx val="198985600"/>
        <c:crosses val="autoZero"/>
        <c:crossBetween val="between"/>
      </c:valAx>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Sheet3!$J$2</c:f>
              <c:strCache>
                <c:ptCount val="1"/>
                <c:pt idx="0">
                  <c:v>资本形成率</c:v>
                </c:pt>
              </c:strCache>
            </c:strRef>
          </c:tx>
          <c:spPr>
            <a:ln w="15875">
              <a:solidFill>
                <a:srgbClr val="0A0AFC"/>
              </a:solidFill>
            </a:ln>
          </c:spPr>
          <c:marker>
            <c:spPr>
              <a:solidFill>
                <a:srgbClr val="0A0AFC"/>
              </a:solidFill>
              <a:ln>
                <a:solidFill>
                  <a:srgbClr val="0A0AFC"/>
                </a:solidFill>
              </a:ln>
            </c:spPr>
          </c:marker>
          <c:dLbls>
            <c:dLbl>
              <c:idx val="2"/>
              <c:layout>
                <c:manualLayout>
                  <c:x val="-2.5000000000000001E-2"/>
                  <c:y val="-4.6296296296296426E-2"/>
                </c:manualLayout>
              </c:layout>
              <c:showVal val="1"/>
            </c:dLbl>
            <c:showVal val="1"/>
          </c:dLbls>
          <c:trendline>
            <c:spPr>
              <a:ln>
                <a:solidFill>
                  <a:srgbClr val="ED19BB"/>
                </a:solidFill>
              </a:ln>
            </c:spPr>
            <c:trendlineType val="linear"/>
          </c:trendline>
          <c:cat>
            <c:numRef>
              <c:f>Sheet3!$I$35:$I$38</c:f>
              <c:numCache>
                <c:formatCode>General</c:formatCode>
                <c:ptCount val="4"/>
                <c:pt idx="0">
                  <c:v>2010</c:v>
                </c:pt>
                <c:pt idx="1">
                  <c:v>2011</c:v>
                </c:pt>
                <c:pt idx="2">
                  <c:v>2012</c:v>
                </c:pt>
                <c:pt idx="3">
                  <c:v>2013</c:v>
                </c:pt>
              </c:numCache>
            </c:numRef>
          </c:cat>
          <c:val>
            <c:numRef>
              <c:f>Sheet3!$J$35:$J$38</c:f>
              <c:numCache>
                <c:formatCode>0.0%</c:formatCode>
                <c:ptCount val="4"/>
                <c:pt idx="0">
                  <c:v>0.48062561216993233</c:v>
                </c:pt>
                <c:pt idx="1">
                  <c:v>0.48314645873482126</c:v>
                </c:pt>
                <c:pt idx="2">
                  <c:v>0.47747185388382024</c:v>
                </c:pt>
                <c:pt idx="3">
                  <c:v>0.47787454804217416</c:v>
                </c:pt>
              </c:numCache>
            </c:numRef>
          </c:val>
        </c:ser>
        <c:marker val="1"/>
        <c:axId val="199007616"/>
        <c:axId val="199017600"/>
      </c:lineChart>
      <c:catAx>
        <c:axId val="199007616"/>
        <c:scaling>
          <c:orientation val="minMax"/>
        </c:scaling>
        <c:axPos val="b"/>
        <c:numFmt formatCode="General" sourceLinked="1"/>
        <c:tickLblPos val="nextTo"/>
        <c:crossAx val="199017600"/>
        <c:crosses val="autoZero"/>
        <c:auto val="1"/>
        <c:lblAlgn val="ctr"/>
        <c:lblOffset val="100"/>
      </c:catAx>
      <c:valAx>
        <c:axId val="199017600"/>
        <c:scaling>
          <c:orientation val="minMax"/>
          <c:min val="0.47700000000000031"/>
        </c:scaling>
        <c:axPos val="l"/>
        <c:numFmt formatCode="0.0%" sourceLinked="1"/>
        <c:tickLblPos val="nextTo"/>
        <c:crossAx val="19900761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制造业投资!$C$109</c:f>
              <c:strCache>
                <c:ptCount val="1"/>
                <c:pt idx="0">
                  <c:v>名义增速</c:v>
                </c:pt>
              </c:strCache>
            </c:strRef>
          </c:tx>
          <c:spPr>
            <a:ln w="15875">
              <a:solidFill>
                <a:srgbClr val="0A0AFC"/>
              </a:solidFill>
            </a:ln>
          </c:spPr>
          <c:marker>
            <c:spPr>
              <a:solidFill>
                <a:srgbClr val="0A0AFC"/>
              </a:solidFill>
              <a:ln>
                <a:solidFill>
                  <a:srgbClr val="0A0AFC"/>
                </a:solidFill>
              </a:ln>
            </c:spPr>
          </c:marker>
          <c:dLbls>
            <c:dLbl>
              <c:idx val="3"/>
              <c:layout>
                <c:manualLayout>
                  <c:x val="-4.7062554680664906E-2"/>
                  <c:y val="-9.3067220764071312E-2"/>
                </c:manualLayout>
              </c:layout>
              <c:dLblPos val="r"/>
              <c:showVal val="1"/>
            </c:dLbl>
            <c:dLblPos val="t"/>
            <c:showVal val="1"/>
          </c:dLbls>
          <c:cat>
            <c:strRef>
              <c:f>制造业投资!$B$121:$B$130</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制造业投资!$C$121:$C$130</c:f>
              <c:numCache>
                <c:formatCode>0.0%</c:formatCode>
                <c:ptCount val="10"/>
                <c:pt idx="0">
                  <c:v>0.15100000000000008</c:v>
                </c:pt>
                <c:pt idx="1">
                  <c:v>0.15200000000000008</c:v>
                </c:pt>
                <c:pt idx="2">
                  <c:v>0.15200000000000008</c:v>
                </c:pt>
                <c:pt idx="3">
                  <c:v>0.14200000000000004</c:v>
                </c:pt>
                <c:pt idx="4">
                  <c:v>0.1480000000000001</c:v>
                </c:pt>
                <c:pt idx="5">
                  <c:v>0.14600000000000007</c:v>
                </c:pt>
                <c:pt idx="6">
                  <c:v>0.14100000000000001</c:v>
                </c:pt>
                <c:pt idx="7">
                  <c:v>0.13800000000000001</c:v>
                </c:pt>
                <c:pt idx="8">
                  <c:v>0.13500000000000001</c:v>
                </c:pt>
                <c:pt idx="9">
                  <c:v>0.13500000000000001</c:v>
                </c:pt>
              </c:numCache>
            </c:numRef>
          </c:val>
        </c:ser>
        <c:marker val="1"/>
        <c:axId val="198321664"/>
        <c:axId val="198323200"/>
      </c:lineChart>
      <c:catAx>
        <c:axId val="198321664"/>
        <c:scaling>
          <c:orientation val="minMax"/>
        </c:scaling>
        <c:axPos val="b"/>
        <c:tickLblPos val="nextTo"/>
        <c:txPr>
          <a:bodyPr rot="-5400000" vert="horz"/>
          <a:lstStyle/>
          <a:p>
            <a:pPr>
              <a:defRPr/>
            </a:pPr>
            <a:endParaRPr lang="zh-CN"/>
          </a:p>
        </c:txPr>
        <c:crossAx val="198323200"/>
        <c:crosses val="autoZero"/>
        <c:auto val="1"/>
        <c:lblAlgn val="ctr"/>
        <c:lblOffset val="100"/>
      </c:catAx>
      <c:valAx>
        <c:axId val="198323200"/>
        <c:scaling>
          <c:orientation val="minMax"/>
          <c:min val="0.13"/>
        </c:scaling>
        <c:axPos val="l"/>
        <c:majorGridlines>
          <c:spPr>
            <a:ln>
              <a:solidFill>
                <a:schemeClr val="bg1">
                  <a:lumMod val="95000"/>
                </a:schemeClr>
              </a:solidFill>
            </a:ln>
          </c:spPr>
        </c:majorGridlines>
        <c:numFmt formatCode="0.0%" sourceLinked="1"/>
        <c:tickLblPos val="nextTo"/>
        <c:crossAx val="198321664"/>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年度行业业投资!$R$25</c:f>
              <c:strCache>
                <c:ptCount val="1"/>
                <c:pt idx="0">
                  <c:v>实际增速</c:v>
                </c:pt>
              </c:strCache>
            </c:strRef>
          </c:tx>
          <c:spPr>
            <a:ln w="15875">
              <a:solidFill>
                <a:srgbClr val="0A0AFC"/>
              </a:solidFill>
            </a:ln>
          </c:spPr>
          <c:marker>
            <c:spPr>
              <a:solidFill>
                <a:srgbClr val="0A0AFC"/>
              </a:solidFill>
              <a:ln>
                <a:solidFill>
                  <a:srgbClr val="0A0AFC"/>
                </a:solidFill>
              </a:ln>
            </c:spPr>
          </c:marker>
          <c:dLbls>
            <c:dLbl>
              <c:idx val="9"/>
              <c:layout>
                <c:manualLayout>
                  <c:x val="-7.2230493915534225E-2"/>
                  <c:y val="-6.8576388888888895E-2"/>
                </c:manualLayout>
              </c:layout>
              <c:showVal val="1"/>
            </c:dLbl>
            <c:dLbl>
              <c:idx val="10"/>
              <c:layout>
                <c:manualLayout>
                  <c:x val="-6.7362204724410096E-2"/>
                  <c:y val="-4.6874999999999986E-2"/>
                </c:manualLayout>
              </c:layout>
              <c:showVal val="1"/>
            </c:dLbl>
            <c:dLbl>
              <c:idx val="11"/>
              <c:layout>
                <c:manualLayout>
                  <c:x val="-2.1360057265569082E-3"/>
                  <c:y val="-2.8645833333333332E-2"/>
                </c:manualLayout>
              </c:layout>
              <c:showVal val="1"/>
            </c:dLbl>
            <c:showVal val="1"/>
          </c:dLbls>
          <c:trendline>
            <c:spPr>
              <a:ln w="15875">
                <a:solidFill>
                  <a:srgbClr val="ED19BB"/>
                </a:solidFill>
              </a:ln>
            </c:spPr>
            <c:trendlineType val="linear"/>
          </c:trendline>
          <c:cat>
            <c:strRef>
              <c:f>年度行业业投资!$M$34:$M$38</c:f>
              <c:strCache>
                <c:ptCount val="5"/>
                <c:pt idx="0">
                  <c:v>2010</c:v>
                </c:pt>
                <c:pt idx="1">
                  <c:v>2011</c:v>
                </c:pt>
                <c:pt idx="2">
                  <c:v>2012</c:v>
                </c:pt>
                <c:pt idx="3">
                  <c:v>2013</c:v>
                </c:pt>
                <c:pt idx="4">
                  <c:v>2014.1-11</c:v>
                </c:pt>
              </c:strCache>
            </c:strRef>
          </c:cat>
          <c:val>
            <c:numRef>
              <c:f>年度行业业投资!$R$34:$R$38</c:f>
              <c:numCache>
                <c:formatCode>0.0%</c:formatCode>
                <c:ptCount val="5"/>
                <c:pt idx="0">
                  <c:v>0.22469262004039828</c:v>
                </c:pt>
                <c:pt idx="1">
                  <c:v>0.23639774859287077</c:v>
                </c:pt>
                <c:pt idx="2">
                  <c:v>0.19947754161579584</c:v>
                </c:pt>
                <c:pt idx="3">
                  <c:v>0.18278421111533757</c:v>
                </c:pt>
                <c:pt idx="4">
                  <c:v>0.12823061630218688</c:v>
                </c:pt>
              </c:numCache>
            </c:numRef>
          </c:val>
        </c:ser>
        <c:marker val="1"/>
        <c:axId val="198360064"/>
        <c:axId val="197202688"/>
      </c:lineChart>
      <c:catAx>
        <c:axId val="198360064"/>
        <c:scaling>
          <c:orientation val="minMax"/>
        </c:scaling>
        <c:axPos val="b"/>
        <c:numFmt formatCode="General" sourceLinked="1"/>
        <c:tickLblPos val="nextTo"/>
        <c:txPr>
          <a:bodyPr rot="-5400000" vert="horz"/>
          <a:lstStyle/>
          <a:p>
            <a:pPr>
              <a:defRPr/>
            </a:pPr>
            <a:endParaRPr lang="zh-CN"/>
          </a:p>
        </c:txPr>
        <c:crossAx val="197202688"/>
        <c:crosses val="autoZero"/>
        <c:auto val="1"/>
        <c:lblAlgn val="ctr"/>
        <c:lblOffset val="100"/>
      </c:catAx>
      <c:valAx>
        <c:axId val="197202688"/>
        <c:scaling>
          <c:orientation val="minMax"/>
          <c:max val="0.25"/>
          <c:min val="0.12000000000000002"/>
        </c:scaling>
        <c:axPos val="l"/>
        <c:numFmt formatCode="0.0%" sourceLinked="1"/>
        <c:tickLblPos val="nextTo"/>
        <c:crossAx val="198360064"/>
        <c:crosses val="autoZero"/>
        <c:crossBetween val="between"/>
      </c:valAx>
    </c:plotArea>
    <c:plotVisOnly val="1"/>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0877996500437445"/>
          <c:y val="5.6273886816779466E-2"/>
          <c:w val="0.80212171546189703"/>
          <c:h val="0.76698485057789056"/>
        </c:manualLayout>
      </c:layout>
      <c:lineChart>
        <c:grouping val="standard"/>
        <c:ser>
          <c:idx val="0"/>
          <c:order val="0"/>
          <c:tx>
            <c:strRef>
              <c:f>行业投资!$P$122</c:f>
              <c:strCache>
                <c:ptCount val="1"/>
                <c:pt idx="0">
                  <c:v>房地产开发投资</c:v>
                </c:pt>
              </c:strCache>
            </c:strRef>
          </c:tx>
          <c:spPr>
            <a:ln w="15875">
              <a:solidFill>
                <a:srgbClr val="0F14DB"/>
              </a:solidFill>
            </a:ln>
          </c:spPr>
          <c:marker>
            <c:spPr>
              <a:solidFill>
                <a:srgbClr val="0F14DB"/>
              </a:solidFill>
              <a:ln>
                <a:solidFill>
                  <a:srgbClr val="0F14DB"/>
                </a:solidFill>
              </a:ln>
            </c:spPr>
          </c:marker>
          <c:dLbls>
            <c:dLbl>
              <c:idx val="0"/>
              <c:layout>
                <c:manualLayout>
                  <c:x val="-6.2868361571293239E-3"/>
                  <c:y val="-9.6424254572180026E-3"/>
                </c:manualLayout>
              </c:layout>
              <c:showVal val="1"/>
            </c:dLbl>
            <c:dLbl>
              <c:idx val="9"/>
              <c:showVal val="1"/>
            </c:dLbl>
            <c:delete val="1"/>
          </c:dLbls>
          <c:cat>
            <c:strRef>
              <c:f>行业投资!$Q$121:$Z$121</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行业投资!$Q$122:$Z$122</c:f>
              <c:numCache>
                <c:formatCode>0.0%</c:formatCode>
                <c:ptCount val="10"/>
                <c:pt idx="0">
                  <c:v>0.193</c:v>
                </c:pt>
                <c:pt idx="1">
                  <c:v>0.16800000000000001</c:v>
                </c:pt>
                <c:pt idx="2">
                  <c:v>0.16400000000000001</c:v>
                </c:pt>
                <c:pt idx="3">
                  <c:v>0.14700000000000021</c:v>
                </c:pt>
                <c:pt idx="4">
                  <c:v>0.14100000000000001</c:v>
                </c:pt>
                <c:pt idx="5">
                  <c:v>0.13700000000000001</c:v>
                </c:pt>
                <c:pt idx="6">
                  <c:v>0.13200000000000001</c:v>
                </c:pt>
                <c:pt idx="7">
                  <c:v>0.125</c:v>
                </c:pt>
                <c:pt idx="8">
                  <c:v>0.12400000000000012</c:v>
                </c:pt>
                <c:pt idx="9">
                  <c:v>0.11899999999999998</c:v>
                </c:pt>
              </c:numCache>
            </c:numRef>
          </c:val>
        </c:ser>
        <c:ser>
          <c:idx val="1"/>
          <c:order val="1"/>
          <c:tx>
            <c:strRef>
              <c:f>行业投资!$P$123</c:f>
              <c:strCache>
                <c:ptCount val="1"/>
                <c:pt idx="0">
                  <c:v>房地产业投资</c:v>
                </c:pt>
              </c:strCache>
            </c:strRef>
          </c:tx>
          <c:spPr>
            <a:ln w="15875">
              <a:solidFill>
                <a:srgbClr val="E616F0"/>
              </a:solidFill>
            </a:ln>
          </c:spPr>
          <c:marker>
            <c:symbol val="square"/>
            <c:size val="3"/>
            <c:spPr>
              <a:solidFill>
                <a:srgbClr val="E616F0"/>
              </a:solidFill>
              <a:ln>
                <a:solidFill>
                  <a:srgbClr val="E616F0"/>
                </a:solidFill>
              </a:ln>
            </c:spPr>
          </c:marker>
          <c:dLbls>
            <c:dLbl>
              <c:idx val="0"/>
              <c:layout>
                <c:manualLayout>
                  <c:x val="-3.7721016942775965E-2"/>
                  <c:y val="2.571313455258134E-2"/>
                </c:manualLayout>
              </c:layout>
              <c:showVal val="1"/>
            </c:dLbl>
            <c:dLbl>
              <c:idx val="9"/>
              <c:layout>
                <c:manualLayout>
                  <c:x val="-9.4302542356939894E-3"/>
                  <c:y val="-3.2141418190726682E-2"/>
                </c:manualLayout>
              </c:layout>
              <c:showVal val="1"/>
            </c:dLbl>
            <c:delete val="1"/>
          </c:dLbls>
          <c:cat>
            <c:strRef>
              <c:f>行业投资!$Q$121:$Z$121</c:f>
              <c:strCache>
                <c:ptCount val="10"/>
                <c:pt idx="0">
                  <c:v>1-2月</c:v>
                </c:pt>
                <c:pt idx="1">
                  <c:v>1-3月</c:v>
                </c:pt>
                <c:pt idx="2">
                  <c:v>1-4月</c:v>
                </c:pt>
                <c:pt idx="3">
                  <c:v>1-5月</c:v>
                </c:pt>
                <c:pt idx="4">
                  <c:v>1-6月</c:v>
                </c:pt>
                <c:pt idx="5">
                  <c:v>1-7月</c:v>
                </c:pt>
                <c:pt idx="6">
                  <c:v>1-8月</c:v>
                </c:pt>
                <c:pt idx="7">
                  <c:v>1-9月</c:v>
                </c:pt>
                <c:pt idx="8">
                  <c:v>1-10月</c:v>
                </c:pt>
                <c:pt idx="9">
                  <c:v>1-11月</c:v>
                </c:pt>
              </c:strCache>
            </c:strRef>
          </c:cat>
          <c:val>
            <c:numRef>
              <c:f>行业投资!$Q$123:$Z$123</c:f>
              <c:numCache>
                <c:formatCode>0.0%</c:formatCode>
                <c:ptCount val="10"/>
                <c:pt idx="0">
                  <c:v>0.191</c:v>
                </c:pt>
                <c:pt idx="1">
                  <c:v>0.16300000000000001</c:v>
                </c:pt>
                <c:pt idx="2">
                  <c:v>0.15400000000000025</c:v>
                </c:pt>
                <c:pt idx="3">
                  <c:v>0.14200000000000004</c:v>
                </c:pt>
                <c:pt idx="4">
                  <c:v>0.14100000000000001</c:v>
                </c:pt>
                <c:pt idx="5">
                  <c:v>0.14000000000000001</c:v>
                </c:pt>
                <c:pt idx="6">
                  <c:v>0.13400000000000001</c:v>
                </c:pt>
                <c:pt idx="7">
                  <c:v>0.126</c:v>
                </c:pt>
                <c:pt idx="8">
                  <c:v>0.12400000000000012</c:v>
                </c:pt>
                <c:pt idx="9">
                  <c:v>0.12200000000000009</c:v>
                </c:pt>
              </c:numCache>
            </c:numRef>
          </c:val>
        </c:ser>
        <c:marker val="1"/>
        <c:axId val="197228032"/>
        <c:axId val="197229568"/>
      </c:lineChart>
      <c:catAx>
        <c:axId val="197228032"/>
        <c:scaling>
          <c:orientation val="minMax"/>
        </c:scaling>
        <c:axPos val="b"/>
        <c:tickLblPos val="nextTo"/>
        <c:txPr>
          <a:bodyPr rot="-5400000" vert="horz"/>
          <a:lstStyle/>
          <a:p>
            <a:pPr>
              <a:defRPr/>
            </a:pPr>
            <a:endParaRPr lang="zh-CN"/>
          </a:p>
        </c:txPr>
        <c:crossAx val="197229568"/>
        <c:crosses val="autoZero"/>
        <c:auto val="1"/>
        <c:lblAlgn val="ctr"/>
        <c:lblOffset val="100"/>
      </c:catAx>
      <c:valAx>
        <c:axId val="197229568"/>
        <c:scaling>
          <c:orientation val="minMax"/>
          <c:min val="0.11"/>
        </c:scaling>
        <c:axPos val="l"/>
        <c:numFmt formatCode="0.0%" sourceLinked="1"/>
        <c:tickLblPos val="nextTo"/>
        <c:crossAx val="197228032"/>
        <c:crosses val="autoZero"/>
        <c:crossBetween val="between"/>
      </c:valAx>
    </c:plotArea>
    <c:legend>
      <c:legendPos val="r"/>
      <c:layout>
        <c:manualLayout>
          <c:xMode val="edge"/>
          <c:yMode val="edge"/>
          <c:x val="0.41359901291893453"/>
          <c:y val="0.11998651210265383"/>
          <c:w val="0.48640098708106627"/>
          <c:h val="0.16743438320210052"/>
        </c:manualLayout>
      </c:layout>
    </c:legend>
    <c:plotVisOnly val="1"/>
  </c:chart>
  <c:txPr>
    <a:bodyPr/>
    <a:lstStyle/>
    <a:p>
      <a:pPr>
        <a:defRPr sz="1000"/>
      </a:pPr>
      <a:endParaRPr lang="zh-CN"/>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年度行业业投资!$M$41</c:f>
              <c:strCache>
                <c:ptCount val="1"/>
                <c:pt idx="0">
                  <c:v>房地产业投资实际增速</c:v>
                </c:pt>
              </c:strCache>
            </c:strRef>
          </c:tx>
          <c:spPr>
            <a:ln w="15875">
              <a:solidFill>
                <a:srgbClr val="00B050"/>
              </a:solidFill>
            </a:ln>
          </c:spPr>
          <c:marker>
            <c:spPr>
              <a:solidFill>
                <a:srgbClr val="00B050"/>
              </a:solidFill>
              <a:ln>
                <a:solidFill>
                  <a:srgbClr val="00B050"/>
                </a:solidFill>
              </a:ln>
            </c:spPr>
          </c:marker>
          <c:dLbls>
            <c:dLbl>
              <c:idx val="0"/>
              <c:showVal val="1"/>
            </c:dLbl>
            <c:dLbl>
              <c:idx val="4"/>
              <c:showVal val="1"/>
            </c:dLbl>
            <c:delete val="1"/>
          </c:dLbls>
          <c:trendline>
            <c:spPr>
              <a:ln w="15875">
                <a:solidFill>
                  <a:srgbClr val="FF0000"/>
                </a:solidFill>
              </a:ln>
            </c:spPr>
            <c:trendlineType val="linear"/>
          </c:trendline>
          <c:cat>
            <c:strRef>
              <c:f>年度行业业投资!$U$40:$Y$40</c:f>
              <c:strCache>
                <c:ptCount val="5"/>
                <c:pt idx="0">
                  <c:v>2010</c:v>
                </c:pt>
                <c:pt idx="1">
                  <c:v>2011</c:v>
                </c:pt>
                <c:pt idx="2">
                  <c:v>2012</c:v>
                </c:pt>
                <c:pt idx="3">
                  <c:v>2013</c:v>
                </c:pt>
                <c:pt idx="4">
                  <c:v>2014.1-11</c:v>
                </c:pt>
              </c:strCache>
            </c:strRef>
          </c:cat>
          <c:val>
            <c:numRef>
              <c:f>年度行业业投资!$U$41:$Y$41</c:f>
              <c:numCache>
                <c:formatCode>0.0%</c:formatCode>
                <c:ptCount val="5"/>
                <c:pt idx="0">
                  <c:v>0.28990115906661901</c:v>
                </c:pt>
                <c:pt idx="1">
                  <c:v>0.21669793621013148</c:v>
                </c:pt>
                <c:pt idx="2">
                  <c:v>0.21079588172143959</c:v>
                </c:pt>
                <c:pt idx="3">
                  <c:v>0.19940179461615165</c:v>
                </c:pt>
                <c:pt idx="4">
                  <c:v>0.11530815109343936</c:v>
                </c:pt>
              </c:numCache>
            </c:numRef>
          </c:val>
        </c:ser>
        <c:marker val="1"/>
        <c:axId val="198266240"/>
        <c:axId val="198268032"/>
      </c:lineChart>
      <c:catAx>
        <c:axId val="198266240"/>
        <c:scaling>
          <c:orientation val="minMax"/>
        </c:scaling>
        <c:axPos val="b"/>
        <c:numFmt formatCode="General" sourceLinked="1"/>
        <c:tickLblPos val="nextTo"/>
        <c:txPr>
          <a:bodyPr rot="-5400000" vert="horz"/>
          <a:lstStyle/>
          <a:p>
            <a:pPr>
              <a:defRPr/>
            </a:pPr>
            <a:endParaRPr lang="zh-CN"/>
          </a:p>
        </c:txPr>
        <c:crossAx val="198268032"/>
        <c:crosses val="autoZero"/>
        <c:auto val="1"/>
        <c:lblAlgn val="ctr"/>
        <c:lblOffset val="100"/>
      </c:catAx>
      <c:valAx>
        <c:axId val="198268032"/>
        <c:scaling>
          <c:orientation val="minMax"/>
          <c:min val="0.11"/>
        </c:scaling>
        <c:axPos val="l"/>
        <c:numFmt formatCode="0.0%" sourceLinked="1"/>
        <c:tickLblPos val="nextTo"/>
        <c:crossAx val="198266240"/>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年度行业业投资!$AH$21</c:f>
              <c:strCache>
                <c:ptCount val="1"/>
                <c:pt idx="0">
                  <c:v>房地产开发企业本年完成投资增速</c:v>
                </c:pt>
              </c:strCache>
            </c:strRef>
          </c:tx>
          <c:spPr>
            <a:ln w="15875">
              <a:solidFill>
                <a:srgbClr val="0A0AFC"/>
              </a:solidFill>
            </a:ln>
          </c:spPr>
          <c:marker>
            <c:symbol val="diamond"/>
            <c:size val="5"/>
            <c:spPr>
              <a:solidFill>
                <a:srgbClr val="0A0AFC"/>
              </a:solidFill>
              <a:ln>
                <a:solidFill>
                  <a:srgbClr val="0A0AFC"/>
                </a:solidFill>
              </a:ln>
            </c:spPr>
          </c:marker>
          <c:dPt>
            <c:idx val="3"/>
            <c:marker>
              <c:spPr>
                <a:solidFill>
                  <a:srgbClr val="FF0000"/>
                </a:solidFill>
                <a:ln>
                  <a:solidFill>
                    <a:srgbClr val="FF0000"/>
                  </a:solidFill>
                </a:ln>
              </c:spPr>
            </c:marker>
          </c:dPt>
          <c:dPt>
            <c:idx val="4"/>
            <c:marker>
              <c:spPr>
                <a:solidFill>
                  <a:srgbClr val="FF0000"/>
                </a:solidFill>
                <a:ln>
                  <a:solidFill>
                    <a:srgbClr val="FF0000"/>
                  </a:solidFill>
                </a:ln>
              </c:spPr>
            </c:marker>
          </c:dPt>
          <c:dPt>
            <c:idx val="5"/>
            <c:marker>
              <c:spPr>
                <a:solidFill>
                  <a:srgbClr val="FF0000"/>
                </a:solidFill>
                <a:ln>
                  <a:solidFill>
                    <a:srgbClr val="FF0000"/>
                  </a:solidFill>
                </a:ln>
              </c:spPr>
            </c:marker>
          </c:dPt>
          <c:dPt>
            <c:idx val="7"/>
            <c:marker>
              <c:spPr>
                <a:solidFill>
                  <a:srgbClr val="FF0000"/>
                </a:solidFill>
                <a:ln>
                  <a:solidFill>
                    <a:srgbClr val="FF0000"/>
                  </a:solidFill>
                </a:ln>
              </c:spPr>
            </c:marker>
          </c:dPt>
          <c:dPt>
            <c:idx val="11"/>
            <c:marker>
              <c:spPr>
                <a:solidFill>
                  <a:srgbClr val="FF0000"/>
                </a:solidFill>
                <a:ln>
                  <a:solidFill>
                    <a:srgbClr val="FF0000"/>
                  </a:solidFill>
                </a:ln>
              </c:spPr>
            </c:marker>
          </c:dPt>
          <c:dPt>
            <c:idx val="12"/>
            <c:spPr>
              <a:ln w="15875">
                <a:solidFill>
                  <a:srgbClr val="0A0AFC"/>
                </a:solidFill>
                <a:prstDash val="solid"/>
              </a:ln>
            </c:spPr>
          </c:dPt>
          <c:dPt>
            <c:idx val="13"/>
            <c:marker>
              <c:spPr>
                <a:solidFill>
                  <a:srgbClr val="FF0000"/>
                </a:solidFill>
                <a:ln>
                  <a:solidFill>
                    <a:srgbClr val="FF0000"/>
                  </a:solidFill>
                </a:ln>
              </c:spPr>
            </c:marker>
          </c:dPt>
          <c:dLbls>
            <c:dLbl>
              <c:idx val="2"/>
              <c:showVal val="1"/>
            </c:dLbl>
            <c:dLbl>
              <c:idx val="4"/>
              <c:layout>
                <c:manualLayout>
                  <c:x val="-6.3888888888888884E-2"/>
                  <c:y val="5.0925925925925923E-2"/>
                </c:manualLayout>
              </c:layout>
              <c:showVal val="1"/>
            </c:dLbl>
            <c:dLbl>
              <c:idx val="6"/>
              <c:layout>
                <c:manualLayout>
                  <c:x val="-3.6111111111111212E-2"/>
                  <c:y val="-3.7037037037037056E-2"/>
                </c:manualLayout>
              </c:layout>
              <c:showVal val="1"/>
            </c:dLbl>
            <c:dLbl>
              <c:idx val="7"/>
              <c:showVal val="1"/>
            </c:dLbl>
            <c:dLbl>
              <c:idx val="9"/>
              <c:showVal val="1"/>
            </c:dLbl>
            <c:dLbl>
              <c:idx val="11"/>
              <c:layout>
                <c:manualLayout>
                  <c:x val="-7.5000000000000011E-2"/>
                  <c:y val="6.4814814814815228E-2"/>
                </c:manualLayout>
              </c:layout>
              <c:showVal val="1"/>
            </c:dLbl>
            <c:dLbl>
              <c:idx val="12"/>
              <c:showVal val="1"/>
            </c:dLbl>
            <c:dLbl>
              <c:idx val="13"/>
              <c:layout>
                <c:manualLayout>
                  <c:x val="-5.5065423807318312E-2"/>
                  <c:y val="-9.2592592592592778E-3"/>
                </c:manualLayout>
              </c:layout>
              <c:showVal val="1"/>
            </c:dLbl>
            <c:delete val="1"/>
          </c:dLbls>
          <c:trendline>
            <c:spPr>
              <a:ln w="15875">
                <a:solidFill>
                  <a:srgbClr val="ED19BB"/>
                </a:solidFill>
              </a:ln>
            </c:spPr>
            <c:trendlineType val="linear"/>
          </c:trendline>
          <c:cat>
            <c:strRef>
              <c:f>年度行业业投资!$AC$25:$AC$38</c:f>
              <c:strCach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2014.1-11</c:v>
                </c:pt>
              </c:strCache>
            </c:strRef>
          </c:cat>
          <c:val>
            <c:numRef>
              <c:f>年度行业业投资!$AH$25:$AH$38</c:f>
              <c:numCache>
                <c:formatCode>0.0%</c:formatCode>
                <c:ptCount val="14"/>
                <c:pt idx="0">
                  <c:v>0.26781065236401047</c:v>
                </c:pt>
                <c:pt idx="1">
                  <c:v>0.22560464729693747</c:v>
                </c:pt>
                <c:pt idx="2">
                  <c:v>0.27523103773604579</c:v>
                </c:pt>
                <c:pt idx="3">
                  <c:v>0.22717252908741092</c:v>
                </c:pt>
                <c:pt idx="4">
                  <c:v>0.19002951544037605</c:v>
                </c:pt>
                <c:pt idx="5">
                  <c:v>0.20281488442169329</c:v>
                </c:pt>
                <c:pt idx="6">
                  <c:v>0.25313786107674308</c:v>
                </c:pt>
                <c:pt idx="7">
                  <c:v>0.13303235537544625</c:v>
                </c:pt>
                <c:pt idx="8">
                  <c:v>0.19003842241253616</c:v>
                </c:pt>
                <c:pt idx="9">
                  <c:v>0.28532316401503316</c:v>
                </c:pt>
                <c:pt idx="10">
                  <c:v>0.20123351287876384</c:v>
                </c:pt>
                <c:pt idx="11">
                  <c:v>0.14906262464006545</c:v>
                </c:pt>
                <c:pt idx="12">
                  <c:v>0.19441674975074788</c:v>
                </c:pt>
                <c:pt idx="13">
                  <c:v>0.10682492581602376</c:v>
                </c:pt>
              </c:numCache>
            </c:numRef>
          </c:val>
        </c:ser>
        <c:marker val="1"/>
        <c:axId val="198381952"/>
        <c:axId val="198383488"/>
      </c:lineChart>
      <c:catAx>
        <c:axId val="198381952"/>
        <c:scaling>
          <c:orientation val="minMax"/>
        </c:scaling>
        <c:axPos val="b"/>
        <c:tickLblPos val="nextTo"/>
        <c:txPr>
          <a:bodyPr rot="-5400000" vert="horz"/>
          <a:lstStyle/>
          <a:p>
            <a:pPr>
              <a:defRPr/>
            </a:pPr>
            <a:endParaRPr lang="zh-CN"/>
          </a:p>
        </c:txPr>
        <c:crossAx val="198383488"/>
        <c:crosses val="autoZero"/>
        <c:auto val="1"/>
        <c:lblAlgn val="ctr"/>
        <c:lblOffset val="100"/>
      </c:catAx>
      <c:valAx>
        <c:axId val="198383488"/>
        <c:scaling>
          <c:orientation val="minMax"/>
          <c:min val="0.1"/>
        </c:scaling>
        <c:axPos val="l"/>
        <c:numFmt formatCode="0.0%" sourceLinked="1"/>
        <c:tickLblPos val="nextTo"/>
        <c:crossAx val="198381952"/>
        <c:crosses val="autoZero"/>
        <c:crossBetween val="between"/>
      </c:valAx>
    </c:plotArea>
    <c:plotVisOnly val="1"/>
  </c:chart>
  <c:spPr>
    <a:ln>
      <a:noFill/>
    </a:ln>
  </c:spPr>
  <c:txPr>
    <a:bodyPr/>
    <a:lstStyle/>
    <a:p>
      <a:pPr>
        <a:defRPr sz="1600"/>
      </a:pPr>
      <a:endParaRPr lang="zh-CN"/>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zh-CN"/>
  <c:chart>
    <c:autoTitleDeleted val="1"/>
    <c:plotArea>
      <c:layout/>
      <c:lineChart>
        <c:grouping val="standard"/>
        <c:ser>
          <c:idx val="0"/>
          <c:order val="0"/>
          <c:tx>
            <c:strRef>
              <c:f>年度行业业投资!$Y$44</c:f>
              <c:strCache>
                <c:ptCount val="1"/>
                <c:pt idx="0">
                  <c:v>实际增速</c:v>
                </c:pt>
              </c:strCache>
            </c:strRef>
          </c:tx>
          <c:spPr>
            <a:ln w="15875">
              <a:solidFill>
                <a:srgbClr val="0A0AFC"/>
              </a:solidFill>
            </a:ln>
          </c:spPr>
          <c:marker>
            <c:spPr>
              <a:solidFill>
                <a:srgbClr val="0A0AFC"/>
              </a:solidFill>
              <a:ln>
                <a:solidFill>
                  <a:srgbClr val="0A0AFC"/>
                </a:solidFill>
              </a:ln>
            </c:spPr>
          </c:marker>
          <c:cat>
            <c:strRef>
              <c:f>年度行业业投资!$X$45:$X$54</c:f>
              <c:strCache>
                <c:ptCount val="10"/>
                <c:pt idx="0">
                  <c:v>2004</c:v>
                </c:pt>
                <c:pt idx="1">
                  <c:v>2005</c:v>
                </c:pt>
                <c:pt idx="2">
                  <c:v>2006</c:v>
                </c:pt>
                <c:pt idx="3">
                  <c:v>2007</c:v>
                </c:pt>
                <c:pt idx="4">
                  <c:v>2008</c:v>
                </c:pt>
                <c:pt idx="5">
                  <c:v>2010</c:v>
                </c:pt>
                <c:pt idx="6">
                  <c:v>2011</c:v>
                </c:pt>
                <c:pt idx="7">
                  <c:v>2012</c:v>
                </c:pt>
                <c:pt idx="8">
                  <c:v>2013</c:v>
                </c:pt>
                <c:pt idx="9">
                  <c:v>2014.1-11</c:v>
                </c:pt>
              </c:strCache>
            </c:strRef>
          </c:cat>
          <c:val>
            <c:numRef>
              <c:f>年度行业业投资!$Y$45:$Y$54</c:f>
              <c:numCache>
                <c:formatCode>0.0%</c:formatCode>
                <c:ptCount val="10"/>
                <c:pt idx="0">
                  <c:v>0.2107596854504252</c:v>
                </c:pt>
                <c:pt idx="1">
                  <c:v>0.25058442637937461</c:v>
                </c:pt>
                <c:pt idx="2">
                  <c:v>0.19546284407224937</c:v>
                </c:pt>
                <c:pt idx="3">
                  <c:v>0.11829465902673005</c:v>
                </c:pt>
                <c:pt idx="4">
                  <c:v>0.1263566921630887</c:v>
                </c:pt>
                <c:pt idx="5">
                  <c:v>0.14371059612756149</c:v>
                </c:pt>
                <c:pt idx="6">
                  <c:v>-3.0968851732453988E-2</c:v>
                </c:pt>
                <c:pt idx="7">
                  <c:v>0.13998003320382224</c:v>
                </c:pt>
                <c:pt idx="8">
                  <c:v>0.20952342971086743</c:v>
                </c:pt>
                <c:pt idx="9">
                  <c:v>0.19615199879755157</c:v>
                </c:pt>
              </c:numCache>
            </c:numRef>
          </c:val>
        </c:ser>
        <c:marker val="1"/>
        <c:axId val="198415104"/>
        <c:axId val="198417024"/>
      </c:lineChart>
      <c:catAx>
        <c:axId val="198415104"/>
        <c:scaling>
          <c:orientation val="minMax"/>
        </c:scaling>
        <c:axPos val="b"/>
        <c:tickLblPos val="low"/>
        <c:txPr>
          <a:bodyPr rot="-5400000" vert="horz"/>
          <a:lstStyle/>
          <a:p>
            <a:pPr>
              <a:defRPr/>
            </a:pPr>
            <a:endParaRPr lang="zh-CN"/>
          </a:p>
        </c:txPr>
        <c:crossAx val="198417024"/>
        <c:crosses val="autoZero"/>
        <c:auto val="1"/>
        <c:lblAlgn val="ctr"/>
        <c:lblOffset val="100"/>
      </c:catAx>
      <c:valAx>
        <c:axId val="198417024"/>
        <c:scaling>
          <c:orientation val="minMax"/>
        </c:scaling>
        <c:axPos val="l"/>
        <c:numFmt formatCode="0.0%" sourceLinked="1"/>
        <c:tickLblPos val="nextTo"/>
        <c:crossAx val="198415104"/>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zh-CN"/>
  <c:chart>
    <c:autoTitleDeleted val="1"/>
    <c:plotArea>
      <c:layout/>
      <c:lineChart>
        <c:grouping val="standard"/>
        <c:ser>
          <c:idx val="0"/>
          <c:order val="0"/>
          <c:tx>
            <c:strRef>
              <c:f>年度行业业投资!$V$44</c:f>
              <c:strCache>
                <c:ptCount val="1"/>
                <c:pt idx="0">
                  <c:v>实际增速</c:v>
                </c:pt>
              </c:strCache>
            </c:strRef>
          </c:tx>
          <c:spPr>
            <a:ln w="12700">
              <a:solidFill>
                <a:srgbClr val="002060"/>
              </a:solidFill>
            </a:ln>
          </c:spPr>
          <c:marker>
            <c:spPr>
              <a:solidFill>
                <a:srgbClr val="002060"/>
              </a:solidFill>
              <a:ln>
                <a:solidFill>
                  <a:srgbClr val="002060"/>
                </a:solidFill>
              </a:ln>
            </c:spPr>
          </c:marker>
          <c:dLbls>
            <c:dLbl>
              <c:idx val="9"/>
              <c:layout>
                <c:manualLayout>
                  <c:x val="-8.9779874213836527E-2"/>
                  <c:y val="-4.1666666666666664E-2"/>
                </c:manualLayout>
              </c:layout>
              <c:showVal val="1"/>
            </c:dLbl>
            <c:dLbl>
              <c:idx val="10"/>
              <c:layout>
                <c:manualLayout>
                  <c:x val="0"/>
                  <c:y val="-3.90625E-2"/>
                </c:manualLayout>
              </c:layout>
              <c:showVal val="1"/>
            </c:dLbl>
            <c:delete val="1"/>
          </c:dLbls>
          <c:trendline>
            <c:spPr>
              <a:ln w="15875">
                <a:solidFill>
                  <a:srgbClr val="DB2BB9"/>
                </a:solidFill>
              </a:ln>
            </c:spPr>
            <c:trendlineType val="linear"/>
          </c:trendline>
          <c:cat>
            <c:strRef>
              <c:f>年度行业业投资!$U$51:$U$55</c:f>
              <c:strCache>
                <c:ptCount val="5"/>
                <c:pt idx="0">
                  <c:v>2010</c:v>
                </c:pt>
                <c:pt idx="1">
                  <c:v>2011</c:v>
                </c:pt>
                <c:pt idx="2">
                  <c:v>2012</c:v>
                </c:pt>
                <c:pt idx="3">
                  <c:v>2013</c:v>
                </c:pt>
                <c:pt idx="4">
                  <c:v>2014.1-11</c:v>
                </c:pt>
              </c:strCache>
            </c:strRef>
          </c:cat>
          <c:val>
            <c:numRef>
              <c:f>年度行业业投资!$V$51:$V$55</c:f>
              <c:numCache>
                <c:formatCode>0.0%</c:formatCode>
                <c:ptCount val="5"/>
                <c:pt idx="0">
                  <c:v>0.14371059612756149</c:v>
                </c:pt>
                <c:pt idx="1">
                  <c:v>-3.0968851732453988E-2</c:v>
                </c:pt>
                <c:pt idx="2">
                  <c:v>0.13998003320382224</c:v>
                </c:pt>
                <c:pt idx="3">
                  <c:v>0.20952342971086743</c:v>
                </c:pt>
                <c:pt idx="4">
                  <c:v>0.19615199879755157</c:v>
                </c:pt>
              </c:numCache>
            </c:numRef>
          </c:val>
        </c:ser>
        <c:marker val="1"/>
        <c:axId val="198515328"/>
        <c:axId val="198521216"/>
      </c:lineChart>
      <c:catAx>
        <c:axId val="198515328"/>
        <c:scaling>
          <c:orientation val="minMax"/>
        </c:scaling>
        <c:axPos val="b"/>
        <c:numFmt formatCode="General" sourceLinked="1"/>
        <c:tickLblPos val="low"/>
        <c:txPr>
          <a:bodyPr rot="-5400000" vert="horz"/>
          <a:lstStyle/>
          <a:p>
            <a:pPr>
              <a:defRPr/>
            </a:pPr>
            <a:endParaRPr lang="zh-CN"/>
          </a:p>
        </c:txPr>
        <c:crossAx val="198521216"/>
        <c:crosses val="autoZero"/>
        <c:auto val="1"/>
        <c:lblAlgn val="ctr"/>
        <c:lblOffset val="100"/>
      </c:catAx>
      <c:valAx>
        <c:axId val="198521216"/>
        <c:scaling>
          <c:orientation val="minMax"/>
        </c:scaling>
        <c:axPos val="l"/>
        <c:numFmt formatCode="0.0%" sourceLinked="1"/>
        <c:tickLblPos val="nextTo"/>
        <c:crossAx val="198515328"/>
        <c:crosses val="autoZero"/>
        <c:crossBetween val="between"/>
      </c:valAx>
    </c:plotArea>
    <c:plotVisOnly val="1"/>
  </c:chart>
  <c:spPr>
    <a:ln>
      <a:no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年度行业业投资!$V$44</c:f>
              <c:strCache>
                <c:ptCount val="1"/>
                <c:pt idx="0">
                  <c:v>实际增速</c:v>
                </c:pt>
              </c:strCache>
            </c:strRef>
          </c:tx>
          <c:spPr>
            <a:ln w="15875">
              <a:solidFill>
                <a:srgbClr val="F11BE7"/>
              </a:solidFill>
            </a:ln>
          </c:spPr>
          <c:marker>
            <c:spPr>
              <a:solidFill>
                <a:srgbClr val="ED19BB"/>
              </a:solidFill>
              <a:ln>
                <a:solidFill>
                  <a:srgbClr val="F11BE7"/>
                </a:solidFill>
              </a:ln>
            </c:spPr>
          </c:marker>
          <c:cat>
            <c:strRef>
              <c:f>年度行业业投资!$U$45:$U$55</c:f>
              <c:strCache>
                <c:ptCount val="11"/>
                <c:pt idx="0">
                  <c:v>2004</c:v>
                </c:pt>
                <c:pt idx="1">
                  <c:v>2005</c:v>
                </c:pt>
                <c:pt idx="2">
                  <c:v>2006</c:v>
                </c:pt>
                <c:pt idx="3">
                  <c:v>2007</c:v>
                </c:pt>
                <c:pt idx="4">
                  <c:v>2008</c:v>
                </c:pt>
                <c:pt idx="5">
                  <c:v>2009</c:v>
                </c:pt>
                <c:pt idx="6">
                  <c:v>2010</c:v>
                </c:pt>
                <c:pt idx="7">
                  <c:v>2011</c:v>
                </c:pt>
                <c:pt idx="8">
                  <c:v>2012</c:v>
                </c:pt>
                <c:pt idx="9">
                  <c:v>2013</c:v>
                </c:pt>
                <c:pt idx="10">
                  <c:v>2014.1-11</c:v>
                </c:pt>
              </c:strCache>
            </c:strRef>
          </c:cat>
          <c:val>
            <c:numRef>
              <c:f>年度行业业投资!$V$45:$V$55</c:f>
              <c:numCache>
                <c:formatCode>0.0%</c:formatCode>
                <c:ptCount val="11"/>
                <c:pt idx="0">
                  <c:v>0.2107596854504252</c:v>
                </c:pt>
                <c:pt idx="1">
                  <c:v>0.25058442637937461</c:v>
                </c:pt>
                <c:pt idx="2">
                  <c:v>0.19546284407224937</c:v>
                </c:pt>
                <c:pt idx="3">
                  <c:v>0.11829465902673005</c:v>
                </c:pt>
                <c:pt idx="4">
                  <c:v>0.1263566921630887</c:v>
                </c:pt>
                <c:pt idx="5">
                  <c:v>0.45678531225556634</c:v>
                </c:pt>
                <c:pt idx="6">
                  <c:v>0.14371059612756149</c:v>
                </c:pt>
                <c:pt idx="7">
                  <c:v>-3.0968851732453988E-2</c:v>
                </c:pt>
                <c:pt idx="8">
                  <c:v>0.13998003320382224</c:v>
                </c:pt>
                <c:pt idx="9">
                  <c:v>0.20952342971086743</c:v>
                </c:pt>
                <c:pt idx="10">
                  <c:v>0.19615199879755157</c:v>
                </c:pt>
              </c:numCache>
            </c:numRef>
          </c:val>
        </c:ser>
        <c:marker val="1"/>
        <c:axId val="198532096"/>
        <c:axId val="198542464"/>
      </c:lineChart>
      <c:catAx>
        <c:axId val="198532096"/>
        <c:scaling>
          <c:orientation val="minMax"/>
        </c:scaling>
        <c:axPos val="b"/>
        <c:tickLblPos val="low"/>
        <c:txPr>
          <a:bodyPr rot="-5400000" vert="horz"/>
          <a:lstStyle/>
          <a:p>
            <a:pPr>
              <a:defRPr/>
            </a:pPr>
            <a:endParaRPr lang="zh-CN"/>
          </a:p>
        </c:txPr>
        <c:crossAx val="198542464"/>
        <c:crosses val="autoZero"/>
        <c:auto val="1"/>
        <c:lblAlgn val="ctr"/>
        <c:lblOffset val="100"/>
      </c:catAx>
      <c:valAx>
        <c:axId val="198542464"/>
        <c:scaling>
          <c:orientation val="minMax"/>
        </c:scaling>
        <c:axPos val="l"/>
        <c:numFmt formatCode="0.0%" sourceLinked="1"/>
        <c:tickLblPos val="nextTo"/>
        <c:crossAx val="198532096"/>
        <c:crosses val="autoZero"/>
        <c:crossBetween val="between"/>
      </c:valAx>
    </c:plotArea>
    <c:plotVisOnly val="1"/>
  </c:chart>
  <c:txPr>
    <a:bodyPr/>
    <a:lstStyle/>
    <a:p>
      <a:pPr>
        <a:defRPr sz="1600"/>
      </a:pPr>
      <a:endParaRPr lang="zh-CN"/>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94CF8E1-BB09-49F8-B296-74C16A8115F3}" type="datetimeFigureOut">
              <a:rPr lang="zh-CN" altLang="en-US" smtClean="0"/>
              <a:pPr/>
              <a:t>2015/1/14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B65FA5C-E6F9-4BD4-9FA2-9133A6200B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4CF8E1-BB09-49F8-B296-74C16A8115F3}" type="datetimeFigureOut">
              <a:rPr lang="zh-CN" altLang="en-US" smtClean="0"/>
              <a:pPr/>
              <a:t>2015/1/14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65FA5C-E6F9-4BD4-9FA2-9133A6200B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__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宏观投资形势及</a:t>
            </a:r>
            <a:r>
              <a:rPr lang="en-US" altLang="zh-CN" dirty="0" smtClean="0"/>
              <a:t>PPP</a:t>
            </a:r>
            <a:r>
              <a:rPr lang="zh-CN" altLang="en-US" dirty="0" smtClean="0"/>
              <a:t>改革背景</a:t>
            </a:r>
            <a:endParaRPr lang="zh-CN" altLang="en-US" dirty="0"/>
          </a:p>
        </p:txBody>
      </p:sp>
      <p:sp>
        <p:nvSpPr>
          <p:cNvPr id="3" name="副标题 2"/>
          <p:cNvSpPr>
            <a:spLocks noGrp="1"/>
          </p:cNvSpPr>
          <p:nvPr>
            <p:ph type="subTitle" idx="1"/>
          </p:nvPr>
        </p:nvSpPr>
        <p:spPr/>
        <p:txBody>
          <a:bodyPr/>
          <a:lstStyle/>
          <a:p>
            <a:r>
              <a:rPr lang="en-US" altLang="zh-CN" dirty="0" smtClean="0"/>
              <a:t>2015</a:t>
            </a:r>
            <a:r>
              <a:rPr lang="zh-CN" altLang="en-US" dirty="0" smtClean="0"/>
              <a:t>年</a:t>
            </a:r>
            <a:r>
              <a:rPr lang="en-US" altLang="zh-CN" dirty="0" smtClean="0"/>
              <a:t>1</a:t>
            </a:r>
            <a:r>
              <a:rPr lang="zh-CN" altLang="en-US" dirty="0" smtClean="0"/>
              <a:t>月</a:t>
            </a:r>
            <a:r>
              <a:rPr lang="en-US" altLang="zh-CN" dirty="0" smtClean="0"/>
              <a:t>16</a:t>
            </a:r>
            <a:r>
              <a:rPr lang="zh-CN" altLang="en-US" dirty="0" smtClean="0"/>
              <a:t>日</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房地产投资增速变动趋势</a:t>
            </a:r>
            <a:endParaRPr lang="zh-CN" altLang="en-US" dirty="0"/>
          </a:p>
        </p:txBody>
      </p:sp>
      <p:sp>
        <p:nvSpPr>
          <p:cNvPr id="3" name="文本占位符 2"/>
          <p:cNvSpPr>
            <a:spLocks noGrp="1"/>
          </p:cNvSpPr>
          <p:nvPr>
            <p:ph type="body" idx="1"/>
          </p:nvPr>
        </p:nvSpPr>
        <p:spPr>
          <a:xfrm>
            <a:off x="467544" y="1412776"/>
            <a:ext cx="4040188" cy="576064"/>
          </a:xfrm>
        </p:spPr>
        <p:txBody>
          <a:bodyPr/>
          <a:lstStyle/>
          <a:p>
            <a:pPr algn="ctr"/>
            <a:r>
              <a:rPr lang="en-US" altLang="zh-CN" dirty="0" smtClean="0"/>
              <a:t>2014</a:t>
            </a:r>
            <a:r>
              <a:rPr lang="zh-CN" altLang="en-US" dirty="0" smtClean="0"/>
              <a:t>年房地产投资名义增速</a:t>
            </a:r>
            <a:endParaRPr lang="zh-CN" altLang="en-US" dirty="0"/>
          </a:p>
        </p:txBody>
      </p:sp>
      <p:sp>
        <p:nvSpPr>
          <p:cNvPr id="5" name="文本占位符 4"/>
          <p:cNvSpPr>
            <a:spLocks noGrp="1"/>
          </p:cNvSpPr>
          <p:nvPr>
            <p:ph type="body" sz="quarter" idx="3"/>
          </p:nvPr>
        </p:nvSpPr>
        <p:spPr>
          <a:xfrm>
            <a:off x="4499992" y="1412776"/>
            <a:ext cx="4498975" cy="576064"/>
          </a:xfrm>
        </p:spPr>
        <p:txBody>
          <a:bodyPr>
            <a:normAutofit fontScale="92500"/>
          </a:bodyPr>
          <a:lstStyle/>
          <a:p>
            <a:r>
              <a:rPr lang="en-US" altLang="zh-CN" dirty="0" smtClean="0"/>
              <a:t>2010</a:t>
            </a:r>
            <a:r>
              <a:rPr lang="zh-CN" altLang="en-US" dirty="0" smtClean="0"/>
              <a:t>年以来房地产业投资实际增速</a:t>
            </a:r>
          </a:p>
        </p:txBody>
      </p:sp>
      <p:graphicFrame>
        <p:nvGraphicFramePr>
          <p:cNvPr id="7" name="内容占位符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内容占位符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zh-CN" altLang="en-US" dirty="0" smtClean="0"/>
              <a:t>房地产开发投资增长趋势</a:t>
            </a:r>
            <a:endParaRPr lang="zh-CN" altLang="en-US" dirty="0"/>
          </a:p>
        </p:txBody>
      </p:sp>
      <p:graphicFrame>
        <p:nvGraphicFramePr>
          <p:cNvPr id="9" name="内容占位符 8"/>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基础设施投资实际增长趋势</a:t>
            </a:r>
            <a:endParaRPr lang="zh-CN" altLang="en-US" dirty="0"/>
          </a:p>
        </p:txBody>
      </p:sp>
      <p:graphicFrame>
        <p:nvGraphicFramePr>
          <p:cNvPr id="10" name="内容占位符 9"/>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内容占位符 8"/>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fontScale="90000"/>
          </a:bodyPr>
          <a:lstStyle/>
          <a:p>
            <a:r>
              <a:rPr lang="en-US" altLang="zh-CN" dirty="0" smtClean="0"/>
              <a:t>2004</a:t>
            </a:r>
            <a:r>
              <a:rPr lang="zh-CN" altLang="en-US" dirty="0" smtClean="0"/>
              <a:t>年以来基础设施投资增长趋势</a:t>
            </a:r>
            <a:endParaRPr lang="zh-CN" altLang="en-US" dirty="0"/>
          </a:p>
        </p:txBody>
      </p:sp>
      <p:graphicFrame>
        <p:nvGraphicFramePr>
          <p:cNvPr id="7" name="内容占位符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2014</a:t>
            </a:r>
            <a:r>
              <a:rPr lang="zh-CN" altLang="en-US" dirty="0" smtClean="0"/>
              <a:t>年基础设施投资名义增长状况</a:t>
            </a:r>
            <a:endParaRPr lang="zh-CN" altLang="en-US" dirty="0"/>
          </a:p>
        </p:txBody>
      </p:sp>
      <p:graphicFrame>
        <p:nvGraphicFramePr>
          <p:cNvPr id="4" name="内容占位符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2014</a:t>
            </a:r>
            <a:r>
              <a:rPr lang="zh-CN" altLang="en-US" dirty="0" smtClean="0"/>
              <a:t>年投资增长的空间格局</a:t>
            </a:r>
            <a:endParaRPr lang="zh-CN" altLang="en-US" dirty="0"/>
          </a:p>
        </p:txBody>
      </p:sp>
      <p:graphicFrame>
        <p:nvGraphicFramePr>
          <p:cNvPr id="4" name="内容占位符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新常态下的经济增长</a:t>
            </a:r>
            <a:endParaRPr lang="zh-CN" altLang="en-US" dirty="0"/>
          </a:p>
        </p:txBody>
      </p:sp>
      <p:graphicFrame>
        <p:nvGraphicFramePr>
          <p:cNvPr id="7" name="内容占位符 6"/>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内容占位符 7"/>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资本形成率及其变动趋势</a:t>
            </a:r>
            <a:endParaRPr lang="zh-CN" altLang="en-US" dirty="0"/>
          </a:p>
        </p:txBody>
      </p:sp>
      <p:graphicFrame>
        <p:nvGraphicFramePr>
          <p:cNvPr id="5" name="内容占位符 4"/>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内容占位符 5"/>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二、</a:t>
            </a:r>
            <a:r>
              <a:rPr lang="en-US" altLang="zh-CN" dirty="0" smtClean="0"/>
              <a:t>PPP</a:t>
            </a:r>
            <a:r>
              <a:rPr lang="zh-CN" altLang="en-US" dirty="0" smtClean="0"/>
              <a:t>改革背景</a:t>
            </a:r>
            <a:endParaRPr lang="zh-CN" altLang="en-US" dirty="0"/>
          </a:p>
        </p:txBody>
      </p:sp>
      <p:sp>
        <p:nvSpPr>
          <p:cNvPr id="6" name="文本占位符 5"/>
          <p:cNvSpPr>
            <a:spLocks noGrp="1"/>
          </p:cNvSpPr>
          <p:nvPr>
            <p:ph type="body" idx="1"/>
          </p:nvPr>
        </p:nvSpPr>
        <p:spPr/>
        <p:txBody>
          <a:bodyPr/>
          <a:lstStyle/>
          <a:p>
            <a:r>
              <a:rPr lang="zh-CN" altLang="en-US" dirty="0" smtClean="0"/>
              <a:t>新常态下的地方政府基础设施投融资能力</a:t>
            </a:r>
            <a:endParaRPr lang="en-US" altLang="zh-CN" dirty="0" smtClean="0"/>
          </a:p>
          <a:p>
            <a:r>
              <a:rPr lang="zh-CN" altLang="en-US" dirty="0" smtClean="0"/>
              <a:t>新预算法下的地方政府融资来源</a:t>
            </a:r>
            <a:endParaRPr lang="en-US" altLang="zh-CN" dirty="0" smtClean="0"/>
          </a:p>
          <a:p>
            <a:r>
              <a:rPr lang="zh-CN" altLang="en-US" dirty="0" smtClean="0"/>
              <a:t>基础设施投融资体制改革</a:t>
            </a:r>
            <a:endParaRPr lang="en-US" altLang="zh-CN" dirty="0" smtClean="0"/>
          </a:p>
          <a:p>
            <a:r>
              <a:rPr lang="en-US" altLang="zh-CN" dirty="0" smtClean="0"/>
              <a:t>PPP</a:t>
            </a:r>
            <a:r>
              <a:rPr lang="zh-CN" altLang="en-US" dirty="0" smtClean="0"/>
              <a:t>发展的意义</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t>新常态下的地方政府投融资能力</a:t>
            </a:r>
            <a:endParaRPr lang="zh-CN" altLang="en-US" dirty="0"/>
          </a:p>
        </p:txBody>
      </p:sp>
      <p:sp>
        <p:nvSpPr>
          <p:cNvPr id="5" name="内容占位符 4"/>
          <p:cNvSpPr>
            <a:spLocks noGrp="1"/>
          </p:cNvSpPr>
          <p:nvPr>
            <p:ph idx="1"/>
          </p:nvPr>
        </p:nvSpPr>
        <p:spPr/>
        <p:txBody>
          <a:bodyPr/>
          <a:lstStyle/>
          <a:p>
            <a:r>
              <a:rPr lang="zh-CN" altLang="en-US" dirty="0" smtClean="0"/>
              <a:t>地方政府财政收入增长前景</a:t>
            </a:r>
            <a:endParaRPr lang="en-US" altLang="zh-CN" dirty="0" smtClean="0"/>
          </a:p>
          <a:p>
            <a:r>
              <a:rPr lang="zh-CN" altLang="en-US" dirty="0" smtClean="0"/>
              <a:t>地方政府财政支出增长趋势</a:t>
            </a:r>
            <a:endParaRPr lang="en-US" altLang="zh-CN" dirty="0" smtClean="0"/>
          </a:p>
          <a:p>
            <a:r>
              <a:rPr lang="zh-CN" altLang="en-US" dirty="0" smtClean="0"/>
              <a:t>地方政府基础设施投融资能力</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t>一、宏观投资形势</a:t>
            </a:r>
            <a:endParaRPr lang="zh-CN" altLang="en-US" dirty="0"/>
          </a:p>
        </p:txBody>
      </p:sp>
      <p:sp>
        <p:nvSpPr>
          <p:cNvPr id="5" name="文本占位符 4"/>
          <p:cNvSpPr>
            <a:spLocks noGrp="1"/>
          </p:cNvSpPr>
          <p:nvPr>
            <p:ph type="body" idx="1"/>
          </p:nvPr>
        </p:nvSpPr>
        <p:spPr/>
        <p:txBody>
          <a:bodyPr/>
          <a:lstStyle/>
          <a:p>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新预算法与地方政府融资来源</a:t>
            </a:r>
            <a:endParaRPr lang="zh-CN" altLang="en-US" dirty="0"/>
          </a:p>
        </p:txBody>
      </p:sp>
      <p:sp>
        <p:nvSpPr>
          <p:cNvPr id="3" name="内容占位符 2"/>
          <p:cNvSpPr>
            <a:spLocks noGrp="1"/>
          </p:cNvSpPr>
          <p:nvPr>
            <p:ph idx="1"/>
          </p:nvPr>
        </p:nvSpPr>
        <p:spPr/>
        <p:txBody>
          <a:bodyPr/>
          <a:lstStyle/>
          <a:p>
            <a:r>
              <a:rPr lang="zh-CN" altLang="en-US" dirty="0" smtClean="0"/>
              <a:t>新预算法关于地方政府举债的相关规定</a:t>
            </a:r>
            <a:endParaRPr lang="en-US" altLang="zh-CN" dirty="0" smtClean="0"/>
          </a:p>
          <a:p>
            <a:r>
              <a:rPr lang="zh-CN" altLang="en-US" dirty="0" smtClean="0"/>
              <a:t>地方政府融资来源</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基础设施投融资体制改革</a:t>
            </a:r>
            <a:endParaRPr lang="zh-CN" altLang="en-US" dirty="0"/>
          </a:p>
        </p:txBody>
      </p:sp>
      <p:sp>
        <p:nvSpPr>
          <p:cNvPr id="3" name="内容占位符 2"/>
          <p:cNvSpPr>
            <a:spLocks noGrp="1"/>
          </p:cNvSpPr>
          <p:nvPr>
            <p:ph idx="1"/>
          </p:nvPr>
        </p:nvSpPr>
        <p:spPr/>
        <p:txBody>
          <a:bodyPr/>
          <a:lstStyle/>
          <a:p>
            <a:r>
              <a:rPr lang="zh-CN" altLang="en-US" dirty="0" smtClean="0"/>
              <a:t>铁路投融资体制改革</a:t>
            </a:r>
            <a:endParaRPr lang="en-US" altLang="zh-CN" dirty="0" smtClean="0"/>
          </a:p>
          <a:p>
            <a:r>
              <a:rPr lang="zh-CN" altLang="en-US" dirty="0" smtClean="0"/>
              <a:t>城镇基础设施投融资体制改革</a:t>
            </a:r>
            <a:endParaRPr lang="en-US" altLang="zh-CN" dirty="0" smtClean="0"/>
          </a:p>
          <a:p>
            <a:r>
              <a:rPr lang="zh-CN" altLang="en-US" dirty="0" smtClean="0"/>
              <a:t>创新重点领域投融资机制鼓励社会资本投资</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t>新</a:t>
            </a:r>
            <a:r>
              <a:rPr lang="en-US" altLang="zh-CN" sz="3600" dirty="0" smtClean="0"/>
              <a:t>《</a:t>
            </a:r>
            <a:r>
              <a:rPr lang="zh-CN" altLang="en-US" sz="3600" dirty="0" smtClean="0"/>
              <a:t>预算法</a:t>
            </a:r>
            <a:r>
              <a:rPr lang="en-US" altLang="zh-CN" sz="3600" dirty="0" smtClean="0"/>
              <a:t>》</a:t>
            </a:r>
            <a:r>
              <a:rPr lang="zh-CN" altLang="en-US" sz="3600" dirty="0" smtClean="0"/>
              <a:t>关于地方政府举债的规定</a:t>
            </a:r>
            <a:endParaRPr lang="zh-CN" altLang="en-US" sz="3600" dirty="0"/>
          </a:p>
        </p:txBody>
      </p:sp>
      <p:sp>
        <p:nvSpPr>
          <p:cNvPr id="3" name="内容占位符 2"/>
          <p:cNvSpPr>
            <a:spLocks noGrp="1"/>
          </p:cNvSpPr>
          <p:nvPr>
            <p:ph idx="1"/>
          </p:nvPr>
        </p:nvSpPr>
        <p:spPr/>
        <p:txBody>
          <a:bodyPr>
            <a:normAutofit fontScale="70000" lnSpcReduction="20000"/>
          </a:bodyPr>
          <a:lstStyle/>
          <a:p>
            <a:r>
              <a:rPr lang="zh-CN" altLang="en-US" dirty="0" smtClean="0"/>
              <a:t>“经国务院批准的省、自治区、直辖市的预算中必需的建设投资的部分资金，可以在国务院确定的限额内，通过发行地方政府债券举借债务的方式筹措。举借债务的规模，由国务院报全国人民代表大会或者全国人民代表大会常务委员会批准。省、自治区、直辖市依照 国务院下达的限额举借的债务，列入本级预算调整方案，报本级人民代表大会常务委员会批准。举借的债务应当有偿还计划和稳定的偿还资金来源，只能用于公益性 资本支出，不得用于经常性支出。</a:t>
            </a:r>
          </a:p>
          <a:p>
            <a:r>
              <a:rPr lang="zh-CN" altLang="en-US" dirty="0" smtClean="0"/>
              <a:t>“除前款规定外，地方政府及其所属部门不得以任何方式举借债务。</a:t>
            </a:r>
          </a:p>
          <a:p>
            <a:r>
              <a:rPr lang="zh-CN" altLang="en-US" dirty="0" smtClean="0"/>
              <a:t>“除法律另有规定外，地方政府及其所属部门不得为任何单位和个人的债务以任何方式提供担保。</a:t>
            </a:r>
          </a:p>
          <a:p>
            <a:r>
              <a:rPr lang="zh-CN" altLang="en-US" dirty="0" smtClean="0"/>
              <a:t>“国务院建立地方政府债务风险评估和预警机制、应急处置机制以及责任追究制度。国务院财政部门对地方政府债务实施监督。”</a:t>
            </a:r>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中共中央关于全面深化改革若干重大问题的决定</a:t>
            </a:r>
            <a:endParaRPr lang="zh-CN" altLang="en-US" dirty="0"/>
          </a:p>
        </p:txBody>
      </p:sp>
      <p:sp>
        <p:nvSpPr>
          <p:cNvPr id="3" name="内容占位符 2"/>
          <p:cNvSpPr>
            <a:spLocks noGrp="1"/>
          </p:cNvSpPr>
          <p:nvPr>
            <p:ph idx="1"/>
          </p:nvPr>
        </p:nvSpPr>
        <p:spPr/>
        <p:txBody>
          <a:bodyPr/>
          <a:lstStyle/>
          <a:p>
            <a:r>
              <a:rPr lang="zh-CN" altLang="zh-CN" dirty="0" smtClean="0"/>
              <a:t>十八届三</a:t>
            </a:r>
            <a:r>
              <a:rPr lang="zh-CN" altLang="en-US" dirty="0" smtClean="0"/>
              <a:t>中全会</a:t>
            </a:r>
            <a:r>
              <a:rPr lang="zh-CN" altLang="zh-CN" dirty="0" smtClean="0"/>
              <a:t>《中共中央关于全面深化改革若干重大问题的决定》</a:t>
            </a:r>
            <a:r>
              <a:rPr lang="zh-CN" altLang="en-US" dirty="0" smtClean="0"/>
              <a:t>明确指出</a:t>
            </a:r>
            <a:r>
              <a:rPr lang="zh-CN" altLang="zh-CN" dirty="0" smtClean="0"/>
              <a:t>：</a:t>
            </a:r>
            <a:r>
              <a:rPr lang="en-US" altLang="zh-CN" dirty="0" smtClean="0"/>
              <a:t>“</a:t>
            </a:r>
            <a:r>
              <a:rPr lang="zh-CN" altLang="zh-CN" dirty="0" smtClean="0"/>
              <a:t>允许社会资本通过特许经营等方式参与城市基础设施投资和运营</a:t>
            </a:r>
            <a:r>
              <a:rPr lang="en-US" altLang="zh-CN" dirty="0" smtClean="0"/>
              <a:t>”</a:t>
            </a:r>
            <a:r>
              <a:rPr lang="zh-CN" altLang="en-US" dirty="0" smtClean="0"/>
              <a:t>。</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88640"/>
            <a:ext cx="8532440" cy="1143000"/>
          </a:xfrm>
        </p:spPr>
        <p:txBody>
          <a:bodyPr>
            <a:noAutofit/>
          </a:bodyPr>
          <a:lstStyle/>
          <a:p>
            <a:r>
              <a:rPr lang="zh-CN" altLang="en-US" sz="3600" dirty="0" smtClean="0"/>
              <a:t>国务院关于创新重点领域投融资机制鼓励社会投资的指导意见（国发</a:t>
            </a:r>
            <a:r>
              <a:rPr lang="en-US" altLang="zh-CN" sz="3600" dirty="0" smtClean="0"/>
              <a:t>〔2014〕60</a:t>
            </a:r>
            <a:r>
              <a:rPr lang="zh-CN" altLang="en-US" sz="3600" dirty="0" smtClean="0"/>
              <a:t>号）</a:t>
            </a:r>
            <a:endParaRPr lang="zh-CN" altLang="en-US" sz="3600" dirty="0"/>
          </a:p>
        </p:txBody>
      </p:sp>
      <p:sp>
        <p:nvSpPr>
          <p:cNvPr id="3" name="内容占位符 2"/>
          <p:cNvSpPr>
            <a:spLocks noGrp="1"/>
          </p:cNvSpPr>
          <p:nvPr>
            <p:ph idx="1"/>
          </p:nvPr>
        </p:nvSpPr>
        <p:spPr/>
        <p:txBody>
          <a:bodyPr>
            <a:normAutofit fontScale="92500" lnSpcReduction="20000"/>
          </a:bodyPr>
          <a:lstStyle/>
          <a:p>
            <a:r>
              <a:rPr lang="zh-CN" altLang="en-US" dirty="0" smtClean="0"/>
              <a:t>实行统一市场准入，创造平等投资机会。</a:t>
            </a:r>
            <a:endParaRPr lang="en-US" altLang="zh-CN" dirty="0" smtClean="0"/>
          </a:p>
          <a:p>
            <a:r>
              <a:rPr lang="zh-CN" altLang="en-US" dirty="0" smtClean="0"/>
              <a:t>创新投资运营机制，扩大社会资本投资途径。</a:t>
            </a:r>
            <a:endParaRPr lang="en-US" altLang="zh-CN" dirty="0" smtClean="0"/>
          </a:p>
          <a:p>
            <a:r>
              <a:rPr lang="zh-CN" altLang="en-US" dirty="0" smtClean="0"/>
              <a:t>优化政府投资使用方向和方式，发挥引导带动作用。政府投资主要投向公益性和基础性建设，在同等条件下优先支持引入社会资本的项目。根据项目情况，通过投资补助、基金注资、担保补贴、贷款贴息等多种方式，支持社会资本参与重点领域建设。</a:t>
            </a:r>
            <a:endParaRPr lang="en-US" altLang="zh-CN" dirty="0" smtClean="0"/>
          </a:p>
          <a:p>
            <a:r>
              <a:rPr lang="zh-CN" altLang="en-US" dirty="0" smtClean="0"/>
              <a:t>创新融资方式，拓宽融资渠道。</a:t>
            </a:r>
            <a:endParaRPr lang="en-US" altLang="zh-CN" dirty="0" smtClean="0"/>
          </a:p>
          <a:p>
            <a:r>
              <a:rPr lang="zh-CN" altLang="en-US" dirty="0" smtClean="0"/>
              <a:t>完善价格形成机制，为社会资本进入创造条件。</a:t>
            </a:r>
            <a:endParaRPr lang="en-US" altLang="zh-CN" dirty="0" smtClean="0"/>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国务院关于加强城市基础设施建设的意见（国发</a:t>
            </a:r>
            <a:r>
              <a:rPr lang="en-US" altLang="zh-CN" dirty="0" smtClean="0"/>
              <a:t>〔2013〕36</a:t>
            </a:r>
            <a:r>
              <a:rPr lang="zh-CN" altLang="en-US" dirty="0" smtClean="0"/>
              <a:t>号）</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城市基础设施是城市正常运行和健康发展的物质基础，对于改善人居环境、增强城市综合承载能力、提高城市运行效率、稳步推进新型城镇化、确保</a:t>
            </a:r>
            <a:r>
              <a:rPr lang="en-US" altLang="zh-CN" dirty="0" smtClean="0"/>
              <a:t>2020</a:t>
            </a:r>
            <a:r>
              <a:rPr lang="zh-CN" altLang="en-US" dirty="0" smtClean="0"/>
              <a:t>年全面建成小康社会具有重要作用。当前，我国城市基础设施仍存在</a:t>
            </a:r>
            <a:r>
              <a:rPr lang="zh-CN" altLang="en-US" b="1" dirty="0" smtClean="0">
                <a:solidFill>
                  <a:schemeClr val="accent6">
                    <a:lumMod val="75000"/>
                  </a:schemeClr>
                </a:solidFill>
              </a:rPr>
              <a:t>总量不足</a:t>
            </a:r>
            <a:r>
              <a:rPr lang="zh-CN" altLang="en-US" dirty="0" smtClean="0"/>
              <a:t>、</a:t>
            </a:r>
            <a:r>
              <a:rPr lang="zh-CN" altLang="en-US" b="1" dirty="0" smtClean="0">
                <a:solidFill>
                  <a:schemeClr val="accent6">
                    <a:lumMod val="75000"/>
                  </a:schemeClr>
                </a:solidFill>
              </a:rPr>
              <a:t>标准不高</a:t>
            </a:r>
            <a:r>
              <a:rPr lang="zh-CN" altLang="en-US" dirty="0" smtClean="0"/>
              <a:t>、</a:t>
            </a:r>
            <a:r>
              <a:rPr lang="zh-CN" altLang="en-US" b="1" dirty="0" smtClean="0">
                <a:solidFill>
                  <a:schemeClr val="accent6">
                    <a:lumMod val="75000"/>
                  </a:schemeClr>
                </a:solidFill>
              </a:rPr>
              <a:t>运行管理粗放</a:t>
            </a:r>
            <a:r>
              <a:rPr lang="zh-CN" altLang="en-US" dirty="0" smtClean="0"/>
              <a:t>等问题。加强城市基础设施建设，有利于推动经济结构调整和发展方式转变，拉动投资和消费增长，扩大就业，促进节能减排。（</a:t>
            </a:r>
            <a:r>
              <a:rPr lang="en-US" altLang="zh-CN" dirty="0" smtClean="0"/>
              <a:t>2013</a:t>
            </a:r>
            <a:r>
              <a:rPr lang="zh-CN" altLang="en-US" dirty="0" smtClean="0"/>
              <a:t>年</a:t>
            </a:r>
            <a:r>
              <a:rPr lang="en-US" altLang="zh-CN" dirty="0" smtClean="0"/>
              <a:t>9</a:t>
            </a:r>
            <a:r>
              <a:rPr lang="zh-CN" altLang="en-US" dirty="0" smtClean="0"/>
              <a:t>月</a:t>
            </a:r>
            <a:r>
              <a:rPr lang="en-US" altLang="zh-CN" dirty="0" smtClean="0"/>
              <a:t>6</a:t>
            </a:r>
            <a:r>
              <a:rPr lang="zh-CN" altLang="en-US" dirty="0" smtClean="0"/>
              <a:t>日）</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260648"/>
            <a:ext cx="8229600" cy="1143000"/>
          </a:xfrm>
        </p:spPr>
        <p:txBody>
          <a:bodyPr>
            <a:normAutofit/>
          </a:bodyPr>
          <a:lstStyle/>
          <a:p>
            <a:pPr>
              <a:spcBef>
                <a:spcPts val="0"/>
              </a:spcBef>
              <a:defRPr/>
            </a:pPr>
            <a:r>
              <a:rPr lang="zh-CN" altLang="en-US" sz="4000" dirty="0" smtClean="0"/>
              <a:t>加强城市建设投融资体制改革</a:t>
            </a:r>
            <a:endParaRPr lang="zh-CN" altLang="en-US" sz="4000" dirty="0"/>
          </a:p>
        </p:txBody>
      </p:sp>
      <p:graphicFrame>
        <p:nvGraphicFramePr>
          <p:cNvPr id="4" name="内容占位符 3"/>
          <p:cNvGraphicFramePr>
            <a:graphicFrameLocks noGrp="1"/>
          </p:cNvGraphicFramePr>
          <p:nvPr>
            <p:ph idx="1"/>
          </p:nvPr>
        </p:nvGraphicFramePr>
        <p:xfrm>
          <a:off x="467544" y="1556792"/>
          <a:ext cx="8280920" cy="4752528"/>
        </p:xfrm>
        <a:graphic>
          <a:graphicData uri="http://schemas.openxmlformats.org/drawingml/2006/table">
            <a:tbl>
              <a:tblPr firstRow="1" bandRow="1">
                <a:tableStyleId>{5C22544A-7EE6-4342-B048-85BDC9FD1C3A}</a:tableStyleId>
              </a:tblPr>
              <a:tblGrid>
                <a:gridCol w="8280920"/>
              </a:tblGrid>
              <a:tr h="4752528">
                <a:tc>
                  <a:txBody>
                    <a:bodyPr/>
                    <a:lstStyle/>
                    <a:p>
                      <a:r>
                        <a:rPr lang="en-US" altLang="zh-CN" sz="2000" b="0" dirty="0" smtClean="0">
                          <a:solidFill>
                            <a:schemeClr val="tx1"/>
                          </a:solidFill>
                        </a:rPr>
                        <a:t>《</a:t>
                      </a:r>
                      <a:r>
                        <a:rPr lang="zh-CN" altLang="en-US" sz="2000" b="0" dirty="0" smtClean="0">
                          <a:solidFill>
                            <a:schemeClr val="tx1"/>
                          </a:solidFill>
                        </a:rPr>
                        <a:t>国务院办公厅关于加强城市地下管线建设管理的指导意见</a:t>
                      </a:r>
                      <a:r>
                        <a:rPr lang="en-US" altLang="zh-CN" sz="2000" b="0" dirty="0" smtClean="0">
                          <a:solidFill>
                            <a:schemeClr val="tx1"/>
                          </a:solidFill>
                        </a:rPr>
                        <a:t>》</a:t>
                      </a:r>
                      <a:r>
                        <a:rPr lang="zh-CN" altLang="en-US" sz="2000" b="0" dirty="0" smtClean="0">
                          <a:solidFill>
                            <a:schemeClr val="tx1"/>
                          </a:solidFill>
                        </a:rPr>
                        <a:t>（</a:t>
                      </a:r>
                      <a:r>
                        <a:rPr lang="en-US" altLang="zh-CN" sz="2000" b="0" dirty="0" smtClean="0">
                          <a:solidFill>
                            <a:schemeClr val="tx1"/>
                          </a:solidFill>
                        </a:rPr>
                        <a:t>2014</a:t>
                      </a:r>
                      <a:r>
                        <a:rPr lang="zh-CN" altLang="en-US" sz="2000" b="0" dirty="0" smtClean="0">
                          <a:solidFill>
                            <a:schemeClr val="tx1"/>
                          </a:solidFill>
                        </a:rPr>
                        <a:t>年</a:t>
                      </a:r>
                      <a:r>
                        <a:rPr lang="en-US" altLang="zh-CN" sz="2000" b="0" dirty="0" smtClean="0">
                          <a:solidFill>
                            <a:schemeClr val="tx1"/>
                          </a:solidFill>
                        </a:rPr>
                        <a:t>06</a:t>
                      </a:r>
                      <a:r>
                        <a:rPr lang="zh-CN" altLang="en-US" sz="2000" b="0" dirty="0" smtClean="0">
                          <a:solidFill>
                            <a:schemeClr val="tx1"/>
                          </a:solidFill>
                        </a:rPr>
                        <a:t>月</a:t>
                      </a:r>
                      <a:r>
                        <a:rPr lang="en-US" altLang="zh-CN" sz="2000" b="0" dirty="0" smtClean="0">
                          <a:solidFill>
                            <a:schemeClr val="tx1"/>
                          </a:solidFill>
                        </a:rPr>
                        <a:t>14</a:t>
                      </a:r>
                      <a:r>
                        <a:rPr lang="zh-CN" altLang="en-US" sz="2000" b="0" dirty="0" smtClean="0">
                          <a:solidFill>
                            <a:schemeClr val="tx1"/>
                          </a:solidFill>
                        </a:rPr>
                        <a:t>日）</a:t>
                      </a:r>
                      <a:endParaRPr lang="en-US" altLang="zh-CN" sz="2000" b="0" dirty="0" smtClean="0">
                        <a:solidFill>
                          <a:schemeClr val="tx1"/>
                        </a:solidFill>
                      </a:endParaRPr>
                    </a:p>
                    <a:p>
                      <a:endParaRPr lang="zh-CN" altLang="en-US" sz="2000" b="0" dirty="0">
                        <a:solidFill>
                          <a:schemeClr val="tx1"/>
                        </a:solidFill>
                      </a:endParaRPr>
                    </a:p>
                    <a:p>
                      <a:r>
                        <a:rPr lang="zh-CN" altLang="en-US" sz="2000" b="0" dirty="0" smtClean="0">
                          <a:solidFill>
                            <a:schemeClr val="tx1"/>
                          </a:solidFill>
                        </a:rPr>
                        <a:t>要</a:t>
                      </a:r>
                      <a:r>
                        <a:rPr lang="zh-CN" altLang="en-US" sz="2000" b="0" u="sng" dirty="0" smtClean="0">
                          <a:solidFill>
                            <a:schemeClr val="tx1"/>
                          </a:solidFill>
                        </a:rPr>
                        <a:t>加快城市建设投融资体制改革</a:t>
                      </a:r>
                      <a:r>
                        <a:rPr lang="zh-CN" altLang="en-US" sz="2000" b="0" dirty="0" smtClean="0">
                          <a:solidFill>
                            <a:schemeClr val="tx1"/>
                          </a:solidFill>
                        </a:rPr>
                        <a:t>，分清政府与企业边界，确需政府举债的，应通过发行</a:t>
                      </a:r>
                      <a:r>
                        <a:rPr lang="zh-CN" altLang="en-US" sz="2000" b="1" dirty="0" smtClean="0">
                          <a:solidFill>
                            <a:srgbClr val="FF0066"/>
                          </a:solidFill>
                        </a:rPr>
                        <a:t>政府一般债券或专项债券融资</a:t>
                      </a:r>
                      <a:r>
                        <a:rPr lang="zh-CN" altLang="en-US" sz="2000" b="0" dirty="0" smtClean="0">
                          <a:solidFill>
                            <a:schemeClr val="tx1"/>
                          </a:solidFill>
                        </a:rPr>
                        <a:t>。开展城市基础设施和综合管廊建设等</a:t>
                      </a:r>
                      <a:r>
                        <a:rPr lang="zh-CN" altLang="en-US" sz="2000" b="1" dirty="0" smtClean="0">
                          <a:solidFill>
                            <a:schemeClr val="accent6">
                              <a:lumMod val="75000"/>
                            </a:schemeClr>
                          </a:solidFill>
                        </a:rPr>
                        <a:t>政府和社会资本合作机制（</a:t>
                      </a:r>
                      <a:r>
                        <a:rPr lang="en-US" altLang="zh-CN" sz="2000" b="1" dirty="0" smtClean="0">
                          <a:solidFill>
                            <a:schemeClr val="accent6">
                              <a:lumMod val="75000"/>
                            </a:schemeClr>
                          </a:solidFill>
                        </a:rPr>
                        <a:t>PPP</a:t>
                      </a:r>
                      <a:r>
                        <a:rPr lang="zh-CN" altLang="en-US" sz="2000" b="1" dirty="0" smtClean="0">
                          <a:solidFill>
                            <a:schemeClr val="accent6">
                              <a:lumMod val="75000"/>
                            </a:schemeClr>
                          </a:solidFill>
                        </a:rPr>
                        <a:t>）试点</a:t>
                      </a:r>
                      <a:r>
                        <a:rPr lang="zh-CN" altLang="en-US" sz="2000" b="0" dirty="0" smtClean="0">
                          <a:solidFill>
                            <a:schemeClr val="tx1"/>
                          </a:solidFill>
                        </a:rPr>
                        <a:t>。以政府和社会资本合作方式参与城市基础设施和综合管廊建设的企业，可以探索通过发行</a:t>
                      </a:r>
                      <a:r>
                        <a:rPr lang="zh-CN" altLang="en-US" sz="2000" b="0" dirty="0" smtClean="0">
                          <a:solidFill>
                            <a:schemeClr val="accent6">
                              <a:lumMod val="75000"/>
                            </a:schemeClr>
                          </a:solidFill>
                        </a:rPr>
                        <a:t>企业债券、中期票据、项目收益债券</a:t>
                      </a:r>
                      <a:r>
                        <a:rPr lang="zh-CN" altLang="en-US" sz="2000" b="0" dirty="0" smtClean="0">
                          <a:solidFill>
                            <a:schemeClr val="tx1"/>
                          </a:solidFill>
                        </a:rPr>
                        <a:t>等市场化方式融资。积极推进政府购买服务，完善特许经营制度，研究探索</a:t>
                      </a:r>
                      <a:r>
                        <a:rPr lang="zh-CN" altLang="en-US" sz="2000" b="0" dirty="0" smtClean="0">
                          <a:solidFill>
                            <a:schemeClr val="accent6">
                              <a:lumMod val="75000"/>
                            </a:schemeClr>
                          </a:solidFill>
                        </a:rPr>
                        <a:t>政府购买服务协议、特许经营权、收费权等作为银行质押品</a:t>
                      </a:r>
                      <a:r>
                        <a:rPr lang="zh-CN" altLang="en-US" sz="2000" b="0" dirty="0" smtClean="0">
                          <a:solidFill>
                            <a:schemeClr val="tx1"/>
                          </a:solidFill>
                        </a:rPr>
                        <a:t>的政策，鼓励社会资本参与城市基础设施投资和运营。支持银行业金融机构在有效控制风险的基础上，加大信贷投放力度，支持城市基础设施建设。</a:t>
                      </a:r>
                      <a:r>
                        <a:rPr lang="zh-CN" altLang="en-US" sz="2000" b="0" dirty="0" smtClean="0">
                          <a:solidFill>
                            <a:schemeClr val="accent6">
                              <a:lumMod val="75000"/>
                            </a:schemeClr>
                          </a:solidFill>
                        </a:rPr>
                        <a:t>鼓励外资和民营资本发起设立以投资城市基础设施为主的产业投资基金</a:t>
                      </a:r>
                      <a:r>
                        <a:rPr lang="zh-CN" altLang="en-US" sz="2000" b="0" dirty="0" smtClean="0">
                          <a:solidFill>
                            <a:schemeClr val="tx1"/>
                          </a:solidFill>
                        </a:rPr>
                        <a:t>。</a:t>
                      </a:r>
                      <a:endParaRPr lang="zh-CN" altLang="en-US" sz="2000" b="0" dirty="0">
                        <a:solidFill>
                          <a:schemeClr val="tx1"/>
                        </a:solidFill>
                      </a:endParaRPr>
                    </a:p>
                  </a:txBody>
                  <a:tcPr>
                    <a:solidFill>
                      <a:schemeClr val="bg1">
                        <a:lumMod val="95000"/>
                      </a:schemeClr>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600" dirty="0" smtClean="0"/>
              <a:t>各行业按隶属关系和控股情况分固定资产投资</a:t>
            </a:r>
            <a:r>
              <a:rPr lang="en-US" altLang="zh-CN" sz="3600" dirty="0" smtClean="0"/>
              <a:t>(</a:t>
            </a:r>
            <a:r>
              <a:rPr lang="zh-CN" altLang="en-US" sz="3600" dirty="0" smtClean="0"/>
              <a:t>不含农户</a:t>
            </a:r>
            <a:r>
              <a:rPr lang="en-US" altLang="zh-CN" sz="3600" dirty="0" smtClean="0"/>
              <a:t>)(2013</a:t>
            </a:r>
            <a:r>
              <a:rPr lang="zh-CN" altLang="en-US" sz="3600" dirty="0" smtClean="0"/>
              <a:t>年</a:t>
            </a:r>
            <a:r>
              <a:rPr lang="en-US" altLang="zh-CN" sz="3600" dirty="0" smtClean="0"/>
              <a:t>)</a:t>
            </a:r>
            <a:endParaRPr lang="zh-CN" altLang="en-US" sz="3600" dirty="0"/>
          </a:p>
        </p:txBody>
      </p:sp>
      <p:graphicFrame>
        <p:nvGraphicFramePr>
          <p:cNvPr id="4" name="内容占位符 3"/>
          <p:cNvGraphicFramePr>
            <a:graphicFrameLocks noGrp="1"/>
          </p:cNvGraphicFramePr>
          <p:nvPr>
            <p:ph idx="1"/>
          </p:nvPr>
        </p:nvGraphicFramePr>
        <p:xfrm>
          <a:off x="457200" y="1600200"/>
          <a:ext cx="8229600" cy="4277072"/>
        </p:xfrm>
        <a:graphic>
          <a:graphicData uri="http://schemas.openxmlformats.org/drawingml/2006/table">
            <a:tbl>
              <a:tblPr firstRow="1" bandRow="1">
                <a:tableStyleId>{5C22544A-7EE6-4342-B048-85BDC9FD1C3A}</a:tableStyleId>
              </a:tblPr>
              <a:tblGrid>
                <a:gridCol w="1738536"/>
                <a:gridCol w="1188132"/>
                <a:gridCol w="1188132"/>
                <a:gridCol w="1371600"/>
                <a:gridCol w="1371600"/>
                <a:gridCol w="1371600"/>
              </a:tblGrid>
              <a:tr h="534634">
                <a:tc>
                  <a:txBody>
                    <a:bodyPr/>
                    <a:lstStyle/>
                    <a:p>
                      <a:endParaRPr lang="zh-CN" altLang="en-US" sz="1600" dirty="0"/>
                    </a:p>
                  </a:txBody>
                  <a:tcPr/>
                </a:tc>
                <a:tc>
                  <a:txBody>
                    <a:bodyPr/>
                    <a:lstStyle/>
                    <a:p>
                      <a:pPr algn="ctr" fontAlgn="b"/>
                      <a:r>
                        <a:rPr lang="zh-CN" altLang="en-US" sz="1600" b="1" i="0" u="none" strike="noStrike" dirty="0">
                          <a:latin typeface="宋体"/>
                        </a:rPr>
                        <a:t>中  央</a:t>
                      </a:r>
                    </a:p>
                  </a:txBody>
                  <a:tcPr marL="9525" marR="9525" marT="9525" marB="0" anchor="ctr"/>
                </a:tc>
                <a:tc>
                  <a:txBody>
                    <a:bodyPr/>
                    <a:lstStyle/>
                    <a:p>
                      <a:pPr algn="ctr" fontAlgn="b"/>
                      <a:r>
                        <a:rPr lang="zh-CN" altLang="en-US" sz="1600" b="1" i="0" u="none" strike="noStrike" dirty="0">
                          <a:latin typeface="宋体"/>
                        </a:rPr>
                        <a:t>地  方</a:t>
                      </a:r>
                    </a:p>
                  </a:txBody>
                  <a:tcPr marL="9525" marR="9525" marT="9525" marB="0" anchor="ctr"/>
                </a:tc>
                <a:tc>
                  <a:txBody>
                    <a:bodyPr/>
                    <a:lstStyle/>
                    <a:p>
                      <a:pPr algn="ctr" fontAlgn="b"/>
                      <a:r>
                        <a:rPr lang="zh-CN" altLang="en-US" sz="1600" b="1" i="0" u="none" strike="noStrike" dirty="0">
                          <a:latin typeface="宋体"/>
                        </a:rPr>
                        <a:t>国有控股</a:t>
                      </a:r>
                    </a:p>
                  </a:txBody>
                  <a:tcPr marL="9525" marR="9525" marT="9525" marB="0" anchor="ctr"/>
                </a:tc>
                <a:tc>
                  <a:txBody>
                    <a:bodyPr/>
                    <a:lstStyle/>
                    <a:p>
                      <a:pPr algn="ctr" fontAlgn="b"/>
                      <a:r>
                        <a:rPr lang="zh-CN" altLang="en-US" sz="1600" b="1" i="0" u="none" strike="noStrike" dirty="0">
                          <a:latin typeface="宋体"/>
                        </a:rPr>
                        <a:t>集体控股</a:t>
                      </a:r>
                    </a:p>
                  </a:txBody>
                  <a:tcPr marL="9525" marR="9525" marT="9525" marB="0" anchor="ctr"/>
                </a:tc>
                <a:tc>
                  <a:txBody>
                    <a:bodyPr/>
                    <a:lstStyle/>
                    <a:p>
                      <a:pPr algn="ctr" fontAlgn="b"/>
                      <a:r>
                        <a:rPr lang="zh-CN" altLang="en-US" sz="1600" b="1" i="0" u="none" strike="noStrike" dirty="0">
                          <a:latin typeface="宋体"/>
                        </a:rPr>
                        <a:t>私人控股</a:t>
                      </a:r>
                    </a:p>
                  </a:txBody>
                  <a:tcPr marL="9525" marR="9525" marT="9525" marB="0" anchor="ctr"/>
                </a:tc>
              </a:tr>
              <a:tr h="534634">
                <a:tc>
                  <a:txBody>
                    <a:bodyPr/>
                    <a:lstStyle/>
                    <a:p>
                      <a:pPr algn="l" fontAlgn="ctr"/>
                      <a:r>
                        <a:rPr lang="zh-CN" altLang="en-US" sz="1600" b="1" i="0" u="none" strike="noStrike" dirty="0" smtClean="0">
                          <a:latin typeface="宋体"/>
                        </a:rPr>
                        <a:t>全国总计</a:t>
                      </a:r>
                      <a:endParaRPr lang="zh-CN" altLang="en-US" sz="1600" b="1" i="0" u="none" strike="noStrike" dirty="0">
                        <a:latin typeface="宋体"/>
                      </a:endParaRPr>
                    </a:p>
                  </a:txBody>
                  <a:tcPr marL="9525" marR="9525" marT="9525" marB="0" anchor="ctr"/>
                </a:tc>
                <a:tc>
                  <a:txBody>
                    <a:bodyPr/>
                    <a:lstStyle/>
                    <a:p>
                      <a:pPr algn="ctr" fontAlgn="b"/>
                      <a:r>
                        <a:rPr lang="en-US" altLang="zh-CN" sz="1600" b="0" i="0" u="none" strike="noStrike" dirty="0">
                          <a:latin typeface="宋体"/>
                        </a:rPr>
                        <a:t>5.7%</a:t>
                      </a:r>
                    </a:p>
                  </a:txBody>
                  <a:tcPr marL="9525" marR="9525" marT="9525" marB="0" anchor="ctr"/>
                </a:tc>
                <a:tc>
                  <a:txBody>
                    <a:bodyPr/>
                    <a:lstStyle/>
                    <a:p>
                      <a:pPr algn="ctr" fontAlgn="b"/>
                      <a:r>
                        <a:rPr lang="en-US" altLang="zh-CN" sz="1600" b="0" i="0" u="none" strike="noStrike" dirty="0">
                          <a:latin typeface="宋体"/>
                        </a:rPr>
                        <a:t>94.3%</a:t>
                      </a:r>
                    </a:p>
                  </a:txBody>
                  <a:tcPr marL="9525" marR="9525" marT="9525" marB="0" anchor="ctr"/>
                </a:tc>
                <a:tc>
                  <a:txBody>
                    <a:bodyPr/>
                    <a:lstStyle/>
                    <a:p>
                      <a:pPr algn="ctr" fontAlgn="b"/>
                      <a:r>
                        <a:rPr lang="en-US" altLang="zh-CN" sz="1600" b="1" i="0" u="none" strike="noStrike" dirty="0">
                          <a:latin typeface="宋体"/>
                        </a:rPr>
                        <a:t>33.1%</a:t>
                      </a:r>
                    </a:p>
                  </a:txBody>
                  <a:tcPr marL="9525" marR="9525" marT="9525" marB="0" anchor="ctr"/>
                </a:tc>
                <a:tc>
                  <a:txBody>
                    <a:bodyPr/>
                    <a:lstStyle/>
                    <a:p>
                      <a:pPr algn="ctr" fontAlgn="b"/>
                      <a:r>
                        <a:rPr lang="en-US" altLang="zh-CN" sz="1600" b="0" i="0" u="none" strike="noStrike">
                          <a:latin typeface="宋体"/>
                        </a:rPr>
                        <a:t>5.1%</a:t>
                      </a:r>
                    </a:p>
                  </a:txBody>
                  <a:tcPr marL="9525" marR="9525" marT="9525" marB="0" anchor="ctr"/>
                </a:tc>
                <a:tc>
                  <a:txBody>
                    <a:bodyPr/>
                    <a:lstStyle/>
                    <a:p>
                      <a:pPr algn="ctr" fontAlgn="b"/>
                      <a:r>
                        <a:rPr lang="en-US" altLang="zh-CN" sz="1600" b="0" i="0" u="none" strike="noStrike" dirty="0">
                          <a:latin typeface="宋体"/>
                        </a:rPr>
                        <a:t>49.4%</a:t>
                      </a:r>
                    </a:p>
                  </a:txBody>
                  <a:tcPr marL="9525" marR="9525" marT="9525" marB="0" anchor="ctr"/>
                </a:tc>
              </a:tr>
              <a:tr h="534634">
                <a:tc>
                  <a:txBody>
                    <a:bodyPr/>
                    <a:lstStyle/>
                    <a:p>
                      <a:pPr algn="l" fontAlgn="ctr"/>
                      <a:r>
                        <a:rPr lang="zh-CN" altLang="en-US" sz="1600" b="1" i="0" u="none" strike="noStrike" dirty="0">
                          <a:latin typeface="宋体"/>
                        </a:rPr>
                        <a:t>电力、热力、燃气及水生产和供应业</a:t>
                      </a:r>
                    </a:p>
                  </a:txBody>
                  <a:tcPr marL="9525" marR="9525" marT="9525" marB="0" anchor="ctr"/>
                </a:tc>
                <a:tc>
                  <a:txBody>
                    <a:bodyPr/>
                    <a:lstStyle/>
                    <a:p>
                      <a:pPr algn="ctr" fontAlgn="b"/>
                      <a:r>
                        <a:rPr lang="en-US" altLang="zh-CN" sz="1600" b="0" i="0" u="none" strike="noStrike">
                          <a:latin typeface="宋体"/>
                        </a:rPr>
                        <a:t>23.5%</a:t>
                      </a:r>
                    </a:p>
                  </a:txBody>
                  <a:tcPr marL="9525" marR="9525" marT="9525" marB="0" anchor="ctr"/>
                </a:tc>
                <a:tc>
                  <a:txBody>
                    <a:bodyPr/>
                    <a:lstStyle/>
                    <a:p>
                      <a:pPr algn="ctr" fontAlgn="b"/>
                      <a:r>
                        <a:rPr lang="en-US" altLang="zh-CN" sz="1600" b="0" i="0" u="none" strike="noStrike" dirty="0">
                          <a:latin typeface="宋体"/>
                        </a:rPr>
                        <a:t>76.5%</a:t>
                      </a:r>
                    </a:p>
                  </a:txBody>
                  <a:tcPr marL="9525" marR="9525" marT="9525" marB="0" anchor="ctr"/>
                </a:tc>
                <a:tc>
                  <a:txBody>
                    <a:bodyPr/>
                    <a:lstStyle/>
                    <a:p>
                      <a:pPr algn="ctr" fontAlgn="b"/>
                      <a:r>
                        <a:rPr lang="en-US" altLang="zh-CN" sz="1600" b="1" i="0" u="none" strike="noStrike" dirty="0">
                          <a:latin typeface="宋体"/>
                        </a:rPr>
                        <a:t>68.0%</a:t>
                      </a:r>
                    </a:p>
                  </a:txBody>
                  <a:tcPr marL="9525" marR="9525" marT="9525" marB="0" anchor="ctr"/>
                </a:tc>
                <a:tc>
                  <a:txBody>
                    <a:bodyPr/>
                    <a:lstStyle/>
                    <a:p>
                      <a:pPr algn="ctr" fontAlgn="b"/>
                      <a:r>
                        <a:rPr lang="en-US" altLang="zh-CN" sz="1600" b="0" i="0" u="none" strike="noStrike">
                          <a:latin typeface="宋体"/>
                        </a:rPr>
                        <a:t>3.9%</a:t>
                      </a:r>
                    </a:p>
                  </a:txBody>
                  <a:tcPr marL="9525" marR="9525" marT="9525" marB="0" anchor="ctr"/>
                </a:tc>
                <a:tc>
                  <a:txBody>
                    <a:bodyPr/>
                    <a:lstStyle/>
                    <a:p>
                      <a:pPr algn="ctr" fontAlgn="b"/>
                      <a:r>
                        <a:rPr lang="en-US" altLang="zh-CN" sz="1600" b="0" i="0" u="none" strike="noStrike">
                          <a:latin typeface="宋体"/>
                        </a:rPr>
                        <a:t>21.4%</a:t>
                      </a:r>
                    </a:p>
                  </a:txBody>
                  <a:tcPr marL="9525" marR="9525" marT="9525" marB="0" anchor="ctr"/>
                </a:tc>
              </a:tr>
              <a:tr h="534634">
                <a:tc>
                  <a:txBody>
                    <a:bodyPr/>
                    <a:lstStyle/>
                    <a:p>
                      <a:pPr algn="l" fontAlgn="ctr"/>
                      <a:r>
                        <a:rPr lang="zh-CN" altLang="en-US" sz="1600" b="1" i="0" u="none" strike="noStrike" dirty="0">
                          <a:latin typeface="宋体"/>
                        </a:rPr>
                        <a:t>电力、热力生产和供应业</a:t>
                      </a:r>
                    </a:p>
                  </a:txBody>
                  <a:tcPr marL="9525" marR="9525" marT="9525" marB="0" anchor="ctr"/>
                </a:tc>
                <a:tc>
                  <a:txBody>
                    <a:bodyPr/>
                    <a:lstStyle/>
                    <a:p>
                      <a:pPr algn="ctr" fontAlgn="b"/>
                      <a:r>
                        <a:rPr lang="en-US" altLang="zh-CN" sz="1600" b="0" i="0" u="none" strike="noStrike">
                          <a:latin typeface="宋体"/>
                        </a:rPr>
                        <a:t>29.6%</a:t>
                      </a:r>
                    </a:p>
                  </a:txBody>
                  <a:tcPr marL="9525" marR="9525" marT="9525" marB="0" anchor="ctr"/>
                </a:tc>
                <a:tc>
                  <a:txBody>
                    <a:bodyPr/>
                    <a:lstStyle/>
                    <a:p>
                      <a:pPr algn="ctr" fontAlgn="b"/>
                      <a:r>
                        <a:rPr lang="en-US" altLang="zh-CN" sz="1600" b="0" i="0" u="none" strike="noStrike" dirty="0">
                          <a:latin typeface="宋体"/>
                        </a:rPr>
                        <a:t>70.4%</a:t>
                      </a:r>
                    </a:p>
                  </a:txBody>
                  <a:tcPr marL="9525" marR="9525" marT="9525" marB="0" anchor="ctr"/>
                </a:tc>
                <a:tc>
                  <a:txBody>
                    <a:bodyPr/>
                    <a:lstStyle/>
                    <a:p>
                      <a:pPr algn="ctr" fontAlgn="b"/>
                      <a:r>
                        <a:rPr lang="en-US" altLang="zh-CN" sz="1600" b="1" i="0" u="none" strike="noStrike" dirty="0">
                          <a:latin typeface="宋体"/>
                        </a:rPr>
                        <a:t>70.8%</a:t>
                      </a:r>
                    </a:p>
                  </a:txBody>
                  <a:tcPr marL="9525" marR="9525" marT="9525" marB="0" anchor="ctr"/>
                </a:tc>
                <a:tc>
                  <a:txBody>
                    <a:bodyPr/>
                    <a:lstStyle/>
                    <a:p>
                      <a:pPr algn="ctr" fontAlgn="b"/>
                      <a:r>
                        <a:rPr lang="en-US" altLang="zh-CN" sz="1600" b="0" i="0" u="none" strike="noStrike">
                          <a:latin typeface="宋体"/>
                        </a:rPr>
                        <a:t>3.2%</a:t>
                      </a:r>
                    </a:p>
                  </a:txBody>
                  <a:tcPr marL="9525" marR="9525" marT="9525" marB="0" anchor="ctr"/>
                </a:tc>
                <a:tc>
                  <a:txBody>
                    <a:bodyPr/>
                    <a:lstStyle/>
                    <a:p>
                      <a:pPr algn="ctr" fontAlgn="b"/>
                      <a:r>
                        <a:rPr lang="en-US" altLang="zh-CN" sz="1600" b="0" i="0" u="none" strike="noStrike">
                          <a:latin typeface="宋体"/>
                        </a:rPr>
                        <a:t>19.8%</a:t>
                      </a:r>
                    </a:p>
                  </a:txBody>
                  <a:tcPr marL="9525" marR="9525" marT="9525" marB="0" anchor="ctr"/>
                </a:tc>
              </a:tr>
              <a:tr h="534634">
                <a:tc>
                  <a:txBody>
                    <a:bodyPr/>
                    <a:lstStyle/>
                    <a:p>
                      <a:pPr algn="l" fontAlgn="ctr"/>
                      <a:r>
                        <a:rPr lang="zh-CN" altLang="en-US" sz="1600" b="1" i="0" u="none" strike="noStrike" dirty="0">
                          <a:latin typeface="宋体"/>
                        </a:rPr>
                        <a:t>燃气生产和供应业</a:t>
                      </a:r>
                    </a:p>
                  </a:txBody>
                  <a:tcPr marL="9525" marR="9525" marT="9525" marB="0" anchor="ctr"/>
                </a:tc>
                <a:tc>
                  <a:txBody>
                    <a:bodyPr/>
                    <a:lstStyle/>
                    <a:p>
                      <a:pPr algn="ctr" fontAlgn="b"/>
                      <a:r>
                        <a:rPr lang="en-US" altLang="zh-CN" sz="1600" b="0" i="0" u="none" strike="noStrike">
                          <a:latin typeface="宋体"/>
                        </a:rPr>
                        <a:t>9.8%</a:t>
                      </a:r>
                    </a:p>
                  </a:txBody>
                  <a:tcPr marL="9525" marR="9525" marT="9525" marB="0" anchor="ctr"/>
                </a:tc>
                <a:tc>
                  <a:txBody>
                    <a:bodyPr/>
                    <a:lstStyle/>
                    <a:p>
                      <a:pPr algn="ctr" fontAlgn="b"/>
                      <a:r>
                        <a:rPr lang="en-US" altLang="zh-CN" sz="1600" b="0" i="0" u="none" strike="noStrike" dirty="0">
                          <a:latin typeface="宋体"/>
                        </a:rPr>
                        <a:t>90.2%</a:t>
                      </a:r>
                    </a:p>
                  </a:txBody>
                  <a:tcPr marL="9525" marR="9525" marT="9525" marB="0" anchor="ctr"/>
                </a:tc>
                <a:tc>
                  <a:txBody>
                    <a:bodyPr/>
                    <a:lstStyle/>
                    <a:p>
                      <a:pPr algn="ctr" fontAlgn="b"/>
                      <a:r>
                        <a:rPr lang="en-US" altLang="zh-CN" sz="1600" b="1" i="0" u="none" strike="noStrike" dirty="0">
                          <a:latin typeface="宋体"/>
                        </a:rPr>
                        <a:t>47.8%</a:t>
                      </a:r>
                    </a:p>
                  </a:txBody>
                  <a:tcPr marL="9525" marR="9525" marT="9525" marB="0" anchor="ctr"/>
                </a:tc>
                <a:tc>
                  <a:txBody>
                    <a:bodyPr/>
                    <a:lstStyle/>
                    <a:p>
                      <a:pPr algn="ctr" fontAlgn="b"/>
                      <a:r>
                        <a:rPr lang="en-US" altLang="zh-CN" sz="1600" b="0" i="0" u="none" strike="noStrike" dirty="0">
                          <a:latin typeface="宋体"/>
                        </a:rPr>
                        <a:t>4.9%</a:t>
                      </a:r>
                    </a:p>
                  </a:txBody>
                  <a:tcPr marL="9525" marR="9525" marT="9525" marB="0" anchor="ctr"/>
                </a:tc>
                <a:tc>
                  <a:txBody>
                    <a:bodyPr/>
                    <a:lstStyle/>
                    <a:p>
                      <a:pPr algn="ctr" fontAlgn="b"/>
                      <a:r>
                        <a:rPr lang="en-US" altLang="zh-CN" sz="1600" b="0" i="0" u="none" strike="noStrike">
                          <a:latin typeface="宋体"/>
                        </a:rPr>
                        <a:t>37.7%</a:t>
                      </a:r>
                    </a:p>
                  </a:txBody>
                  <a:tcPr marL="9525" marR="9525" marT="9525" marB="0" anchor="ctr"/>
                </a:tc>
              </a:tr>
              <a:tr h="534634">
                <a:tc>
                  <a:txBody>
                    <a:bodyPr/>
                    <a:lstStyle/>
                    <a:p>
                      <a:pPr algn="l" fontAlgn="ctr"/>
                      <a:r>
                        <a:rPr lang="zh-CN" altLang="en-US" sz="1600" b="1" i="0" u="none" strike="noStrike" dirty="0">
                          <a:latin typeface="宋体"/>
                        </a:rPr>
                        <a:t>水的生产和供应业</a:t>
                      </a:r>
                    </a:p>
                  </a:txBody>
                  <a:tcPr marL="9525" marR="9525" marT="9525" marB="0" anchor="ctr"/>
                </a:tc>
                <a:tc>
                  <a:txBody>
                    <a:bodyPr/>
                    <a:lstStyle/>
                    <a:p>
                      <a:pPr algn="ctr" fontAlgn="b"/>
                      <a:r>
                        <a:rPr lang="en-US" altLang="zh-CN" sz="1600" b="0" i="0" u="none" strike="noStrike">
                          <a:latin typeface="宋体"/>
                        </a:rPr>
                        <a:t>1.4%</a:t>
                      </a:r>
                    </a:p>
                  </a:txBody>
                  <a:tcPr marL="9525" marR="9525" marT="9525" marB="0" anchor="ctr"/>
                </a:tc>
                <a:tc>
                  <a:txBody>
                    <a:bodyPr/>
                    <a:lstStyle/>
                    <a:p>
                      <a:pPr algn="ctr" fontAlgn="b"/>
                      <a:r>
                        <a:rPr lang="en-US" altLang="zh-CN" sz="1600" b="0" i="0" u="none" strike="noStrike" dirty="0">
                          <a:latin typeface="宋体"/>
                        </a:rPr>
                        <a:t>98.6%</a:t>
                      </a:r>
                    </a:p>
                  </a:txBody>
                  <a:tcPr marL="9525" marR="9525" marT="9525" marB="0" anchor="ctr"/>
                </a:tc>
                <a:tc>
                  <a:txBody>
                    <a:bodyPr/>
                    <a:lstStyle/>
                    <a:p>
                      <a:pPr algn="ctr" fontAlgn="b"/>
                      <a:r>
                        <a:rPr lang="en-US" altLang="zh-CN" sz="1600" b="1" i="0" u="none" strike="noStrike" dirty="0">
                          <a:latin typeface="宋体"/>
                        </a:rPr>
                        <a:t>69.4%</a:t>
                      </a:r>
                    </a:p>
                  </a:txBody>
                  <a:tcPr marL="9525" marR="9525" marT="9525" marB="0" anchor="ctr"/>
                </a:tc>
                <a:tc>
                  <a:txBody>
                    <a:bodyPr/>
                    <a:lstStyle/>
                    <a:p>
                      <a:pPr algn="ctr" fontAlgn="b"/>
                      <a:r>
                        <a:rPr lang="en-US" altLang="zh-CN" sz="1600" b="0" i="0" u="none" strike="noStrike" dirty="0">
                          <a:latin typeface="宋体"/>
                        </a:rPr>
                        <a:t>7.5%</a:t>
                      </a:r>
                    </a:p>
                  </a:txBody>
                  <a:tcPr marL="9525" marR="9525" marT="9525" marB="0" anchor="ctr"/>
                </a:tc>
                <a:tc>
                  <a:txBody>
                    <a:bodyPr/>
                    <a:lstStyle/>
                    <a:p>
                      <a:pPr algn="ctr" fontAlgn="b"/>
                      <a:r>
                        <a:rPr lang="en-US" altLang="zh-CN" sz="1600" b="0" i="0" u="none" strike="noStrike">
                          <a:latin typeface="宋体"/>
                        </a:rPr>
                        <a:t>16.5%</a:t>
                      </a:r>
                    </a:p>
                  </a:txBody>
                  <a:tcPr marL="9525" marR="9525" marT="9525" marB="0" anchor="ctr"/>
                </a:tc>
              </a:tr>
              <a:tr h="534634">
                <a:tc>
                  <a:txBody>
                    <a:bodyPr/>
                    <a:lstStyle/>
                    <a:p>
                      <a:pPr algn="l" fontAlgn="ctr"/>
                      <a:r>
                        <a:rPr lang="zh-CN" altLang="en-US" sz="1600" b="1" i="0" u="none" strike="noStrike" dirty="0">
                          <a:latin typeface="宋体"/>
                        </a:rPr>
                        <a:t>道路运输业</a:t>
                      </a:r>
                    </a:p>
                  </a:txBody>
                  <a:tcPr marL="9525" marR="9525" marT="9525" marB="0" anchor="ctr"/>
                </a:tc>
                <a:tc>
                  <a:txBody>
                    <a:bodyPr/>
                    <a:lstStyle/>
                    <a:p>
                      <a:pPr algn="ctr" fontAlgn="b"/>
                      <a:r>
                        <a:rPr lang="en-US" altLang="zh-CN" sz="1600" b="0" i="0" u="none" strike="noStrike">
                          <a:latin typeface="宋体"/>
                        </a:rPr>
                        <a:t>3.5%</a:t>
                      </a:r>
                    </a:p>
                  </a:txBody>
                  <a:tcPr marL="9525" marR="9525" marT="9525" marB="0" anchor="ctr"/>
                </a:tc>
                <a:tc>
                  <a:txBody>
                    <a:bodyPr/>
                    <a:lstStyle/>
                    <a:p>
                      <a:pPr algn="ctr" fontAlgn="b"/>
                      <a:r>
                        <a:rPr lang="en-US" altLang="zh-CN" sz="1600" b="0" i="0" u="none" strike="noStrike" dirty="0">
                          <a:latin typeface="宋体"/>
                        </a:rPr>
                        <a:t>96.5%</a:t>
                      </a:r>
                    </a:p>
                  </a:txBody>
                  <a:tcPr marL="9525" marR="9525" marT="9525" marB="0" anchor="ctr"/>
                </a:tc>
                <a:tc>
                  <a:txBody>
                    <a:bodyPr/>
                    <a:lstStyle/>
                    <a:p>
                      <a:pPr algn="ctr" fontAlgn="b"/>
                      <a:r>
                        <a:rPr lang="en-US" altLang="zh-CN" sz="1600" b="1" i="0" u="none" strike="noStrike" dirty="0">
                          <a:latin typeface="宋体"/>
                        </a:rPr>
                        <a:t>86.9%</a:t>
                      </a:r>
                    </a:p>
                  </a:txBody>
                  <a:tcPr marL="9525" marR="9525" marT="9525" marB="0" anchor="ctr"/>
                </a:tc>
                <a:tc>
                  <a:txBody>
                    <a:bodyPr/>
                    <a:lstStyle/>
                    <a:p>
                      <a:pPr algn="ctr" fontAlgn="b"/>
                      <a:r>
                        <a:rPr lang="en-US" altLang="zh-CN" sz="1600" b="0" i="0" u="none" strike="noStrike" dirty="0">
                          <a:latin typeface="宋体"/>
                        </a:rPr>
                        <a:t>2.9%</a:t>
                      </a:r>
                    </a:p>
                  </a:txBody>
                  <a:tcPr marL="9525" marR="9525" marT="9525" marB="0" anchor="ctr"/>
                </a:tc>
                <a:tc>
                  <a:txBody>
                    <a:bodyPr/>
                    <a:lstStyle/>
                    <a:p>
                      <a:pPr algn="ctr" fontAlgn="b"/>
                      <a:r>
                        <a:rPr lang="en-US" altLang="zh-CN" sz="1600" b="0" i="0" u="none" strike="noStrike">
                          <a:latin typeface="宋体"/>
                        </a:rPr>
                        <a:t>7.2%</a:t>
                      </a:r>
                    </a:p>
                  </a:txBody>
                  <a:tcPr marL="9525" marR="9525" marT="9525" marB="0" anchor="ctr"/>
                </a:tc>
              </a:tr>
              <a:tr h="534634">
                <a:tc>
                  <a:txBody>
                    <a:bodyPr/>
                    <a:lstStyle/>
                    <a:p>
                      <a:pPr algn="l" fontAlgn="ctr"/>
                      <a:r>
                        <a:rPr lang="zh-CN" altLang="en-US" sz="1600" b="1" i="0" u="none" strike="noStrike" dirty="0">
                          <a:latin typeface="宋体"/>
                        </a:rPr>
                        <a:t>公共设施管理业</a:t>
                      </a:r>
                    </a:p>
                  </a:txBody>
                  <a:tcPr marL="9525" marR="9525" marT="9525" marB="0" anchor="ctr"/>
                </a:tc>
                <a:tc>
                  <a:txBody>
                    <a:bodyPr/>
                    <a:lstStyle/>
                    <a:p>
                      <a:pPr algn="ctr" fontAlgn="b"/>
                      <a:r>
                        <a:rPr lang="en-US" altLang="zh-CN" sz="1600" b="0" i="0" u="none" strike="noStrike">
                          <a:latin typeface="宋体"/>
                        </a:rPr>
                        <a:t>1.6%</a:t>
                      </a:r>
                    </a:p>
                  </a:txBody>
                  <a:tcPr marL="9525" marR="9525" marT="9525" marB="0" anchor="ctr"/>
                </a:tc>
                <a:tc>
                  <a:txBody>
                    <a:bodyPr/>
                    <a:lstStyle/>
                    <a:p>
                      <a:pPr algn="ctr" fontAlgn="b"/>
                      <a:r>
                        <a:rPr lang="en-US" altLang="zh-CN" sz="1600" b="0" i="0" u="none" strike="noStrike" dirty="0">
                          <a:latin typeface="宋体"/>
                        </a:rPr>
                        <a:t>98.4%</a:t>
                      </a:r>
                    </a:p>
                  </a:txBody>
                  <a:tcPr marL="9525" marR="9525" marT="9525" marB="0" anchor="ctr"/>
                </a:tc>
                <a:tc>
                  <a:txBody>
                    <a:bodyPr/>
                    <a:lstStyle/>
                    <a:p>
                      <a:pPr algn="ctr" fontAlgn="b"/>
                      <a:r>
                        <a:rPr lang="en-US" altLang="zh-CN" sz="1600" b="1" i="0" u="none" strike="noStrike" dirty="0">
                          <a:latin typeface="宋体"/>
                        </a:rPr>
                        <a:t>76.7%</a:t>
                      </a:r>
                    </a:p>
                  </a:txBody>
                  <a:tcPr marL="9525" marR="9525" marT="9525" marB="0" anchor="ctr"/>
                </a:tc>
                <a:tc>
                  <a:txBody>
                    <a:bodyPr/>
                    <a:lstStyle/>
                    <a:p>
                      <a:pPr algn="ctr" fontAlgn="b"/>
                      <a:r>
                        <a:rPr lang="en-US" altLang="zh-CN" sz="1600" b="0" i="0" u="none" strike="noStrike" dirty="0">
                          <a:latin typeface="宋体"/>
                        </a:rPr>
                        <a:t>6.7%</a:t>
                      </a:r>
                    </a:p>
                  </a:txBody>
                  <a:tcPr marL="9525" marR="9525" marT="9525" marB="0" anchor="ctr"/>
                </a:tc>
                <a:tc>
                  <a:txBody>
                    <a:bodyPr/>
                    <a:lstStyle/>
                    <a:p>
                      <a:pPr algn="ctr" fontAlgn="b"/>
                      <a:r>
                        <a:rPr lang="en-US" altLang="zh-CN" sz="1600" b="0" i="0" u="none" strike="noStrike" dirty="0">
                          <a:latin typeface="宋体"/>
                        </a:rPr>
                        <a:t>11.2%</a:t>
                      </a:r>
                    </a:p>
                  </a:txBody>
                  <a:tcPr marL="9525" marR="9525" marT="9525" marB="0" anchor="ct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全国政府性债务规模情况表</a:t>
            </a:r>
            <a:endParaRPr lang="zh-CN" altLang="en-US" dirty="0"/>
          </a:p>
        </p:txBody>
      </p:sp>
      <p:graphicFrame>
        <p:nvGraphicFramePr>
          <p:cNvPr id="4" name="内容占位符 3"/>
          <p:cNvGraphicFramePr>
            <a:graphicFrameLocks noGrp="1"/>
          </p:cNvGraphicFramePr>
          <p:nvPr>
            <p:ph idx="1"/>
          </p:nvPr>
        </p:nvGraphicFramePr>
        <p:xfrm>
          <a:off x="457200" y="1600200"/>
          <a:ext cx="8229600" cy="4061049"/>
        </p:xfrm>
        <a:graphic>
          <a:graphicData uri="http://schemas.openxmlformats.org/drawingml/2006/table">
            <a:tbl>
              <a:tblPr firstRow="1" bandRow="1">
                <a:tableStyleId>{5C22544A-7EE6-4342-B048-85BDC9FD1C3A}</a:tableStyleId>
              </a:tblPr>
              <a:tblGrid>
                <a:gridCol w="1306488"/>
                <a:gridCol w="1080120"/>
                <a:gridCol w="2088232"/>
                <a:gridCol w="1656184"/>
                <a:gridCol w="2098576"/>
              </a:tblGrid>
              <a:tr h="465395">
                <a:tc rowSpan="2">
                  <a:txBody>
                    <a:bodyPr/>
                    <a:lstStyle/>
                    <a:p>
                      <a:endParaRPr lang="zh-CN" altLang="en-US" dirty="0"/>
                    </a:p>
                  </a:txBody>
                  <a:tcPr anchor="ctr"/>
                </a:tc>
                <a:tc rowSpan="2">
                  <a:txBody>
                    <a:bodyPr/>
                    <a:lstStyle/>
                    <a:p>
                      <a:pPr algn="ctr"/>
                      <a:r>
                        <a:rPr lang="zh-CN" altLang="en-US" sz="1800" b="1" kern="1200" baseline="0" dirty="0" smtClean="0">
                          <a:solidFill>
                            <a:schemeClr val="lt1"/>
                          </a:solidFill>
                          <a:latin typeface="+mn-lt"/>
                          <a:ea typeface="+mn-ea"/>
                          <a:cs typeface="+mn-cs"/>
                        </a:rPr>
                        <a:t>政府</a:t>
                      </a:r>
                    </a:p>
                    <a:p>
                      <a:pPr algn="ctr"/>
                      <a:r>
                        <a:rPr lang="zh-CN" altLang="en-US" sz="1800" b="1" kern="1200" baseline="0" dirty="0" smtClean="0">
                          <a:solidFill>
                            <a:schemeClr val="lt1"/>
                          </a:solidFill>
                          <a:latin typeface="+mn-lt"/>
                          <a:ea typeface="+mn-ea"/>
                          <a:cs typeface="+mn-cs"/>
                        </a:rPr>
                        <a:t>层级</a:t>
                      </a:r>
                      <a:endParaRPr lang="zh-CN" altLang="en-US" dirty="0"/>
                    </a:p>
                  </a:txBody>
                  <a:tcPr anchor="ctr"/>
                </a:tc>
                <a:tc rowSpan="2">
                  <a:txBody>
                    <a:bodyPr/>
                    <a:lstStyle/>
                    <a:p>
                      <a:r>
                        <a:rPr lang="zh-CN" altLang="en-US" sz="1800" b="1" kern="1200" baseline="0" dirty="0" smtClean="0">
                          <a:solidFill>
                            <a:schemeClr val="lt1"/>
                          </a:solidFill>
                          <a:latin typeface="+mn-lt"/>
                          <a:ea typeface="+mn-ea"/>
                          <a:cs typeface="+mn-cs"/>
                        </a:rPr>
                        <a:t>政府负有偿还责任的债务（政府债务，下同）</a:t>
                      </a:r>
                      <a:endParaRPr lang="zh-CN" altLang="en-US" dirty="0"/>
                    </a:p>
                  </a:txBody>
                  <a:tcPr anchor="ctr"/>
                </a:tc>
                <a:tc gridSpan="2">
                  <a:txBody>
                    <a:bodyPr/>
                    <a:lstStyle/>
                    <a:p>
                      <a:pPr algn="ctr"/>
                      <a:r>
                        <a:rPr lang="zh-CN" altLang="en-US" dirty="0" smtClean="0"/>
                        <a:t>政府或有债务</a:t>
                      </a:r>
                      <a:endParaRPr lang="zh-CN" altLang="en-US" dirty="0"/>
                    </a:p>
                  </a:txBody>
                  <a:tcPr anchor="ctr"/>
                </a:tc>
                <a:tc hMerge="1">
                  <a:txBody>
                    <a:bodyPr/>
                    <a:lstStyle/>
                    <a:p>
                      <a:endParaRPr lang="zh-CN" altLang="en-US" dirty="0"/>
                    </a:p>
                  </a:txBody>
                  <a:tcPr/>
                </a:tc>
              </a:tr>
              <a:tr h="803284">
                <a:tc vMerge="1">
                  <a:txBody>
                    <a:bodyPr/>
                    <a:lstStyle/>
                    <a:p>
                      <a:endParaRPr lang="zh-CN" altLang="en-US" dirty="0"/>
                    </a:p>
                  </a:txBody>
                  <a:tcPr/>
                </a:tc>
                <a:tc vMerge="1">
                  <a:txBody>
                    <a:bodyPr/>
                    <a:lstStyle/>
                    <a:p>
                      <a:endParaRPr lang="zh-CN" altLang="en-US" dirty="0"/>
                    </a:p>
                  </a:txBody>
                  <a:tcPr/>
                </a:tc>
                <a:tc vMerge="1">
                  <a:txBody>
                    <a:bodyPr/>
                    <a:lstStyle/>
                    <a:p>
                      <a:endParaRPr lang="zh-CN" altLang="en-US" dirty="0"/>
                    </a:p>
                  </a:txBody>
                  <a:tcPr/>
                </a:tc>
                <a:tc>
                  <a:txBody>
                    <a:bodyPr/>
                    <a:lstStyle/>
                    <a:p>
                      <a:pPr marL="0" algn="l" defTabSz="914400" rtl="0" eaLnBrk="1" latinLnBrk="0" hangingPunct="1"/>
                      <a:r>
                        <a:rPr lang="zh-CN" altLang="en-US" sz="1800" b="1" kern="1200" baseline="0" dirty="0" smtClean="0">
                          <a:solidFill>
                            <a:schemeClr val="lt1"/>
                          </a:solidFill>
                          <a:latin typeface="+mn-lt"/>
                          <a:ea typeface="+mn-ea"/>
                          <a:cs typeface="+mn-cs"/>
                        </a:rPr>
                        <a:t>政府负有担保责任的债务</a:t>
                      </a:r>
                    </a:p>
                  </a:txBody>
                  <a:tcPr anchor="ctr">
                    <a:solidFill>
                      <a:schemeClr val="tx2">
                        <a:lumMod val="40000"/>
                        <a:lumOff val="60000"/>
                      </a:schemeClr>
                    </a:solidFill>
                  </a:tcPr>
                </a:tc>
                <a:tc>
                  <a:txBody>
                    <a:bodyPr/>
                    <a:lstStyle/>
                    <a:p>
                      <a:pPr marL="0" algn="l" defTabSz="914400" rtl="0" eaLnBrk="1" latinLnBrk="0" hangingPunct="1"/>
                      <a:r>
                        <a:rPr lang="zh-CN" altLang="en-US" sz="1800" b="1" kern="1200" baseline="0" dirty="0" smtClean="0">
                          <a:solidFill>
                            <a:schemeClr val="lt1"/>
                          </a:solidFill>
                          <a:latin typeface="+mn-lt"/>
                          <a:ea typeface="+mn-ea"/>
                          <a:cs typeface="+mn-cs"/>
                        </a:rPr>
                        <a:t>政府可能承担一定救助责任的债务</a:t>
                      </a:r>
                    </a:p>
                  </a:txBody>
                  <a:tcPr anchor="ctr">
                    <a:solidFill>
                      <a:schemeClr val="tx2">
                        <a:lumMod val="40000"/>
                        <a:lumOff val="60000"/>
                      </a:schemeClr>
                    </a:solidFill>
                  </a:tcPr>
                </a:tc>
              </a:tr>
              <a:tr h="465395">
                <a:tc rowSpan="3">
                  <a:txBody>
                    <a:bodyPr/>
                    <a:lstStyle/>
                    <a:p>
                      <a:r>
                        <a:rPr lang="en-US" altLang="zh-CN" dirty="0" smtClean="0"/>
                        <a:t>2012</a:t>
                      </a:r>
                      <a:r>
                        <a:rPr lang="zh-CN" altLang="en-US" dirty="0" smtClean="0"/>
                        <a:t>年底</a:t>
                      </a:r>
                      <a:endParaRPr lang="zh-CN" altLang="en-US" dirty="0"/>
                    </a:p>
                  </a:txBody>
                  <a:tcPr anchor="ctr"/>
                </a:tc>
                <a:tc>
                  <a:txBody>
                    <a:bodyPr/>
                    <a:lstStyle/>
                    <a:p>
                      <a:pPr algn="ctr"/>
                      <a:r>
                        <a:rPr lang="zh-CN" altLang="en-US" dirty="0" smtClean="0"/>
                        <a:t>中央</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94376.72</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2835.71 </a:t>
                      </a:r>
                      <a:endParaRPr lang="zh-CN"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kern="1200" baseline="0" dirty="0" smtClean="0">
                          <a:solidFill>
                            <a:schemeClr val="dk1"/>
                          </a:solidFill>
                          <a:latin typeface="+mn-lt"/>
                          <a:ea typeface="+mn-ea"/>
                          <a:cs typeface="+mn-cs"/>
                        </a:rPr>
                        <a:t>21621.16</a:t>
                      </a:r>
                      <a:endParaRPr lang="zh-CN" altLang="en-US" dirty="0"/>
                    </a:p>
                  </a:txBody>
                  <a:tcPr anchor="ctr"/>
                </a:tc>
              </a:tr>
              <a:tr h="465395">
                <a:tc vMerge="1">
                  <a:txBody>
                    <a:bodyPr/>
                    <a:lstStyle/>
                    <a:p>
                      <a:endParaRPr lang="zh-CN" altLang="en-US" dirty="0"/>
                    </a:p>
                  </a:txBody>
                  <a:tcPr/>
                </a:tc>
                <a:tc>
                  <a:txBody>
                    <a:bodyPr/>
                    <a:lstStyle/>
                    <a:p>
                      <a:pPr algn="ctr"/>
                      <a:r>
                        <a:rPr lang="zh-CN" altLang="en-US" dirty="0" smtClean="0"/>
                        <a:t>地方</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96281.87 </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24871.29</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37705.16</a:t>
                      </a:r>
                      <a:endParaRPr lang="zh-CN" altLang="en-US" dirty="0"/>
                    </a:p>
                  </a:txBody>
                  <a:tcPr anchor="ctr"/>
                </a:tc>
              </a:tr>
              <a:tr h="465395">
                <a:tc vMerge="1">
                  <a:txBody>
                    <a:bodyPr/>
                    <a:lstStyle/>
                    <a:p>
                      <a:endParaRPr lang="zh-CN" altLang="en-US" dirty="0"/>
                    </a:p>
                  </a:txBody>
                  <a:tcPr/>
                </a:tc>
                <a:tc>
                  <a:txBody>
                    <a:bodyPr/>
                    <a:lstStyle/>
                    <a:p>
                      <a:pPr algn="ctr"/>
                      <a:r>
                        <a:rPr lang="zh-CN" altLang="en-US" dirty="0" smtClean="0"/>
                        <a:t>合计</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190658.59</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27707.00</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59326.32</a:t>
                      </a:r>
                      <a:endParaRPr lang="zh-CN" altLang="en-US" dirty="0"/>
                    </a:p>
                  </a:txBody>
                  <a:tcPr anchor="ctr"/>
                </a:tc>
              </a:tr>
              <a:tr h="465395">
                <a:tc rowSpan="3">
                  <a:txBody>
                    <a:bodyPr/>
                    <a:lstStyle/>
                    <a:p>
                      <a:r>
                        <a:rPr lang="en-US" altLang="zh-CN" dirty="0" smtClean="0"/>
                        <a:t>2013</a:t>
                      </a:r>
                      <a:r>
                        <a:rPr lang="zh-CN" altLang="en-US" dirty="0" smtClean="0"/>
                        <a:t>年</a:t>
                      </a:r>
                      <a:r>
                        <a:rPr lang="en-US" altLang="zh-CN" dirty="0" smtClean="0"/>
                        <a:t>6</a:t>
                      </a:r>
                      <a:r>
                        <a:rPr lang="zh-CN" altLang="en-US" dirty="0" smtClean="0"/>
                        <a:t>月</a:t>
                      </a:r>
                      <a:endParaRPr lang="zh-CN" altLang="en-US" dirty="0"/>
                    </a:p>
                  </a:txBody>
                  <a:tcPr anchor="ctr"/>
                </a:tc>
                <a:tc>
                  <a:txBody>
                    <a:bodyPr/>
                    <a:lstStyle/>
                    <a:p>
                      <a:pPr algn="ctr"/>
                      <a:r>
                        <a:rPr lang="zh-CN" altLang="en-US" dirty="0" smtClean="0"/>
                        <a:t>中央</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98129.48</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2600.72</a:t>
                      </a:r>
                      <a:endParaRPr lang="zh-CN" alt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kern="1200" baseline="0" dirty="0" smtClean="0">
                          <a:solidFill>
                            <a:schemeClr val="dk1"/>
                          </a:solidFill>
                          <a:latin typeface="+mn-lt"/>
                          <a:ea typeface="+mn-ea"/>
                          <a:cs typeface="+mn-cs"/>
                        </a:rPr>
                        <a:t>23110.84</a:t>
                      </a:r>
                      <a:endParaRPr lang="zh-CN" altLang="en-US" dirty="0"/>
                    </a:p>
                  </a:txBody>
                  <a:tcPr anchor="ctr"/>
                </a:tc>
              </a:tr>
              <a:tr h="465395">
                <a:tc vMerge="1">
                  <a:txBody>
                    <a:bodyPr/>
                    <a:lstStyle/>
                    <a:p>
                      <a:endParaRPr lang="zh-CN" altLang="en-US" dirty="0"/>
                    </a:p>
                  </a:txBody>
                  <a:tcPr/>
                </a:tc>
                <a:tc>
                  <a:txBody>
                    <a:bodyPr/>
                    <a:lstStyle/>
                    <a:p>
                      <a:pPr algn="ctr"/>
                      <a:r>
                        <a:rPr lang="zh-CN" altLang="en-US" dirty="0" smtClean="0"/>
                        <a:t>地方</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108859.17</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26655.77</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43393.72</a:t>
                      </a:r>
                      <a:endParaRPr lang="zh-CN" altLang="en-US" dirty="0"/>
                    </a:p>
                  </a:txBody>
                  <a:tcPr anchor="ctr"/>
                </a:tc>
              </a:tr>
              <a:tr h="465395">
                <a:tc vMerge="1">
                  <a:txBody>
                    <a:bodyPr/>
                    <a:lstStyle/>
                    <a:p>
                      <a:endParaRPr lang="zh-CN" altLang="en-US" dirty="0"/>
                    </a:p>
                  </a:txBody>
                  <a:tcPr/>
                </a:tc>
                <a:tc>
                  <a:txBody>
                    <a:bodyPr/>
                    <a:lstStyle/>
                    <a:p>
                      <a:pPr algn="ctr"/>
                      <a:r>
                        <a:rPr lang="zh-CN" altLang="en-US" dirty="0" smtClean="0"/>
                        <a:t>合计</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206988.65</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29256.49</a:t>
                      </a:r>
                      <a:endParaRPr lang="zh-CN" altLang="en-US" dirty="0"/>
                    </a:p>
                  </a:txBody>
                  <a:tcPr anchor="ctr"/>
                </a:tc>
                <a:tc>
                  <a:txBody>
                    <a:bodyPr/>
                    <a:lstStyle/>
                    <a:p>
                      <a:r>
                        <a:rPr lang="en-US" altLang="zh-CN" sz="1800" kern="1200" baseline="0" dirty="0" smtClean="0">
                          <a:solidFill>
                            <a:schemeClr val="dk1"/>
                          </a:solidFill>
                          <a:latin typeface="+mn-lt"/>
                          <a:ea typeface="+mn-ea"/>
                          <a:cs typeface="+mn-cs"/>
                        </a:rPr>
                        <a:t>66504.56</a:t>
                      </a:r>
                      <a:endParaRPr lang="zh-CN" altLang="en-US" dirty="0"/>
                    </a:p>
                  </a:txBody>
                  <a:tcPr anchor="ct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en-US" altLang="zh-CN" sz="3200" dirty="0" smtClean="0"/>
              <a:t>2013 </a:t>
            </a:r>
            <a:r>
              <a:rPr lang="zh-CN" altLang="en-US" sz="3200" dirty="0" smtClean="0"/>
              <a:t>年</a:t>
            </a:r>
            <a:r>
              <a:rPr lang="en-US" altLang="zh-CN" sz="3200" dirty="0" smtClean="0"/>
              <a:t>6 </a:t>
            </a:r>
            <a:r>
              <a:rPr lang="zh-CN" altLang="en-US" sz="3200" dirty="0" smtClean="0"/>
              <a:t>月底地方政府性债务资金来源情况表（单位：亿元）</a:t>
            </a:r>
            <a:endParaRPr lang="zh-CN" altLang="en-US" sz="3200" dirty="0"/>
          </a:p>
        </p:txBody>
      </p:sp>
      <p:graphicFrame>
        <p:nvGraphicFramePr>
          <p:cNvPr id="4" name="内容占位符 3"/>
          <p:cNvGraphicFramePr>
            <a:graphicFrameLocks noGrp="1"/>
          </p:cNvGraphicFramePr>
          <p:nvPr>
            <p:ph idx="1"/>
          </p:nvPr>
        </p:nvGraphicFramePr>
        <p:xfrm>
          <a:off x="395536" y="1167733"/>
          <a:ext cx="8229600" cy="5690267"/>
        </p:xfrm>
        <a:graphic>
          <a:graphicData uri="http://schemas.openxmlformats.org/drawingml/2006/table">
            <a:tbl>
              <a:tblPr firstRow="1" bandRow="1">
                <a:tableStyleId>{5C22544A-7EE6-4342-B048-85BDC9FD1C3A}</a:tableStyleId>
              </a:tblPr>
              <a:tblGrid>
                <a:gridCol w="2088232"/>
                <a:gridCol w="2088232"/>
                <a:gridCol w="2160240"/>
                <a:gridCol w="1892896"/>
              </a:tblGrid>
              <a:tr h="298994">
                <a:tc rowSpan="2">
                  <a:txBody>
                    <a:bodyPr/>
                    <a:lstStyle/>
                    <a:p>
                      <a:pPr algn="ctr"/>
                      <a:r>
                        <a:rPr lang="zh-CN" altLang="en-US" sz="1800" b="1" kern="1200" baseline="0" dirty="0" smtClean="0">
                          <a:solidFill>
                            <a:schemeClr val="lt1"/>
                          </a:solidFill>
                          <a:latin typeface="+mn-lt"/>
                          <a:ea typeface="+mn-ea"/>
                          <a:cs typeface="+mn-cs"/>
                        </a:rPr>
                        <a:t>债权人类别</a:t>
                      </a:r>
                      <a:endParaRPr lang="zh-CN" altLang="en-US" sz="1400" dirty="0" smtClean="0"/>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b="1" kern="1200" baseline="0" dirty="0" smtClean="0">
                          <a:solidFill>
                            <a:schemeClr val="lt1"/>
                          </a:solidFill>
                          <a:latin typeface="+mn-lt"/>
                          <a:ea typeface="+mn-ea"/>
                          <a:cs typeface="+mn-cs"/>
                        </a:rPr>
                        <a:t>政府负有偿还责任的债务（政府债务，下同）</a:t>
                      </a:r>
                      <a:endParaRPr lang="zh-CN" altLang="en-US" sz="1400" dirty="0" smtClean="0"/>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dirty="0" smtClean="0"/>
                        <a:t>政府或有债务</a:t>
                      </a:r>
                      <a:endParaRPr lang="zh-CN" altLang="en-US" sz="1400" dirty="0"/>
                    </a:p>
                  </a:txBody>
                  <a:tcPr anchor="ctr"/>
                </a:tc>
                <a:tc hMerge="1">
                  <a:txBody>
                    <a:bodyPr/>
                    <a:lstStyle/>
                    <a:p>
                      <a:endParaRPr lang="zh-CN" altLang="en-US" dirty="0"/>
                    </a:p>
                  </a:txBody>
                  <a:tcPr/>
                </a:tc>
              </a:tr>
              <a:tr h="508289">
                <a:tc vMerge="1">
                  <a:txBody>
                    <a:bodyPr/>
                    <a:lstStyle/>
                    <a:p>
                      <a:endParaRPr lang="zh-CN" altLang="en-US" dirty="0"/>
                    </a:p>
                  </a:txBody>
                  <a:tcPr/>
                </a:tc>
                <a:tc vMerge="1">
                  <a:txBody>
                    <a:bodyPr/>
                    <a:lstStyle/>
                    <a:p>
                      <a:endParaRPr lang="zh-CN" altLang="en-US" dirty="0"/>
                    </a:p>
                  </a:txBody>
                  <a:tcPr/>
                </a:tc>
                <a:tc>
                  <a:txBody>
                    <a:bodyPr/>
                    <a:lstStyle/>
                    <a:p>
                      <a:pPr marL="0" algn="l" defTabSz="914400" rtl="0" eaLnBrk="1" latinLnBrk="0" hangingPunct="1"/>
                      <a:r>
                        <a:rPr lang="zh-CN" altLang="en-US" sz="1400" b="1" kern="1200" baseline="0" dirty="0" smtClean="0">
                          <a:solidFill>
                            <a:schemeClr val="lt1"/>
                          </a:solidFill>
                          <a:latin typeface="+mn-lt"/>
                          <a:ea typeface="+mn-ea"/>
                          <a:cs typeface="+mn-cs"/>
                        </a:rPr>
                        <a:t>政府负有担保责任的债务</a:t>
                      </a:r>
                    </a:p>
                  </a:txBody>
                  <a:tcPr anchor="ctr"/>
                </a:tc>
                <a:tc>
                  <a:txBody>
                    <a:bodyPr/>
                    <a:lstStyle/>
                    <a:p>
                      <a:pPr marL="0" algn="l" defTabSz="914400" rtl="0" eaLnBrk="1" latinLnBrk="0" hangingPunct="1"/>
                      <a:r>
                        <a:rPr lang="zh-CN" altLang="en-US" sz="1400" b="1" kern="1200" baseline="0" dirty="0" smtClean="0">
                          <a:solidFill>
                            <a:schemeClr val="lt1"/>
                          </a:solidFill>
                          <a:latin typeface="+mn-lt"/>
                          <a:ea typeface="+mn-ea"/>
                          <a:cs typeface="+mn-cs"/>
                        </a:rPr>
                        <a:t>政府可能承担一定救助责任的债务</a:t>
                      </a:r>
                    </a:p>
                  </a:txBody>
                  <a:tcPr anchor="ctr"/>
                </a:tc>
              </a:tr>
              <a:tr h="298994">
                <a:tc>
                  <a:txBody>
                    <a:bodyPr/>
                    <a:lstStyle/>
                    <a:p>
                      <a:pPr algn="l"/>
                      <a:r>
                        <a:rPr lang="zh-CN" altLang="en-US" sz="1400" kern="1200" baseline="0" dirty="0" smtClean="0">
                          <a:solidFill>
                            <a:schemeClr val="dk1"/>
                          </a:solidFill>
                          <a:latin typeface="+mn-lt"/>
                          <a:ea typeface="+mn-ea"/>
                          <a:cs typeface="+mn-cs"/>
                        </a:rPr>
                        <a:t>银行贷款</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55252.45</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19085.18</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26849.76</a:t>
                      </a:r>
                      <a:endParaRPr lang="zh-CN" altLang="en-US" sz="1400" dirty="0"/>
                    </a:p>
                  </a:txBody>
                  <a:tcPr anchor="ctr"/>
                </a:tc>
              </a:tr>
              <a:tr h="298994">
                <a:tc>
                  <a:txBody>
                    <a:bodyPr/>
                    <a:lstStyle/>
                    <a:p>
                      <a:pPr algn="l"/>
                      <a:r>
                        <a:rPr lang="en-US" altLang="zh-CN" sz="1400" dirty="0" smtClean="0"/>
                        <a:t>BT</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12146.30</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465.05</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2152.16</a:t>
                      </a:r>
                      <a:endParaRPr lang="zh-CN" altLang="en-US" sz="1400" dirty="0"/>
                    </a:p>
                  </a:txBody>
                  <a:tcPr anchor="ctr"/>
                </a:tc>
              </a:tr>
              <a:tr h="298994">
                <a:tc>
                  <a:txBody>
                    <a:bodyPr/>
                    <a:lstStyle/>
                    <a:p>
                      <a:pPr algn="l"/>
                      <a:r>
                        <a:rPr lang="zh-CN" altLang="en-US" sz="1400" dirty="0" smtClean="0"/>
                        <a:t>发行债券</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11658.67</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1673.58</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5124.66</a:t>
                      </a:r>
                      <a:endParaRPr lang="zh-CN" altLang="en-US" sz="1400" dirty="0"/>
                    </a:p>
                  </a:txBody>
                  <a:tcPr anchor="ctr"/>
                </a:tc>
              </a:tr>
              <a:tr h="298994">
                <a:tc>
                  <a:txBody>
                    <a:bodyPr/>
                    <a:lstStyle/>
                    <a:p>
                      <a:pPr algn="ctr"/>
                      <a:r>
                        <a:rPr lang="zh-CN" altLang="en-US" sz="1400" dirty="0" smtClean="0"/>
                        <a:t>其中：地方政府债券</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6146.28</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489.74</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0.00</a:t>
                      </a:r>
                      <a:endParaRPr lang="zh-CN" altLang="en-US" sz="1400" dirty="0"/>
                    </a:p>
                  </a:txBody>
                  <a:tcPr anchor="ctr"/>
                </a:tc>
              </a:tr>
              <a:tr h="298994">
                <a:tc>
                  <a:txBody>
                    <a:bodyPr/>
                    <a:lstStyle/>
                    <a:p>
                      <a:pPr algn="ctr"/>
                      <a:r>
                        <a:rPr lang="zh-CN" altLang="en-US" sz="1400" dirty="0" smtClean="0"/>
                        <a:t> 企业债券</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4590.09</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808.62</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3428.66</a:t>
                      </a:r>
                      <a:endParaRPr lang="zh-CN" altLang="en-US" sz="1400" dirty="0"/>
                    </a:p>
                  </a:txBody>
                  <a:tcPr anchor="ctr"/>
                </a:tc>
              </a:tr>
              <a:tr h="298994">
                <a:tc>
                  <a:txBody>
                    <a:bodyPr/>
                    <a:lstStyle/>
                    <a:p>
                      <a:pPr algn="ctr"/>
                      <a:r>
                        <a:rPr lang="zh-CN" altLang="en-US" sz="1400" dirty="0" smtClean="0"/>
                        <a:t>中期票据</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575.44</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344.82</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1019.88</a:t>
                      </a:r>
                      <a:endParaRPr lang="zh-CN" altLang="en-US" sz="1400" dirty="0"/>
                    </a:p>
                  </a:txBody>
                  <a:tcPr anchor="ctr"/>
                </a:tc>
              </a:tr>
              <a:tr h="298994">
                <a:tc>
                  <a:txBody>
                    <a:bodyPr/>
                    <a:lstStyle/>
                    <a:p>
                      <a:pPr algn="l"/>
                      <a:r>
                        <a:rPr lang="zh-CN" altLang="en-US" sz="1400" dirty="0" smtClean="0"/>
                        <a:t>应付未付款项</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7781.90</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90.98</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701.89</a:t>
                      </a:r>
                      <a:endParaRPr lang="zh-CN" altLang="en-US" sz="1400" dirty="0"/>
                    </a:p>
                  </a:txBody>
                  <a:tcPr anchor="ctr"/>
                </a:tc>
              </a:tr>
              <a:tr h="298994">
                <a:tc>
                  <a:txBody>
                    <a:bodyPr/>
                    <a:lstStyle/>
                    <a:p>
                      <a:pPr algn="l"/>
                      <a:r>
                        <a:rPr lang="zh-CN" altLang="en-US" sz="1400" dirty="0" smtClean="0"/>
                        <a:t>信托融资</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7620.33</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2527.33</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4104.67</a:t>
                      </a:r>
                      <a:endParaRPr lang="zh-CN" altLang="en-US" sz="1400" dirty="0"/>
                    </a:p>
                  </a:txBody>
                  <a:tcPr anchor="ctr"/>
                </a:tc>
              </a:tr>
              <a:tr h="298994">
                <a:tc>
                  <a:txBody>
                    <a:bodyPr/>
                    <a:lstStyle/>
                    <a:p>
                      <a:pPr algn="l"/>
                      <a:r>
                        <a:rPr lang="zh-CN" altLang="en-US" sz="1400" kern="1200" baseline="0" dirty="0" smtClean="0">
                          <a:solidFill>
                            <a:schemeClr val="dk1"/>
                          </a:solidFill>
                          <a:latin typeface="+mn-lt"/>
                          <a:ea typeface="+mn-ea"/>
                          <a:cs typeface="+mn-cs"/>
                        </a:rPr>
                        <a:t>其他单位和个人借款</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6679.41</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552.79</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1159.39</a:t>
                      </a:r>
                      <a:endParaRPr lang="zh-CN" altLang="en-US" sz="1400" dirty="0"/>
                    </a:p>
                  </a:txBody>
                  <a:tcPr anchor="ctr"/>
                </a:tc>
              </a:tr>
              <a:tr h="298994">
                <a:tc>
                  <a:txBody>
                    <a:bodyPr/>
                    <a:lstStyle/>
                    <a:p>
                      <a:pPr algn="l"/>
                      <a:r>
                        <a:rPr lang="zh-CN" altLang="en-US" sz="1400" kern="1200" baseline="0" dirty="0" smtClean="0">
                          <a:solidFill>
                            <a:schemeClr val="dk1"/>
                          </a:solidFill>
                          <a:latin typeface="+mn-lt"/>
                          <a:ea typeface="+mn-ea"/>
                          <a:cs typeface="+mn-cs"/>
                        </a:rPr>
                        <a:t>垫资施工、延期付款</a:t>
                      </a:r>
                    </a:p>
                  </a:txBody>
                  <a:tcPr anchor="ctr"/>
                </a:tc>
                <a:tc>
                  <a:txBody>
                    <a:bodyPr/>
                    <a:lstStyle/>
                    <a:p>
                      <a:pPr algn="ctr"/>
                      <a:r>
                        <a:rPr lang="en-US" altLang="zh-CN" sz="1400" kern="1200" baseline="0" dirty="0" smtClean="0">
                          <a:solidFill>
                            <a:schemeClr val="dk1"/>
                          </a:solidFill>
                          <a:latin typeface="+mn-lt"/>
                          <a:ea typeface="+mn-ea"/>
                          <a:cs typeface="+mn-cs"/>
                        </a:rPr>
                        <a:t>3269.21</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12.71</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476.67</a:t>
                      </a:r>
                      <a:endParaRPr lang="zh-CN" altLang="en-US" sz="1400" dirty="0"/>
                    </a:p>
                  </a:txBody>
                  <a:tcPr anchor="ctr"/>
                </a:tc>
              </a:tr>
              <a:tr h="508289">
                <a:tc>
                  <a:txBody>
                    <a:bodyPr/>
                    <a:lstStyle/>
                    <a:p>
                      <a:r>
                        <a:rPr lang="zh-CN" altLang="en-US" sz="1400" kern="1200" baseline="0" dirty="0" smtClean="0">
                          <a:solidFill>
                            <a:schemeClr val="dk1"/>
                          </a:solidFill>
                          <a:latin typeface="+mn-lt"/>
                          <a:ea typeface="+mn-ea"/>
                          <a:cs typeface="+mn-cs"/>
                        </a:rPr>
                        <a:t>证券、保险业和其他金融机构融资</a:t>
                      </a:r>
                      <a:endParaRPr lang="zh-CN" altLang="en-US" sz="1400" dirty="0"/>
                    </a:p>
                  </a:txBody>
                  <a:tcPr anchor="ctr"/>
                </a:tc>
                <a:tc>
                  <a:txBody>
                    <a:bodyPr/>
                    <a:lstStyle/>
                    <a:p>
                      <a:pPr algn="ctr"/>
                      <a:r>
                        <a:rPr lang="en-US" altLang="zh-CN" sz="1400" kern="1200" baseline="0" dirty="0" smtClean="0">
                          <a:solidFill>
                            <a:schemeClr val="dk1"/>
                          </a:solidFill>
                          <a:latin typeface="+mn-lt"/>
                          <a:ea typeface="+mn-ea"/>
                          <a:cs typeface="+mn-cs"/>
                        </a:rPr>
                        <a:t>2000.29</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309.93</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1055.91</a:t>
                      </a:r>
                      <a:endParaRPr lang="zh-CN" altLang="en-US" sz="1400" dirty="0"/>
                    </a:p>
                  </a:txBody>
                  <a:tcPr anchor="ctr"/>
                </a:tc>
              </a:tr>
              <a:tr h="298994">
                <a:tc>
                  <a:txBody>
                    <a:bodyPr/>
                    <a:lstStyle/>
                    <a:p>
                      <a:r>
                        <a:rPr lang="zh-CN" altLang="en-US" sz="1400" kern="1200" baseline="0" dirty="0" smtClean="0">
                          <a:solidFill>
                            <a:schemeClr val="dk1"/>
                          </a:solidFill>
                          <a:latin typeface="+mn-lt"/>
                          <a:ea typeface="+mn-ea"/>
                          <a:cs typeface="+mn-cs"/>
                        </a:rPr>
                        <a:t>国债、外债等财政转贷</a:t>
                      </a:r>
                    </a:p>
                  </a:txBody>
                  <a:tcPr anchor="ctr"/>
                </a:tc>
                <a:tc>
                  <a:txBody>
                    <a:bodyPr/>
                    <a:lstStyle/>
                    <a:p>
                      <a:pPr algn="ctr"/>
                      <a:r>
                        <a:rPr lang="en-US" altLang="zh-CN" sz="1400" kern="1200" baseline="0" dirty="0" smtClean="0">
                          <a:solidFill>
                            <a:schemeClr val="dk1"/>
                          </a:solidFill>
                          <a:latin typeface="+mn-lt"/>
                          <a:ea typeface="+mn-ea"/>
                          <a:cs typeface="+mn-cs"/>
                        </a:rPr>
                        <a:t>1326.21</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1707.52</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0.00</a:t>
                      </a:r>
                      <a:endParaRPr lang="zh-CN" altLang="en-US" sz="1400" dirty="0"/>
                    </a:p>
                  </a:txBody>
                  <a:tcPr anchor="ctr"/>
                </a:tc>
              </a:tr>
              <a:tr h="298994">
                <a:tc>
                  <a:txBody>
                    <a:bodyPr/>
                    <a:lstStyle/>
                    <a:p>
                      <a:pPr marL="0" algn="l" defTabSz="914400" rtl="0" eaLnBrk="1" latinLnBrk="0" hangingPunct="1"/>
                      <a:r>
                        <a:rPr lang="zh-CN" altLang="en-US" sz="1400" kern="1200" baseline="0" dirty="0" smtClean="0">
                          <a:solidFill>
                            <a:schemeClr val="dk1"/>
                          </a:solidFill>
                          <a:latin typeface="+mn-lt"/>
                          <a:ea typeface="+mn-ea"/>
                          <a:cs typeface="+mn-cs"/>
                        </a:rPr>
                        <a:t>融资租赁</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751.17</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193.05</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1374.72</a:t>
                      </a:r>
                      <a:endParaRPr lang="zh-CN" altLang="en-US" sz="1400" dirty="0"/>
                    </a:p>
                  </a:txBody>
                  <a:tcPr anchor="ctr"/>
                </a:tc>
              </a:tr>
              <a:tr h="298994">
                <a:tc>
                  <a:txBody>
                    <a:bodyPr/>
                    <a:lstStyle/>
                    <a:p>
                      <a:pPr marL="0" algn="l" defTabSz="914400" rtl="0" eaLnBrk="1" latinLnBrk="0" hangingPunct="1"/>
                      <a:r>
                        <a:rPr lang="zh-CN" altLang="en-US" sz="1400" kern="1200" baseline="0" dirty="0" smtClean="0">
                          <a:solidFill>
                            <a:schemeClr val="dk1"/>
                          </a:solidFill>
                          <a:latin typeface="+mn-lt"/>
                          <a:ea typeface="+mn-ea"/>
                          <a:cs typeface="+mn-cs"/>
                        </a:rPr>
                        <a:t>集资</a:t>
                      </a:r>
                    </a:p>
                  </a:txBody>
                  <a:tcPr anchor="ctr"/>
                </a:tc>
                <a:tc>
                  <a:txBody>
                    <a:bodyPr/>
                    <a:lstStyle/>
                    <a:p>
                      <a:pPr algn="ctr"/>
                      <a:r>
                        <a:rPr lang="en-US" altLang="zh-CN" sz="1400" kern="1200" baseline="0" dirty="0" smtClean="0">
                          <a:solidFill>
                            <a:schemeClr val="dk1"/>
                          </a:solidFill>
                          <a:latin typeface="+mn-lt"/>
                          <a:ea typeface="+mn-ea"/>
                          <a:cs typeface="+mn-cs"/>
                        </a:rPr>
                        <a:t>373.23</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37.65</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393.89</a:t>
                      </a:r>
                      <a:endParaRPr lang="zh-CN" altLang="en-US" sz="1400" dirty="0"/>
                    </a:p>
                  </a:txBody>
                  <a:tcPr anchor="ctr"/>
                </a:tc>
              </a:tr>
              <a:tr h="386747">
                <a:tc>
                  <a:txBody>
                    <a:bodyPr/>
                    <a:lstStyle/>
                    <a:p>
                      <a:pPr marL="0" algn="l" defTabSz="914400" rtl="0" eaLnBrk="1" latinLnBrk="0" hangingPunct="1"/>
                      <a:r>
                        <a:rPr lang="zh-CN" altLang="en-US" sz="1400" kern="1200" baseline="0" dirty="0" smtClean="0">
                          <a:solidFill>
                            <a:schemeClr val="dk1"/>
                          </a:solidFill>
                          <a:latin typeface="+mn-lt"/>
                          <a:ea typeface="+mn-ea"/>
                          <a:cs typeface="+mn-cs"/>
                        </a:rPr>
                        <a:t>合计</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108859.17</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26655.77</a:t>
                      </a:r>
                      <a:endParaRPr lang="zh-CN" alt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baseline="0" dirty="0" smtClean="0">
                          <a:solidFill>
                            <a:schemeClr val="dk1"/>
                          </a:solidFill>
                          <a:latin typeface="+mn-lt"/>
                          <a:ea typeface="+mn-ea"/>
                          <a:cs typeface="+mn-cs"/>
                        </a:rPr>
                        <a:t>43393.72</a:t>
                      </a:r>
                      <a:endParaRPr lang="zh-CN" altLang="en-US" sz="1400" dirty="0"/>
                    </a:p>
                  </a:txBody>
                  <a:tcPr anchor="ct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Autofit/>
          </a:bodyPr>
          <a:lstStyle/>
          <a:p>
            <a:r>
              <a:rPr lang="en-US" altLang="zh-CN" sz="3400" b="1" dirty="0" smtClean="0"/>
              <a:t>2014</a:t>
            </a:r>
            <a:r>
              <a:rPr lang="zh-CN" altLang="en-US" sz="3400" b="1" dirty="0" smtClean="0"/>
              <a:t>年以来</a:t>
            </a:r>
            <a:r>
              <a:rPr lang="zh-CN" altLang="zh-CN" sz="3400" b="1" dirty="0" smtClean="0"/>
              <a:t>固定资产投资</a:t>
            </a:r>
            <a:r>
              <a:rPr lang="zh-CN" altLang="zh-CN" sz="3400" b="1" dirty="0"/>
              <a:t>增长率</a:t>
            </a:r>
            <a:r>
              <a:rPr lang="zh-CN" altLang="zh-CN" sz="3400" b="1" dirty="0" smtClean="0"/>
              <a:t>及</a:t>
            </a:r>
            <a:r>
              <a:rPr lang="zh-CN" altLang="en-US" sz="3400" b="1" dirty="0" smtClean="0"/>
              <a:t>月度间</a:t>
            </a:r>
            <a:r>
              <a:rPr lang="zh-CN" altLang="zh-CN" sz="3400" b="1" dirty="0" smtClean="0"/>
              <a:t>变化</a:t>
            </a:r>
            <a:r>
              <a:rPr lang="zh-CN" altLang="en-US" sz="3400" b="1" dirty="0" smtClean="0"/>
              <a:t>状况</a:t>
            </a:r>
            <a:endParaRPr lang="zh-CN" altLang="en-US" sz="3400" dirty="0"/>
          </a:p>
        </p:txBody>
      </p:sp>
      <p:graphicFrame>
        <p:nvGraphicFramePr>
          <p:cNvPr id="6" name="内容占位符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2013 </a:t>
            </a:r>
            <a:r>
              <a:rPr lang="zh-CN" altLang="en-US" dirty="0" smtClean="0"/>
              <a:t>年</a:t>
            </a:r>
            <a:r>
              <a:rPr lang="en-US" altLang="zh-CN" dirty="0" smtClean="0"/>
              <a:t>6 </a:t>
            </a:r>
            <a:r>
              <a:rPr lang="zh-CN" altLang="en-US" dirty="0" smtClean="0"/>
              <a:t>月底地方政府性债务余额支出投向结构</a:t>
            </a:r>
            <a:endParaRPr lang="zh-CN" altLang="en-US" dirty="0"/>
          </a:p>
        </p:txBody>
      </p:sp>
      <p:graphicFrame>
        <p:nvGraphicFramePr>
          <p:cNvPr id="4" name="内容占位符 3"/>
          <p:cNvGraphicFramePr>
            <a:graphicFrameLocks noGrp="1"/>
          </p:cNvGraphicFramePr>
          <p:nvPr>
            <p:ph idx="1"/>
          </p:nvPr>
        </p:nvGraphicFramePr>
        <p:xfrm>
          <a:off x="457200" y="1600200"/>
          <a:ext cx="8229600" cy="4205605"/>
        </p:xfrm>
        <a:graphic>
          <a:graphicData uri="http://schemas.openxmlformats.org/drawingml/2006/table">
            <a:tbl>
              <a:tblPr firstRow="1" bandRow="1">
                <a:tableStyleId>{5C22544A-7EE6-4342-B048-85BDC9FD1C3A}</a:tableStyleId>
              </a:tblPr>
              <a:tblGrid>
                <a:gridCol w="1882552"/>
                <a:gridCol w="1409288"/>
                <a:gridCol w="1645920"/>
                <a:gridCol w="1769328"/>
                <a:gridCol w="1522512"/>
              </a:tblGrid>
              <a:tr h="370840">
                <a:tc>
                  <a:txBody>
                    <a:bodyPr/>
                    <a:lstStyle/>
                    <a:p>
                      <a:pPr algn="l" fontAlgn="ctr"/>
                      <a:endParaRPr lang="zh-CN" altLang="en-US" sz="1600" b="0" i="0" u="none" strike="noStrike">
                        <a:solidFill>
                          <a:srgbClr val="000000"/>
                        </a:solidFill>
                        <a:latin typeface="宋体"/>
                      </a:endParaRPr>
                    </a:p>
                  </a:txBody>
                  <a:tcPr marL="9525" marR="9525" marT="9525" marB="0" anchor="ctr"/>
                </a:tc>
                <a:tc>
                  <a:txBody>
                    <a:bodyPr/>
                    <a:lstStyle/>
                    <a:p>
                      <a:pPr algn="ctr" fontAlgn="ctr"/>
                      <a:r>
                        <a:rPr lang="zh-CN" altLang="en-US" sz="1600" b="1" i="0" u="none" strike="noStrike" dirty="0">
                          <a:solidFill>
                            <a:schemeClr val="bg1">
                              <a:lumMod val="95000"/>
                            </a:schemeClr>
                          </a:solidFill>
                          <a:latin typeface="宋体"/>
                        </a:rPr>
                        <a:t>政府负有偿还责任的债务</a:t>
                      </a:r>
                      <a:r>
                        <a:rPr lang="zh-CN" altLang="en-US" sz="1600" b="1" i="0" u="none" strike="noStrike" dirty="0">
                          <a:solidFill>
                            <a:schemeClr val="bg1">
                              <a:lumMod val="95000"/>
                            </a:schemeClr>
                          </a:solidFill>
                          <a:latin typeface="Calibri"/>
                        </a:rPr>
                        <a:t> </a:t>
                      </a:r>
                      <a:endParaRPr lang="zh-CN" altLang="en-US" sz="1600" b="1" i="0" u="none" strike="noStrike" dirty="0">
                        <a:solidFill>
                          <a:schemeClr val="bg1">
                            <a:lumMod val="95000"/>
                          </a:schemeClr>
                        </a:solidFill>
                        <a:latin typeface="宋体"/>
                      </a:endParaRPr>
                    </a:p>
                  </a:txBody>
                  <a:tcPr marL="9525" marR="9525" marT="9525" marB="0" anchor="ctr"/>
                </a:tc>
                <a:tc>
                  <a:txBody>
                    <a:bodyPr/>
                    <a:lstStyle/>
                    <a:p>
                      <a:pPr algn="ctr" fontAlgn="ctr"/>
                      <a:r>
                        <a:rPr lang="zh-CN" altLang="en-US" sz="1600" b="1" i="0" u="none" strike="noStrike" dirty="0">
                          <a:solidFill>
                            <a:schemeClr val="bg1">
                              <a:lumMod val="95000"/>
                            </a:schemeClr>
                          </a:solidFill>
                          <a:latin typeface="宋体"/>
                        </a:rPr>
                        <a:t>政府负有担保责任的债务</a:t>
                      </a:r>
                    </a:p>
                  </a:txBody>
                  <a:tcPr marL="9525" marR="9525" marT="9525" marB="0" anchor="ctr"/>
                </a:tc>
                <a:tc>
                  <a:txBody>
                    <a:bodyPr/>
                    <a:lstStyle/>
                    <a:p>
                      <a:pPr algn="ctr" fontAlgn="ctr"/>
                      <a:r>
                        <a:rPr lang="zh-CN" altLang="en-US" sz="1600" b="1" i="0" u="none" strike="noStrike" dirty="0">
                          <a:solidFill>
                            <a:schemeClr val="bg1">
                              <a:lumMod val="95000"/>
                            </a:schemeClr>
                          </a:solidFill>
                          <a:latin typeface="宋体"/>
                        </a:rPr>
                        <a:t>政府可能承担一定救助责任的债务</a:t>
                      </a:r>
                    </a:p>
                  </a:txBody>
                  <a:tcPr marL="9525" marR="9525" marT="9525" marB="0" anchor="ctr"/>
                </a:tc>
                <a:tc>
                  <a:txBody>
                    <a:bodyPr/>
                    <a:lstStyle/>
                    <a:p>
                      <a:pPr algn="ctr" fontAlgn="ctr"/>
                      <a:r>
                        <a:rPr lang="zh-CN" altLang="en-US" sz="1600" b="1" i="0" u="none" strike="noStrike" dirty="0">
                          <a:solidFill>
                            <a:schemeClr val="bg1">
                              <a:lumMod val="95000"/>
                            </a:schemeClr>
                          </a:solidFill>
                          <a:latin typeface="宋体"/>
                        </a:rPr>
                        <a:t>全部债务</a:t>
                      </a:r>
                    </a:p>
                  </a:txBody>
                  <a:tcPr marL="9525" marR="9525" marT="9525" marB="0" anchor="ctr"/>
                </a:tc>
              </a:tr>
              <a:tr h="370840">
                <a:tc>
                  <a:txBody>
                    <a:bodyPr/>
                    <a:lstStyle/>
                    <a:p>
                      <a:pPr algn="l" fontAlgn="ctr"/>
                      <a:r>
                        <a:rPr lang="zh-CN" altLang="en-US" sz="1600" b="0" i="0" u="none" strike="noStrike">
                          <a:solidFill>
                            <a:srgbClr val="000000"/>
                          </a:solidFill>
                          <a:latin typeface="宋体"/>
                        </a:rPr>
                        <a:t>市政建设</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dirty="0">
                          <a:solidFill>
                            <a:srgbClr val="000000"/>
                          </a:solidFill>
                          <a:latin typeface="宋体"/>
                        </a:rPr>
                        <a:t>37.5%</a:t>
                      </a:r>
                    </a:p>
                  </a:txBody>
                  <a:tcPr marL="9525" marR="9525" marT="9525" marB="0" anchor="ctr"/>
                </a:tc>
                <a:tc>
                  <a:txBody>
                    <a:bodyPr/>
                    <a:lstStyle/>
                    <a:p>
                      <a:pPr algn="ctr" fontAlgn="ctr"/>
                      <a:r>
                        <a:rPr lang="en-US" altLang="zh-CN" sz="1600" b="0" i="0" u="none" strike="noStrike" dirty="0">
                          <a:solidFill>
                            <a:srgbClr val="000000"/>
                          </a:solidFill>
                          <a:latin typeface="宋体"/>
                        </a:rPr>
                        <a:t>20.5%</a:t>
                      </a:r>
                    </a:p>
                  </a:txBody>
                  <a:tcPr marL="9525" marR="9525" marT="9525" marB="0" anchor="ctr"/>
                </a:tc>
                <a:tc>
                  <a:txBody>
                    <a:bodyPr/>
                    <a:lstStyle/>
                    <a:p>
                      <a:pPr algn="ctr" fontAlgn="ctr"/>
                      <a:r>
                        <a:rPr lang="en-US" altLang="zh-CN" sz="1600" b="0" i="0" u="none" strike="noStrike" dirty="0">
                          <a:solidFill>
                            <a:srgbClr val="000000"/>
                          </a:solidFill>
                          <a:latin typeface="宋体"/>
                        </a:rPr>
                        <a:t>36.5%</a:t>
                      </a:r>
                    </a:p>
                  </a:txBody>
                  <a:tcPr marL="9525" marR="9525" marT="9525" marB="0" anchor="ctr"/>
                </a:tc>
                <a:tc>
                  <a:txBody>
                    <a:bodyPr/>
                    <a:lstStyle/>
                    <a:p>
                      <a:pPr algn="ctr" fontAlgn="ctr"/>
                      <a:r>
                        <a:rPr lang="en-US" altLang="zh-CN" sz="1600" b="0" i="0" u="none" strike="noStrike">
                          <a:solidFill>
                            <a:srgbClr val="000000"/>
                          </a:solidFill>
                          <a:latin typeface="宋体"/>
                        </a:rPr>
                        <a:t>34.6%</a:t>
                      </a:r>
                    </a:p>
                  </a:txBody>
                  <a:tcPr marL="9525" marR="9525" marT="9525" marB="0" anchor="ctr"/>
                </a:tc>
              </a:tr>
              <a:tr h="370840">
                <a:tc>
                  <a:txBody>
                    <a:bodyPr/>
                    <a:lstStyle/>
                    <a:p>
                      <a:pPr algn="l" fontAlgn="ctr"/>
                      <a:r>
                        <a:rPr lang="zh-CN" altLang="en-US" sz="1600" b="0" i="0" u="none" strike="noStrike">
                          <a:solidFill>
                            <a:srgbClr val="000000"/>
                          </a:solidFill>
                          <a:latin typeface="宋体"/>
                        </a:rPr>
                        <a:t>土地收储</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16.7%</a:t>
                      </a:r>
                    </a:p>
                  </a:txBody>
                  <a:tcPr marL="9525" marR="9525" marT="9525" marB="0" anchor="ctr"/>
                </a:tc>
                <a:tc>
                  <a:txBody>
                    <a:bodyPr/>
                    <a:lstStyle/>
                    <a:p>
                      <a:pPr algn="ctr" fontAlgn="ctr"/>
                      <a:r>
                        <a:rPr lang="en-US" altLang="zh-CN" sz="1600" b="0" i="0" u="none" strike="noStrike" dirty="0">
                          <a:solidFill>
                            <a:srgbClr val="000000"/>
                          </a:solidFill>
                          <a:latin typeface="宋体"/>
                        </a:rPr>
                        <a:t>4.2%</a:t>
                      </a:r>
                    </a:p>
                  </a:txBody>
                  <a:tcPr marL="9525" marR="9525" marT="9525" marB="0" anchor="ctr"/>
                </a:tc>
                <a:tc>
                  <a:txBody>
                    <a:bodyPr/>
                    <a:lstStyle/>
                    <a:p>
                      <a:pPr algn="ctr" fontAlgn="ctr"/>
                      <a:r>
                        <a:rPr lang="en-US" altLang="zh-CN" sz="1600" b="0" i="0" u="none" strike="noStrike">
                          <a:solidFill>
                            <a:srgbClr val="000000"/>
                          </a:solidFill>
                          <a:latin typeface="宋体"/>
                        </a:rPr>
                        <a:t>2.0%</a:t>
                      </a:r>
                    </a:p>
                  </a:txBody>
                  <a:tcPr marL="9525" marR="9525" marT="9525" marB="0" anchor="ctr"/>
                </a:tc>
                <a:tc>
                  <a:txBody>
                    <a:bodyPr/>
                    <a:lstStyle/>
                    <a:p>
                      <a:pPr algn="ctr" fontAlgn="ctr"/>
                      <a:r>
                        <a:rPr lang="en-US" altLang="zh-CN" sz="1600" b="0" i="0" u="none" strike="noStrike">
                          <a:solidFill>
                            <a:srgbClr val="000000"/>
                          </a:solidFill>
                          <a:latin typeface="宋体"/>
                        </a:rPr>
                        <a:t>11.2%</a:t>
                      </a:r>
                    </a:p>
                  </a:txBody>
                  <a:tcPr marL="9525" marR="9525" marT="9525" marB="0" anchor="ctr"/>
                </a:tc>
              </a:tr>
              <a:tr h="370840">
                <a:tc>
                  <a:txBody>
                    <a:bodyPr/>
                    <a:lstStyle/>
                    <a:p>
                      <a:pPr algn="l" fontAlgn="ctr"/>
                      <a:r>
                        <a:rPr lang="zh-CN" altLang="en-US" sz="1600" b="0" i="0" u="none" strike="noStrike">
                          <a:solidFill>
                            <a:srgbClr val="000000"/>
                          </a:solidFill>
                          <a:latin typeface="宋体"/>
                        </a:rPr>
                        <a:t>交通运输设施建设</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13.8%</a:t>
                      </a:r>
                    </a:p>
                  </a:txBody>
                  <a:tcPr marL="9525" marR="9525" marT="9525" marB="0" anchor="ctr"/>
                </a:tc>
                <a:tc>
                  <a:txBody>
                    <a:bodyPr/>
                    <a:lstStyle/>
                    <a:p>
                      <a:pPr algn="ctr" fontAlgn="ctr"/>
                      <a:r>
                        <a:rPr lang="en-US" altLang="zh-CN" sz="1600" b="0" i="0" u="none" strike="noStrike" dirty="0">
                          <a:solidFill>
                            <a:srgbClr val="000000"/>
                          </a:solidFill>
                          <a:latin typeface="宋体"/>
                        </a:rPr>
                        <a:t>51.4%</a:t>
                      </a:r>
                    </a:p>
                  </a:txBody>
                  <a:tcPr marL="9525" marR="9525" marT="9525" marB="0" anchor="ctr"/>
                </a:tc>
                <a:tc>
                  <a:txBody>
                    <a:bodyPr/>
                    <a:lstStyle/>
                    <a:p>
                      <a:pPr algn="ctr" fontAlgn="ctr"/>
                      <a:r>
                        <a:rPr lang="en-US" altLang="zh-CN" sz="1600" b="0" i="0" u="none" strike="noStrike">
                          <a:solidFill>
                            <a:srgbClr val="000000"/>
                          </a:solidFill>
                          <a:latin typeface="宋体"/>
                        </a:rPr>
                        <a:t>33.9%</a:t>
                      </a:r>
                    </a:p>
                  </a:txBody>
                  <a:tcPr marL="9525" marR="9525" marT="9525" marB="0" anchor="ctr"/>
                </a:tc>
                <a:tc>
                  <a:txBody>
                    <a:bodyPr/>
                    <a:lstStyle/>
                    <a:p>
                      <a:pPr algn="ctr" fontAlgn="ctr"/>
                      <a:r>
                        <a:rPr lang="en-US" altLang="zh-CN" sz="1600" b="0" i="0" u="none" strike="noStrike">
                          <a:solidFill>
                            <a:srgbClr val="000000"/>
                          </a:solidFill>
                          <a:latin typeface="宋体"/>
                        </a:rPr>
                        <a:t>24.4%</a:t>
                      </a:r>
                    </a:p>
                  </a:txBody>
                  <a:tcPr marL="9525" marR="9525" marT="9525" marB="0" anchor="ctr"/>
                </a:tc>
              </a:tr>
              <a:tr h="370840">
                <a:tc>
                  <a:txBody>
                    <a:bodyPr/>
                    <a:lstStyle/>
                    <a:p>
                      <a:pPr algn="l" fontAlgn="ctr"/>
                      <a:r>
                        <a:rPr lang="zh-CN" altLang="en-US" sz="1600" b="0" i="0" u="none" strike="noStrike">
                          <a:solidFill>
                            <a:srgbClr val="000000"/>
                          </a:solidFill>
                          <a:latin typeface="宋体"/>
                        </a:rPr>
                        <a:t>保障性住房</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6.8%</a:t>
                      </a:r>
                    </a:p>
                  </a:txBody>
                  <a:tcPr marL="9525" marR="9525" marT="9525" marB="0" anchor="ctr"/>
                </a:tc>
                <a:tc>
                  <a:txBody>
                    <a:bodyPr/>
                    <a:lstStyle/>
                    <a:p>
                      <a:pPr algn="ctr" fontAlgn="ctr"/>
                      <a:r>
                        <a:rPr lang="en-US" altLang="zh-CN" sz="1600" b="0" i="0" u="none" strike="noStrike" dirty="0">
                          <a:solidFill>
                            <a:srgbClr val="000000"/>
                          </a:solidFill>
                          <a:latin typeface="宋体"/>
                        </a:rPr>
                        <a:t>5.5%</a:t>
                      </a:r>
                    </a:p>
                  </a:txBody>
                  <a:tcPr marL="9525" marR="9525" marT="9525" marB="0" anchor="ctr"/>
                </a:tc>
                <a:tc>
                  <a:txBody>
                    <a:bodyPr/>
                    <a:lstStyle/>
                    <a:p>
                      <a:pPr algn="ctr" fontAlgn="ctr"/>
                      <a:r>
                        <a:rPr lang="en-US" altLang="zh-CN" sz="1600" b="0" i="0" u="none" strike="noStrike">
                          <a:solidFill>
                            <a:srgbClr val="000000"/>
                          </a:solidFill>
                          <a:latin typeface="宋体"/>
                        </a:rPr>
                        <a:t>6.6%</a:t>
                      </a:r>
                    </a:p>
                  </a:txBody>
                  <a:tcPr marL="9525" marR="9525" marT="9525" marB="0" anchor="ctr"/>
                </a:tc>
                <a:tc>
                  <a:txBody>
                    <a:bodyPr/>
                    <a:lstStyle/>
                    <a:p>
                      <a:pPr algn="ctr" fontAlgn="ctr"/>
                      <a:r>
                        <a:rPr lang="en-US" altLang="zh-CN" sz="1600" b="0" i="0" u="none" strike="noStrike">
                          <a:solidFill>
                            <a:srgbClr val="000000"/>
                          </a:solidFill>
                          <a:latin typeface="宋体"/>
                        </a:rPr>
                        <a:t>6.5%</a:t>
                      </a:r>
                    </a:p>
                  </a:txBody>
                  <a:tcPr marL="9525" marR="9525" marT="9525" marB="0" anchor="ctr"/>
                </a:tc>
              </a:tr>
              <a:tr h="370840">
                <a:tc>
                  <a:txBody>
                    <a:bodyPr/>
                    <a:lstStyle/>
                    <a:p>
                      <a:pPr algn="l" fontAlgn="ctr"/>
                      <a:r>
                        <a:rPr lang="zh-CN" altLang="en-US" sz="1600" b="0" i="0" u="none" strike="noStrike">
                          <a:solidFill>
                            <a:srgbClr val="000000"/>
                          </a:solidFill>
                          <a:latin typeface="宋体"/>
                        </a:rPr>
                        <a:t>教科文卫</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4.8%</a:t>
                      </a:r>
                    </a:p>
                  </a:txBody>
                  <a:tcPr marL="9525" marR="9525" marT="9525" marB="0" anchor="ctr"/>
                </a:tc>
                <a:tc>
                  <a:txBody>
                    <a:bodyPr/>
                    <a:lstStyle/>
                    <a:p>
                      <a:pPr algn="ctr" fontAlgn="ctr"/>
                      <a:r>
                        <a:rPr lang="en-US" altLang="zh-CN" sz="1600" b="0" i="0" u="none" strike="noStrike">
                          <a:solidFill>
                            <a:srgbClr val="000000"/>
                          </a:solidFill>
                          <a:latin typeface="宋体"/>
                        </a:rPr>
                        <a:t>2.9%</a:t>
                      </a:r>
                    </a:p>
                  </a:txBody>
                  <a:tcPr marL="9525" marR="9525" marT="9525" marB="0" anchor="ctr"/>
                </a:tc>
                <a:tc>
                  <a:txBody>
                    <a:bodyPr/>
                    <a:lstStyle/>
                    <a:p>
                      <a:pPr algn="ctr" fontAlgn="ctr"/>
                      <a:r>
                        <a:rPr lang="en-US" altLang="zh-CN" sz="1600" b="0" i="0" u="none" strike="noStrike" dirty="0">
                          <a:solidFill>
                            <a:srgbClr val="000000"/>
                          </a:solidFill>
                          <a:latin typeface="宋体"/>
                        </a:rPr>
                        <a:t>10.1%</a:t>
                      </a:r>
                    </a:p>
                  </a:txBody>
                  <a:tcPr marL="9525" marR="9525" marT="9525" marB="0" anchor="ctr"/>
                </a:tc>
                <a:tc>
                  <a:txBody>
                    <a:bodyPr/>
                    <a:lstStyle/>
                    <a:p>
                      <a:pPr algn="ctr" fontAlgn="ctr"/>
                      <a:r>
                        <a:rPr lang="en-US" altLang="zh-CN" sz="1600" b="0" i="0" u="none" strike="noStrike">
                          <a:solidFill>
                            <a:srgbClr val="000000"/>
                          </a:solidFill>
                          <a:latin typeface="宋体"/>
                        </a:rPr>
                        <a:t>5.8%</a:t>
                      </a:r>
                    </a:p>
                  </a:txBody>
                  <a:tcPr marL="9525" marR="9525" marT="9525" marB="0" anchor="ctr"/>
                </a:tc>
              </a:tr>
              <a:tr h="370840">
                <a:tc>
                  <a:txBody>
                    <a:bodyPr/>
                    <a:lstStyle/>
                    <a:p>
                      <a:pPr algn="l" fontAlgn="ctr"/>
                      <a:r>
                        <a:rPr lang="zh-CN" altLang="en-US" sz="1600" b="0" i="0" u="none" strike="noStrike">
                          <a:solidFill>
                            <a:srgbClr val="000000"/>
                          </a:solidFill>
                          <a:latin typeface="宋体"/>
                        </a:rPr>
                        <a:t>农林水利建设</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4.0%</a:t>
                      </a:r>
                    </a:p>
                  </a:txBody>
                  <a:tcPr marL="9525" marR="9525" marT="9525" marB="0" anchor="ctr"/>
                </a:tc>
                <a:tc>
                  <a:txBody>
                    <a:bodyPr/>
                    <a:lstStyle/>
                    <a:p>
                      <a:pPr algn="ctr" fontAlgn="ctr"/>
                      <a:r>
                        <a:rPr lang="en-US" altLang="zh-CN" sz="1600" b="0" i="0" u="none" strike="noStrike">
                          <a:solidFill>
                            <a:srgbClr val="000000"/>
                          </a:solidFill>
                          <a:latin typeface="宋体"/>
                        </a:rPr>
                        <a:t>2.3%</a:t>
                      </a:r>
                    </a:p>
                  </a:txBody>
                  <a:tcPr marL="9525" marR="9525" marT="9525" marB="0" anchor="ctr"/>
                </a:tc>
                <a:tc>
                  <a:txBody>
                    <a:bodyPr/>
                    <a:lstStyle/>
                    <a:p>
                      <a:pPr algn="ctr" fontAlgn="ctr"/>
                      <a:r>
                        <a:rPr lang="en-US" altLang="zh-CN" sz="1600" b="0" i="0" u="none" strike="noStrike" dirty="0">
                          <a:solidFill>
                            <a:srgbClr val="000000"/>
                          </a:solidFill>
                          <a:latin typeface="宋体"/>
                        </a:rPr>
                        <a:t>1.9%</a:t>
                      </a:r>
                    </a:p>
                  </a:txBody>
                  <a:tcPr marL="9525" marR="9525" marT="9525" marB="0" anchor="ctr"/>
                </a:tc>
                <a:tc>
                  <a:txBody>
                    <a:bodyPr/>
                    <a:lstStyle/>
                    <a:p>
                      <a:pPr algn="ctr" fontAlgn="ctr"/>
                      <a:r>
                        <a:rPr lang="en-US" altLang="zh-CN" sz="1600" b="0" i="0" u="none" strike="noStrike">
                          <a:solidFill>
                            <a:srgbClr val="000000"/>
                          </a:solidFill>
                          <a:latin typeface="宋体"/>
                        </a:rPr>
                        <a:t>3.2%</a:t>
                      </a:r>
                    </a:p>
                  </a:txBody>
                  <a:tcPr marL="9525" marR="9525" marT="9525" marB="0" anchor="ctr"/>
                </a:tc>
              </a:tr>
              <a:tr h="370840">
                <a:tc>
                  <a:txBody>
                    <a:bodyPr/>
                    <a:lstStyle/>
                    <a:p>
                      <a:pPr algn="l" fontAlgn="ctr"/>
                      <a:r>
                        <a:rPr lang="zh-CN" altLang="en-US" sz="1600" b="0" i="0" u="none" strike="noStrike">
                          <a:solidFill>
                            <a:srgbClr val="000000"/>
                          </a:solidFill>
                          <a:latin typeface="宋体"/>
                        </a:rPr>
                        <a:t>生态建设和环境保护</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3.2%</a:t>
                      </a:r>
                    </a:p>
                  </a:txBody>
                  <a:tcPr marL="9525" marR="9525" marT="9525" marB="0" anchor="ctr"/>
                </a:tc>
                <a:tc>
                  <a:txBody>
                    <a:bodyPr/>
                    <a:lstStyle/>
                    <a:p>
                      <a:pPr algn="ctr" fontAlgn="ctr"/>
                      <a:r>
                        <a:rPr lang="en-US" altLang="zh-CN" sz="1600" b="0" i="0" u="none" strike="noStrike">
                          <a:solidFill>
                            <a:srgbClr val="000000"/>
                          </a:solidFill>
                          <a:latin typeface="宋体"/>
                        </a:rPr>
                        <a:t>1.7%</a:t>
                      </a:r>
                    </a:p>
                  </a:txBody>
                  <a:tcPr marL="9525" marR="9525" marT="9525" marB="0" anchor="ctr"/>
                </a:tc>
                <a:tc>
                  <a:txBody>
                    <a:bodyPr/>
                    <a:lstStyle/>
                    <a:p>
                      <a:pPr algn="ctr" fontAlgn="ctr"/>
                      <a:r>
                        <a:rPr lang="en-US" altLang="zh-CN" sz="1600" b="0" i="0" u="none" strike="noStrike" dirty="0">
                          <a:solidFill>
                            <a:srgbClr val="000000"/>
                          </a:solidFill>
                          <a:latin typeface="宋体"/>
                        </a:rPr>
                        <a:t>2.2%</a:t>
                      </a:r>
                    </a:p>
                  </a:txBody>
                  <a:tcPr marL="9525" marR="9525" marT="9525" marB="0" anchor="ctr"/>
                </a:tc>
                <a:tc>
                  <a:txBody>
                    <a:bodyPr/>
                    <a:lstStyle/>
                    <a:p>
                      <a:pPr algn="ctr" fontAlgn="ctr"/>
                      <a:r>
                        <a:rPr lang="en-US" altLang="zh-CN" sz="1600" b="0" i="0" u="none" strike="noStrike">
                          <a:solidFill>
                            <a:srgbClr val="000000"/>
                          </a:solidFill>
                          <a:latin typeface="宋体"/>
                        </a:rPr>
                        <a:t>2.7%</a:t>
                      </a:r>
                    </a:p>
                  </a:txBody>
                  <a:tcPr marL="9525" marR="9525" marT="9525" marB="0" anchor="ctr"/>
                </a:tc>
              </a:tr>
              <a:tr h="370840">
                <a:tc>
                  <a:txBody>
                    <a:bodyPr/>
                    <a:lstStyle/>
                    <a:p>
                      <a:pPr algn="l" fontAlgn="ctr"/>
                      <a:r>
                        <a:rPr lang="zh-CN" altLang="en-US" sz="1600" b="0" i="0" u="none" strike="noStrike">
                          <a:solidFill>
                            <a:srgbClr val="000000"/>
                          </a:solidFill>
                          <a:latin typeface="宋体"/>
                        </a:rPr>
                        <a:t>工业和能源</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1.2%</a:t>
                      </a:r>
                    </a:p>
                  </a:txBody>
                  <a:tcPr marL="9525" marR="9525" marT="9525" marB="0" anchor="ctr"/>
                </a:tc>
                <a:tc>
                  <a:txBody>
                    <a:bodyPr/>
                    <a:lstStyle/>
                    <a:p>
                      <a:pPr algn="ctr" fontAlgn="ctr"/>
                      <a:r>
                        <a:rPr lang="en-US" altLang="zh-CN" sz="1600" b="0" i="0" u="none" strike="noStrike">
                          <a:solidFill>
                            <a:srgbClr val="000000"/>
                          </a:solidFill>
                          <a:latin typeface="宋体"/>
                        </a:rPr>
                        <a:t>3.1%</a:t>
                      </a:r>
                    </a:p>
                  </a:txBody>
                  <a:tcPr marL="9525" marR="9525" marT="9525" marB="0" anchor="ctr"/>
                </a:tc>
                <a:tc>
                  <a:txBody>
                    <a:bodyPr/>
                    <a:lstStyle/>
                    <a:p>
                      <a:pPr algn="ctr" fontAlgn="ctr"/>
                      <a:r>
                        <a:rPr lang="en-US" altLang="zh-CN" sz="1600" b="0" i="0" u="none" strike="noStrike" dirty="0">
                          <a:solidFill>
                            <a:srgbClr val="000000"/>
                          </a:solidFill>
                          <a:latin typeface="宋体"/>
                        </a:rPr>
                        <a:t>0.6%</a:t>
                      </a:r>
                    </a:p>
                  </a:txBody>
                  <a:tcPr marL="9525" marR="9525" marT="9525" marB="0" anchor="ctr"/>
                </a:tc>
                <a:tc>
                  <a:txBody>
                    <a:bodyPr/>
                    <a:lstStyle/>
                    <a:p>
                      <a:pPr algn="ctr" fontAlgn="ctr"/>
                      <a:r>
                        <a:rPr lang="en-US" altLang="zh-CN" sz="1600" b="0" i="0" u="none" strike="noStrike" dirty="0">
                          <a:solidFill>
                            <a:srgbClr val="000000"/>
                          </a:solidFill>
                          <a:latin typeface="宋体"/>
                        </a:rPr>
                        <a:t>1.4%</a:t>
                      </a:r>
                    </a:p>
                  </a:txBody>
                  <a:tcPr marL="9525" marR="9525" marT="9525" marB="0" anchor="ctr"/>
                </a:tc>
              </a:tr>
              <a:tr h="370840">
                <a:tc>
                  <a:txBody>
                    <a:bodyPr/>
                    <a:lstStyle/>
                    <a:p>
                      <a:pPr algn="l" fontAlgn="ctr"/>
                      <a:r>
                        <a:rPr lang="zh-CN" altLang="en-US" sz="1600" b="0" i="0" u="none" strike="noStrike">
                          <a:solidFill>
                            <a:srgbClr val="000000"/>
                          </a:solidFill>
                          <a:latin typeface="宋体"/>
                        </a:rPr>
                        <a:t>其他</a:t>
                      </a:r>
                      <a:r>
                        <a:rPr lang="zh-CN" altLang="en-US" sz="1600" b="0" i="0" u="none" strike="noStrike">
                          <a:solidFill>
                            <a:srgbClr val="000000"/>
                          </a:solidFill>
                          <a:latin typeface="Calibri"/>
                        </a:rPr>
                        <a:t> </a:t>
                      </a:r>
                      <a:endParaRPr lang="zh-CN" altLang="en-US" sz="1600" b="0" i="0" u="none" strike="noStrike">
                        <a:solidFill>
                          <a:srgbClr val="000000"/>
                        </a:solidFill>
                        <a:latin typeface="宋体"/>
                      </a:endParaRPr>
                    </a:p>
                  </a:txBody>
                  <a:tcPr marL="9525" marR="9525" marT="9525" marB="0" anchor="ctr"/>
                </a:tc>
                <a:tc>
                  <a:txBody>
                    <a:bodyPr/>
                    <a:lstStyle/>
                    <a:p>
                      <a:pPr algn="ctr" fontAlgn="ctr"/>
                      <a:r>
                        <a:rPr lang="en-US" altLang="zh-CN" sz="1600" b="0" i="0" u="none" strike="noStrike">
                          <a:solidFill>
                            <a:srgbClr val="000000"/>
                          </a:solidFill>
                          <a:latin typeface="宋体"/>
                        </a:rPr>
                        <a:t>12.0%</a:t>
                      </a:r>
                    </a:p>
                  </a:txBody>
                  <a:tcPr marL="9525" marR="9525" marT="9525" marB="0" anchor="ctr"/>
                </a:tc>
                <a:tc>
                  <a:txBody>
                    <a:bodyPr/>
                    <a:lstStyle/>
                    <a:p>
                      <a:pPr algn="ctr" fontAlgn="ctr"/>
                      <a:r>
                        <a:rPr lang="en-US" altLang="zh-CN" sz="1600" b="0" i="0" u="none" strike="noStrike">
                          <a:solidFill>
                            <a:srgbClr val="000000"/>
                          </a:solidFill>
                          <a:latin typeface="宋体"/>
                        </a:rPr>
                        <a:t>8.2%</a:t>
                      </a:r>
                    </a:p>
                  </a:txBody>
                  <a:tcPr marL="9525" marR="9525" marT="9525" marB="0" anchor="ctr"/>
                </a:tc>
                <a:tc>
                  <a:txBody>
                    <a:bodyPr/>
                    <a:lstStyle/>
                    <a:p>
                      <a:pPr algn="ctr" fontAlgn="ctr"/>
                      <a:r>
                        <a:rPr lang="en-US" altLang="zh-CN" sz="1600" b="0" i="0" u="none" strike="noStrike">
                          <a:solidFill>
                            <a:srgbClr val="000000"/>
                          </a:solidFill>
                          <a:latin typeface="宋体"/>
                        </a:rPr>
                        <a:t>6.3%</a:t>
                      </a:r>
                    </a:p>
                  </a:txBody>
                  <a:tcPr marL="9525" marR="9525" marT="9525" marB="0" anchor="ctr"/>
                </a:tc>
                <a:tc>
                  <a:txBody>
                    <a:bodyPr/>
                    <a:lstStyle/>
                    <a:p>
                      <a:pPr algn="ctr" fontAlgn="ctr"/>
                      <a:r>
                        <a:rPr lang="en-US" altLang="zh-CN" sz="1600" b="0" i="0" u="none" strike="noStrike" dirty="0">
                          <a:solidFill>
                            <a:srgbClr val="000000"/>
                          </a:solidFill>
                          <a:latin typeface="宋体"/>
                        </a:rPr>
                        <a:t>10.0%</a:t>
                      </a:r>
                    </a:p>
                  </a:txBody>
                  <a:tcPr marL="9525" marR="9525" marT="9525" marB="0" anchor="ctr"/>
                </a:tc>
              </a:tr>
              <a:tr h="370840">
                <a:tc>
                  <a:txBody>
                    <a:bodyPr/>
                    <a:lstStyle/>
                    <a:p>
                      <a:pPr algn="l" fontAlgn="ctr"/>
                      <a:r>
                        <a:rPr lang="zh-CN" altLang="en-US" sz="1600" b="0" i="0" u="none" strike="noStrike">
                          <a:solidFill>
                            <a:srgbClr val="000000"/>
                          </a:solidFill>
                          <a:latin typeface="宋体"/>
                        </a:rPr>
                        <a:t>合计</a:t>
                      </a:r>
                    </a:p>
                  </a:txBody>
                  <a:tcPr marL="9525" marR="9525" marT="9525" marB="0" anchor="ctr"/>
                </a:tc>
                <a:tc>
                  <a:txBody>
                    <a:bodyPr/>
                    <a:lstStyle/>
                    <a:p>
                      <a:pPr algn="ctr" fontAlgn="ctr"/>
                      <a:r>
                        <a:rPr lang="en-US" altLang="zh-CN" sz="1600" b="0" i="0" u="none" strike="noStrike">
                          <a:solidFill>
                            <a:srgbClr val="000000"/>
                          </a:solidFill>
                          <a:latin typeface="宋体"/>
                        </a:rPr>
                        <a:t>100.0%</a:t>
                      </a:r>
                    </a:p>
                  </a:txBody>
                  <a:tcPr marL="9525" marR="9525" marT="9525" marB="0" anchor="ctr"/>
                </a:tc>
                <a:tc>
                  <a:txBody>
                    <a:bodyPr/>
                    <a:lstStyle/>
                    <a:p>
                      <a:pPr algn="ctr" fontAlgn="ctr"/>
                      <a:r>
                        <a:rPr lang="en-US" altLang="zh-CN" sz="1600" b="0" i="0" u="none" strike="noStrike">
                          <a:solidFill>
                            <a:srgbClr val="000000"/>
                          </a:solidFill>
                          <a:latin typeface="宋体"/>
                        </a:rPr>
                        <a:t>100.0%</a:t>
                      </a:r>
                    </a:p>
                  </a:txBody>
                  <a:tcPr marL="9525" marR="9525" marT="9525" marB="0" anchor="ctr"/>
                </a:tc>
                <a:tc>
                  <a:txBody>
                    <a:bodyPr/>
                    <a:lstStyle/>
                    <a:p>
                      <a:pPr algn="ctr" fontAlgn="ctr"/>
                      <a:r>
                        <a:rPr lang="en-US" altLang="zh-CN" sz="1600" b="0" i="0" u="none" strike="noStrike">
                          <a:solidFill>
                            <a:srgbClr val="000000"/>
                          </a:solidFill>
                          <a:latin typeface="宋体"/>
                        </a:rPr>
                        <a:t>100.0%</a:t>
                      </a:r>
                    </a:p>
                  </a:txBody>
                  <a:tcPr marL="9525" marR="9525" marT="9525" marB="0" anchor="ctr"/>
                </a:tc>
                <a:tc>
                  <a:txBody>
                    <a:bodyPr/>
                    <a:lstStyle/>
                    <a:p>
                      <a:pPr algn="ctr" fontAlgn="ctr"/>
                      <a:r>
                        <a:rPr lang="en-US" altLang="zh-CN" sz="1600" b="0" i="0" u="none" strike="noStrike" dirty="0">
                          <a:solidFill>
                            <a:srgbClr val="000000"/>
                          </a:solidFill>
                          <a:latin typeface="宋体"/>
                        </a:rPr>
                        <a:t>100.0%</a:t>
                      </a:r>
                    </a:p>
                  </a:txBody>
                  <a:tcPr marL="9525" marR="9525" marT="9525" marB="0" anchor="ct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t>基础设施领域的公私合作关系</a:t>
            </a:r>
            <a:endParaRPr lang="zh-CN" altLang="en-US" sz="3600" dirty="0"/>
          </a:p>
        </p:txBody>
      </p:sp>
      <p:sp>
        <p:nvSpPr>
          <p:cNvPr id="3" name="内容占位符 2"/>
          <p:cNvSpPr>
            <a:spLocks noGrp="1"/>
          </p:cNvSpPr>
          <p:nvPr>
            <p:ph idx="1"/>
          </p:nvPr>
        </p:nvSpPr>
        <p:spPr/>
        <p:txBody>
          <a:bodyPr>
            <a:normAutofit lnSpcReduction="10000"/>
          </a:bodyPr>
          <a:lstStyle/>
          <a:p>
            <a:r>
              <a:rPr lang="zh-CN" altLang="en-US" dirty="0" smtClean="0"/>
              <a:t>一般认为，</a:t>
            </a:r>
            <a:r>
              <a:rPr lang="en-US" altLang="zh-CN" dirty="0" smtClean="0"/>
              <a:t>PPP</a:t>
            </a:r>
            <a:r>
              <a:rPr lang="zh-CN" altLang="en-US" dirty="0" smtClean="0"/>
              <a:t>是公共部门和私营部门就公共产品提供和服务方面达成的协议。</a:t>
            </a:r>
            <a:endParaRPr lang="en-US" altLang="zh-CN" dirty="0" smtClean="0"/>
          </a:p>
          <a:p>
            <a:r>
              <a:rPr lang="zh-CN" altLang="en-US" dirty="0" smtClean="0"/>
              <a:t>广义的</a:t>
            </a:r>
            <a:r>
              <a:rPr lang="en-US" dirty="0" smtClean="0"/>
              <a:t>PPP</a:t>
            </a:r>
            <a:r>
              <a:rPr lang="zh-CN" altLang="en-US" dirty="0" smtClean="0"/>
              <a:t>泛指公共部门与私人部门为提供公共产品或服务而建立的各种合作关系。</a:t>
            </a:r>
            <a:endParaRPr lang="en-US" altLang="zh-CN" dirty="0" smtClean="0"/>
          </a:p>
          <a:p>
            <a:r>
              <a:rPr lang="zh-CN" altLang="en-US" dirty="0" smtClean="0"/>
              <a:t>狭义</a:t>
            </a:r>
            <a:r>
              <a:rPr lang="en-US" dirty="0" smtClean="0"/>
              <a:t>PPP</a:t>
            </a:r>
            <a:r>
              <a:rPr lang="zh-CN" altLang="en-US" dirty="0" smtClean="0"/>
              <a:t>是一种提供公共基础设施建设及服务的方式，由私营部门为项目融资、建造并在未来的一段时间里运营此项目。在</a:t>
            </a:r>
            <a:r>
              <a:rPr lang="en-US" dirty="0" smtClean="0"/>
              <a:t>PPP</a:t>
            </a:r>
            <a:r>
              <a:rPr lang="zh-CN" altLang="en-US" dirty="0" smtClean="0"/>
              <a:t>模式中</a:t>
            </a:r>
            <a:r>
              <a:rPr lang="en-US" dirty="0" smtClean="0"/>
              <a:t>, </a:t>
            </a:r>
            <a:r>
              <a:rPr lang="zh-CN" altLang="en-US" dirty="0" smtClean="0"/>
              <a:t>公共部门和私营机构各有其独特的优势，并能够通过合作实现优势互补。</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t>基础设施领域公私合作受到广泛关注</a:t>
            </a:r>
            <a:endParaRPr lang="zh-CN" altLang="en-US" sz="3600" dirty="0"/>
          </a:p>
        </p:txBody>
      </p:sp>
      <p:sp>
        <p:nvSpPr>
          <p:cNvPr id="3" name="内容占位符 2"/>
          <p:cNvSpPr>
            <a:spLocks noGrp="1"/>
          </p:cNvSpPr>
          <p:nvPr>
            <p:ph idx="1"/>
          </p:nvPr>
        </p:nvSpPr>
        <p:spPr/>
        <p:txBody>
          <a:bodyPr>
            <a:normAutofit fontScale="92500" lnSpcReduction="10000"/>
          </a:bodyPr>
          <a:lstStyle/>
          <a:p>
            <a:r>
              <a:rPr lang="en-US" dirty="0" smtClean="0"/>
              <a:t>PPP</a:t>
            </a:r>
            <a:r>
              <a:rPr lang="zh-CN" altLang="en-US" dirty="0" smtClean="0"/>
              <a:t>模式自从问世以来，受到许多国家和地区政府的密切关注，主要原因在于：</a:t>
            </a:r>
            <a:r>
              <a:rPr lang="en-US" dirty="0" smtClean="0"/>
              <a:t>PPP</a:t>
            </a:r>
            <a:r>
              <a:rPr lang="zh-CN" altLang="en-US" dirty="0" smtClean="0"/>
              <a:t>模式能够带来更合理的风险管理、节省生命周期成本、创新的公共服务、创新和高效的管理等，政府将部分风险转移给私营部门，并吸收私营部门的技能、经验和技术等。目前，</a:t>
            </a:r>
            <a:r>
              <a:rPr lang="en-US" dirty="0" smtClean="0"/>
              <a:t>PPP</a:t>
            </a:r>
            <a:r>
              <a:rPr lang="zh-CN" altLang="en-US" dirty="0" smtClean="0"/>
              <a:t>已经被很多国家运用于基础设施投融资领域。英国政府通过</a:t>
            </a:r>
            <a:r>
              <a:rPr lang="en-US" dirty="0" smtClean="0"/>
              <a:t>PPP</a:t>
            </a:r>
            <a:r>
              <a:rPr lang="zh-CN" altLang="en-US" dirty="0" smtClean="0"/>
              <a:t>为学校和医院、国防合同、特定资本项目（如英吉利海峡铁和国民航空交通服务）、以及伦敦地铁改造项目等融通资金。</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t>我国基础设施领域公私合作实践</a:t>
            </a:r>
            <a:endParaRPr lang="zh-CN" altLang="en-US" sz="3600" dirty="0"/>
          </a:p>
        </p:txBody>
      </p:sp>
      <p:sp>
        <p:nvSpPr>
          <p:cNvPr id="3" name="内容占位符 2"/>
          <p:cNvSpPr>
            <a:spLocks noGrp="1"/>
          </p:cNvSpPr>
          <p:nvPr>
            <p:ph idx="1"/>
          </p:nvPr>
        </p:nvSpPr>
        <p:spPr/>
        <p:txBody>
          <a:bodyPr>
            <a:normAutofit fontScale="92500" lnSpcReduction="10000"/>
          </a:bodyPr>
          <a:lstStyle/>
          <a:p>
            <a:r>
              <a:rPr lang="zh-CN" altLang="en-US" dirty="0" smtClean="0"/>
              <a:t>我国在推进私人部门参与基础设施建设和运营方面做了大量尝试，推出了不少各有特点的运作模式，目前，我国大多数基础设施项目都有私人部门的参与，有的以政府与私人部门成立合资公司的方式开展基础设施建设和运营。</a:t>
            </a:r>
          </a:p>
          <a:p>
            <a:r>
              <a:rPr lang="zh-CN" altLang="en-US" dirty="0" smtClean="0"/>
              <a:t>在我国，政府一直在基础设施建设和服务主要力量，私人部门是基础设施建设资金的重要来源，私人部门也在关键技术、项目设计和管理中发挥作用，但私人机构在基础设施提供中的作用仍有很大的上升空间。</a:t>
            </a:r>
          </a:p>
          <a:p>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PPP</a:t>
            </a:r>
            <a:r>
              <a:rPr lang="zh-CN" altLang="en-US" dirty="0" smtClean="0"/>
              <a:t>在我国面临的主要问题</a:t>
            </a:r>
            <a:endParaRPr lang="zh-CN" altLang="en-US" dirty="0"/>
          </a:p>
        </p:txBody>
      </p:sp>
      <p:sp>
        <p:nvSpPr>
          <p:cNvPr id="3" name="内容占位符 2"/>
          <p:cNvSpPr>
            <a:spLocks noGrp="1"/>
          </p:cNvSpPr>
          <p:nvPr>
            <p:ph idx="1"/>
          </p:nvPr>
        </p:nvSpPr>
        <p:spPr/>
        <p:txBody>
          <a:bodyPr/>
          <a:lstStyle/>
          <a:p>
            <a:r>
              <a:rPr lang="zh-CN" altLang="en-US" dirty="0" smtClean="0"/>
              <a:t>制度建设</a:t>
            </a:r>
            <a:endParaRPr lang="en-US" altLang="zh-CN" dirty="0" smtClean="0"/>
          </a:p>
          <a:p>
            <a:r>
              <a:rPr lang="zh-CN" altLang="en-US" dirty="0" smtClean="0"/>
              <a:t>基础设施发展规划</a:t>
            </a:r>
            <a:endParaRPr lang="en-US" altLang="zh-CN" dirty="0" smtClean="0"/>
          </a:p>
          <a:p>
            <a:r>
              <a:rPr lang="en-US" altLang="zh-CN" dirty="0" smtClean="0"/>
              <a:t>PPP</a:t>
            </a:r>
            <a:r>
              <a:rPr lang="zh-CN" altLang="en-US" dirty="0" smtClean="0"/>
              <a:t>项目的选择</a:t>
            </a:r>
            <a:endParaRPr lang="en-US" altLang="zh-CN" dirty="0" smtClean="0"/>
          </a:p>
          <a:p>
            <a:r>
              <a:rPr lang="zh-CN" altLang="en-US" dirty="0" smtClean="0"/>
              <a:t>政府合同管理能力</a:t>
            </a:r>
            <a:endParaRPr lang="en-US" altLang="zh-CN"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不同</a:t>
            </a:r>
            <a:r>
              <a:rPr lang="en-US" altLang="zh-CN" dirty="0" smtClean="0"/>
              <a:t>PPP</a:t>
            </a:r>
            <a:r>
              <a:rPr lang="zh-CN" altLang="en-US" dirty="0" smtClean="0"/>
              <a:t>模式的风险配置</a:t>
            </a:r>
            <a:endParaRPr lang="zh-CN" altLang="en-US" dirty="0"/>
          </a:p>
        </p:txBody>
      </p:sp>
      <p:graphicFrame>
        <p:nvGraphicFramePr>
          <p:cNvPr id="4" name="内容占位符 3"/>
          <p:cNvGraphicFramePr>
            <a:graphicFrameLocks noGrp="1"/>
          </p:cNvGraphicFramePr>
          <p:nvPr>
            <p:ph idx="1"/>
          </p:nvPr>
        </p:nvGraphicFramePr>
        <p:xfrm>
          <a:off x="457200" y="1600200"/>
          <a:ext cx="8229599" cy="482092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370840">
                <a:tc>
                  <a:txBody>
                    <a:bodyPr/>
                    <a:lstStyle/>
                    <a:p>
                      <a:endParaRPr lang="zh-CN" altLang="en-US" dirty="0"/>
                    </a:p>
                  </a:txBody>
                  <a:tcPr/>
                </a:tc>
                <a:tc gridSpan="3">
                  <a:txBody>
                    <a:bodyPr/>
                    <a:lstStyle/>
                    <a:p>
                      <a:r>
                        <a:rPr lang="en-US" altLang="zh-CN" dirty="0" smtClean="0"/>
                        <a:t>BOO</a:t>
                      </a:r>
                      <a:r>
                        <a:rPr lang="zh-CN" altLang="en-US" dirty="0" smtClean="0"/>
                        <a:t>合同</a:t>
                      </a:r>
                      <a:endParaRPr lang="zh-CN" altLang="en-US" dirty="0"/>
                    </a:p>
                  </a:txBody>
                  <a:tcPr/>
                </a:tc>
                <a:tc hMerge="1">
                  <a:txBody>
                    <a:bodyPr/>
                    <a:lstStyle/>
                    <a:p>
                      <a:endParaRPr lang="zh-CN" altLang="en-US" dirty="0"/>
                    </a:p>
                  </a:txBody>
                  <a:tcPr/>
                </a:tc>
                <a:tc hMerge="1">
                  <a:txBody>
                    <a:bodyPr/>
                    <a:lstStyle/>
                    <a:p>
                      <a:endParaRPr lang="zh-CN" altLang="en-US" dirty="0"/>
                    </a:p>
                  </a:txBody>
                  <a:tcPr/>
                </a:tc>
                <a:tc gridSpan="3">
                  <a:txBody>
                    <a:bodyPr/>
                    <a:lstStyle/>
                    <a:p>
                      <a:r>
                        <a:rPr lang="en-US" altLang="zh-CN" dirty="0" smtClean="0"/>
                        <a:t>BOT</a:t>
                      </a:r>
                      <a:r>
                        <a:rPr lang="zh-CN" altLang="en-US" dirty="0" smtClean="0"/>
                        <a:t>合同</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endParaRPr lang="zh-CN" altLang="en-US"/>
                    </a:p>
                  </a:txBody>
                  <a:tcPr/>
                </a:tc>
                <a:tc>
                  <a:txBody>
                    <a:bodyPr/>
                    <a:lstStyle/>
                    <a:p>
                      <a:r>
                        <a:rPr lang="zh-CN" altLang="en-US" dirty="0" smtClean="0"/>
                        <a:t>公共部门</a:t>
                      </a:r>
                      <a:endParaRPr lang="zh-CN" altLang="en-US" dirty="0"/>
                    </a:p>
                  </a:txBody>
                  <a:tcPr/>
                </a:tc>
                <a:tc>
                  <a:txBody>
                    <a:bodyPr/>
                    <a:lstStyle/>
                    <a:p>
                      <a:r>
                        <a:rPr lang="en-US" altLang="zh-CN" dirty="0" smtClean="0"/>
                        <a:t>SPV</a:t>
                      </a:r>
                      <a:endParaRPr lang="zh-CN" altLang="en-US" dirty="0"/>
                    </a:p>
                  </a:txBody>
                  <a:tcPr/>
                </a:tc>
                <a:tc>
                  <a:txBody>
                    <a:bodyPr/>
                    <a:lstStyle/>
                    <a:p>
                      <a:r>
                        <a:rPr lang="zh-CN" altLang="en-US" dirty="0" smtClean="0"/>
                        <a:t>合同方</a:t>
                      </a:r>
                      <a:endParaRPr lang="zh-CN" altLang="en-US" dirty="0"/>
                    </a:p>
                  </a:txBody>
                  <a:tcPr/>
                </a:tc>
                <a:tc>
                  <a:txBody>
                    <a:bodyPr/>
                    <a:lstStyle/>
                    <a:p>
                      <a:r>
                        <a:rPr lang="zh-CN" altLang="en-US" dirty="0" smtClean="0"/>
                        <a:t>公共部门</a:t>
                      </a:r>
                      <a:endParaRPr lang="zh-CN" altLang="en-US" dirty="0"/>
                    </a:p>
                  </a:txBody>
                  <a:tcPr/>
                </a:tc>
                <a:tc>
                  <a:txBody>
                    <a:bodyPr/>
                    <a:lstStyle/>
                    <a:p>
                      <a:r>
                        <a:rPr lang="en-US" altLang="zh-CN" dirty="0" smtClean="0"/>
                        <a:t>SPV</a:t>
                      </a:r>
                      <a:endParaRPr lang="zh-CN" altLang="en-US" dirty="0"/>
                    </a:p>
                  </a:txBody>
                  <a:tcPr/>
                </a:tc>
                <a:tc>
                  <a:txBody>
                    <a:bodyPr/>
                    <a:lstStyle/>
                    <a:p>
                      <a:r>
                        <a:rPr lang="zh-CN" altLang="en-US" dirty="0" smtClean="0"/>
                        <a:t>合同方</a:t>
                      </a:r>
                      <a:endParaRPr lang="zh-CN" altLang="en-US" dirty="0"/>
                    </a:p>
                  </a:txBody>
                  <a:tcPr/>
                </a:tc>
              </a:tr>
              <a:tr h="370840">
                <a:tc>
                  <a:txBody>
                    <a:bodyPr/>
                    <a:lstStyle/>
                    <a:p>
                      <a:r>
                        <a:rPr lang="zh-CN" altLang="en-US" dirty="0" smtClean="0"/>
                        <a:t>财务风险</a:t>
                      </a:r>
                      <a:endParaRPr lang="zh-CN" altLang="en-US" dirty="0"/>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endParaRPr lang="zh-CN" altLang="en-US" dirty="0"/>
                    </a:p>
                  </a:txBody>
                  <a:tcPr/>
                </a:tc>
                <a:tc>
                  <a:txBody>
                    <a:bodyPr/>
                    <a:lstStyle/>
                    <a:p>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endParaRPr lang="zh-CN" altLang="en-US"/>
                    </a:p>
                  </a:txBody>
                  <a:tcPr/>
                </a:tc>
              </a:tr>
              <a:tr h="370840">
                <a:tc>
                  <a:txBody>
                    <a:bodyPr/>
                    <a:lstStyle/>
                    <a:p>
                      <a:r>
                        <a:rPr lang="zh-CN" altLang="en-US" dirty="0" smtClean="0"/>
                        <a:t>建设风险</a:t>
                      </a:r>
                      <a:endParaRPr lang="zh-CN" altLang="en-US" dirty="0"/>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endParaRPr lang="zh-CN" altLang="en-US" dirty="0"/>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endParaRPr lang="zh-CN" altLang="en-US" dirty="0"/>
                    </a:p>
                  </a:txBody>
                  <a:tcPr/>
                </a:tc>
              </a:tr>
              <a:tr h="370840">
                <a:tc>
                  <a:txBody>
                    <a:bodyPr/>
                    <a:lstStyle/>
                    <a:p>
                      <a:r>
                        <a:rPr lang="zh-CN" altLang="en-US" dirty="0" smtClean="0"/>
                        <a:t>技术风险</a:t>
                      </a:r>
                      <a:endParaRPr lang="zh-CN" altLang="en-US" dirty="0"/>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endParaRPr lang="zh-CN" altLang="en-US" dirty="0"/>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endParaRPr lang="zh-CN" altLang="en-US" dirty="0"/>
                    </a:p>
                  </a:txBody>
                  <a:tcPr/>
                </a:tc>
              </a:tr>
              <a:tr h="370840">
                <a:tc>
                  <a:txBody>
                    <a:bodyPr/>
                    <a:lstStyle/>
                    <a:p>
                      <a:r>
                        <a:rPr lang="zh-CN" altLang="en-US" dirty="0" smtClean="0"/>
                        <a:t>发起风险</a:t>
                      </a:r>
                      <a:endParaRPr lang="zh-CN" altLang="en-US" dirty="0"/>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r>
              <a:tr h="370840">
                <a:tc>
                  <a:txBody>
                    <a:bodyPr/>
                    <a:lstStyle/>
                    <a:p>
                      <a:r>
                        <a:rPr lang="zh-CN" altLang="en-US" dirty="0" smtClean="0"/>
                        <a:t>环境风险</a:t>
                      </a:r>
                      <a:endParaRPr lang="zh-CN" altLang="en-US" dirty="0"/>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endParaRPr lang="zh-CN" altLang="en-US" dirty="0"/>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endParaRPr lang="zh-CN" altLang="en-US" dirty="0"/>
                    </a:p>
                  </a:txBody>
                  <a:tcPr/>
                </a:tc>
                <a:tc>
                  <a:txBody>
                    <a:bodyPr/>
                    <a:lstStyle/>
                    <a:p>
                      <a:endParaRPr lang="zh-CN" altLang="en-US"/>
                    </a:p>
                  </a:txBody>
                  <a:tcPr/>
                </a:tc>
              </a:tr>
              <a:tr h="370840">
                <a:tc>
                  <a:txBody>
                    <a:bodyPr/>
                    <a:lstStyle/>
                    <a:p>
                      <a:r>
                        <a:rPr lang="zh-CN" altLang="en-US" dirty="0" smtClean="0"/>
                        <a:t>商业风险</a:t>
                      </a:r>
                      <a:endParaRPr lang="zh-CN" altLang="en-US" dirty="0"/>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r>
              <a:tr h="370840">
                <a:tc>
                  <a:txBody>
                    <a:bodyPr/>
                    <a:lstStyle/>
                    <a:p>
                      <a:r>
                        <a:rPr lang="zh-CN" altLang="en-US" dirty="0" smtClean="0"/>
                        <a:t>运营风险</a:t>
                      </a:r>
                      <a:endParaRPr lang="zh-CN" altLang="en-US" dirty="0"/>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r>
              <a:tr h="370840">
                <a:tc>
                  <a:txBody>
                    <a:bodyPr/>
                    <a:lstStyle/>
                    <a:p>
                      <a:r>
                        <a:rPr lang="zh-CN" altLang="en-US" dirty="0" smtClean="0"/>
                        <a:t>法律风险</a:t>
                      </a:r>
                      <a:endParaRPr lang="zh-CN" altLang="en-US" dirty="0"/>
                    </a:p>
                  </a:txBody>
                  <a:tcPr/>
                </a:tc>
                <a:tc>
                  <a:txBody>
                    <a:bodyPr/>
                    <a:lstStyle/>
                    <a:p>
                      <a:r>
                        <a:rPr lang="zh-CN" altLang="en-US" dirty="0" smtClean="0"/>
                        <a:t>√</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r>
                        <a:rPr lang="zh-CN" altLang="en-US" dirty="0" smtClean="0"/>
                        <a:t>√</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zh-CN" altLang="en-US" dirty="0" smtClean="0"/>
                        <a:t>监管风险</a:t>
                      </a:r>
                      <a:endParaRPr lang="zh-CN" altLang="en-US" dirty="0"/>
                    </a:p>
                  </a:txBody>
                  <a:tcPr/>
                </a:tc>
                <a:tc>
                  <a:txBody>
                    <a:bodyPr/>
                    <a:lstStyle/>
                    <a:p>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r>
              <a:tr h="370840">
                <a:tc>
                  <a:txBody>
                    <a:bodyPr/>
                    <a:lstStyle/>
                    <a:p>
                      <a:r>
                        <a:rPr lang="zh-CN" altLang="en-US" dirty="0" smtClean="0"/>
                        <a:t>政治风险</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endParaRPr lang="zh-CN" altLang="en-US"/>
                    </a:p>
                  </a:txBody>
                  <a:tcPr/>
                </a:tc>
              </a:tr>
              <a:tr h="370840">
                <a:tc>
                  <a:txBody>
                    <a:bodyPr/>
                    <a:lstStyle/>
                    <a:p>
                      <a:r>
                        <a:rPr lang="zh-CN" altLang="en-US" dirty="0" smtClean="0"/>
                        <a:t>不可抗力</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a:t>
                      </a:r>
                    </a:p>
                  </a:txBody>
                  <a:tcPr/>
                </a:tc>
                <a:tc>
                  <a:txBody>
                    <a:bodyPr/>
                    <a:lstStyle/>
                    <a:p>
                      <a:endParaRPr lang="zh-CN" altLang="en-US"/>
                    </a:p>
                  </a:txBody>
                  <a:tcPr/>
                </a:tc>
                <a:tc>
                  <a:txBody>
                    <a:bodyPr/>
                    <a:lstStyle/>
                    <a:p>
                      <a:endParaRPr lang="zh-CN" altLang="en-US"/>
                    </a:p>
                  </a:txBody>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北京地铁</a:t>
            </a:r>
            <a:r>
              <a:rPr lang="en-US" dirty="0" smtClean="0"/>
              <a:t>4</a:t>
            </a:r>
            <a:r>
              <a:rPr lang="zh-CN" altLang="en-US" dirty="0" smtClean="0"/>
              <a:t>号线</a:t>
            </a:r>
            <a:r>
              <a:rPr lang="en-US" dirty="0" smtClean="0"/>
              <a:t>PPP</a:t>
            </a:r>
            <a:r>
              <a:rPr lang="zh-CN" altLang="en-US" dirty="0" smtClean="0"/>
              <a:t>项目合作框架</a:t>
            </a:r>
            <a:endParaRPr lang="zh-CN" altLang="en-US" dirty="0"/>
          </a:p>
        </p:txBody>
      </p:sp>
      <p:pic>
        <p:nvPicPr>
          <p:cNvPr id="4" name="内容占位符 3" descr="HWOCRTEMP_ROC940"/>
          <p:cNvPicPr>
            <a:picLocks noGrp="1"/>
          </p:cNvPicPr>
          <p:nvPr>
            <p:ph idx="1"/>
          </p:nvPr>
        </p:nvPicPr>
        <p:blipFill>
          <a:blip r:embed="rId2" cstate="print">
            <a:lum contrast="40000"/>
          </a:blip>
          <a:srcRect/>
          <a:stretch>
            <a:fillRect/>
          </a:stretch>
        </p:blipFill>
        <p:spPr bwMode="auto">
          <a:xfrm>
            <a:off x="500034" y="1785926"/>
            <a:ext cx="8143932" cy="44291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pPr algn="ctr"/>
            <a:r>
              <a:rPr lang="zh-CN" altLang="en-US" dirty="0" smtClean="0"/>
              <a:t>谢谢！</a:t>
            </a:r>
            <a:endParaRPr lang="zh-CN" altLang="en-US" dirty="0"/>
          </a:p>
        </p:txBody>
      </p:sp>
      <p:sp>
        <p:nvSpPr>
          <p:cNvPr id="5" name="文本占位符 4"/>
          <p:cNvSpPr>
            <a:spLocks noGrp="1"/>
          </p:cNvSpPr>
          <p:nvPr>
            <p:ph type="body" idx="1"/>
          </p:nvPr>
        </p:nvSpPr>
        <p:spPr/>
        <p:txBody>
          <a:bodyPr/>
          <a:lstStyle/>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2002</a:t>
            </a:r>
            <a:r>
              <a:rPr lang="zh-CN" altLang="en-US" sz="3200" b="1" dirty="0" smtClean="0"/>
              <a:t>年以来</a:t>
            </a:r>
            <a:r>
              <a:rPr lang="zh-CN" altLang="zh-CN" sz="3200" b="1" dirty="0" smtClean="0"/>
              <a:t>固定资产投资</a:t>
            </a:r>
            <a:r>
              <a:rPr lang="zh-CN" altLang="en-US" sz="3200" b="1" dirty="0" smtClean="0"/>
              <a:t>实际</a:t>
            </a:r>
            <a:r>
              <a:rPr lang="zh-CN" altLang="zh-CN" sz="3200" b="1" dirty="0" smtClean="0"/>
              <a:t>增</a:t>
            </a:r>
            <a:r>
              <a:rPr lang="zh-CN" altLang="en-US" sz="3200" b="1" dirty="0" smtClean="0"/>
              <a:t>速及其变动趋势</a:t>
            </a:r>
            <a:endParaRPr lang="zh-CN" altLang="en-US" sz="3200" dirty="0"/>
          </a:p>
        </p:txBody>
      </p:sp>
      <p:sp>
        <p:nvSpPr>
          <p:cNvPr id="3" name="内容占位符 2"/>
          <p:cNvSpPr>
            <a:spLocks noGrp="1"/>
          </p:cNvSpPr>
          <p:nvPr>
            <p:ph idx="1"/>
          </p:nvPr>
        </p:nvSpPr>
        <p:spPr/>
        <p:txBody>
          <a:bodyPr/>
          <a:lstStyle/>
          <a:p>
            <a:endParaRPr lang="zh-CN" altLang="en-US" dirty="0"/>
          </a:p>
        </p:txBody>
      </p:sp>
      <p:graphicFrame>
        <p:nvGraphicFramePr>
          <p:cNvPr id="2051" name="Object 3"/>
          <p:cNvGraphicFramePr>
            <a:graphicFrameLocks noChangeAspect="1"/>
          </p:cNvGraphicFramePr>
          <p:nvPr/>
        </p:nvGraphicFramePr>
        <p:xfrm>
          <a:off x="899592" y="1700808"/>
          <a:ext cx="7560840" cy="4248472"/>
        </p:xfrm>
        <a:graphic>
          <a:graphicData uri="http://schemas.openxmlformats.org/presentationml/2006/ole">
            <p:oleObj spid="_x0000_s2051" name="文档" r:id="rId3" imgW="5261479" imgH="2778224"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不同行业投资对固定资产投资（不含农户）增长的贡献率</a:t>
            </a:r>
            <a:endParaRPr lang="zh-CN" altLang="en-US" dirty="0"/>
          </a:p>
        </p:txBody>
      </p:sp>
      <p:graphicFrame>
        <p:nvGraphicFramePr>
          <p:cNvPr id="4" name="内容占位符 3"/>
          <p:cNvGraphicFramePr>
            <a:graphicFrameLocks noGrp="1"/>
          </p:cNvGraphicFramePr>
          <p:nvPr>
            <p:ph idx="1"/>
          </p:nvPr>
        </p:nvGraphicFramePr>
        <p:xfrm>
          <a:off x="457200" y="1600200"/>
          <a:ext cx="8229599" cy="4709119"/>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1236739">
                <a:tc>
                  <a:txBody>
                    <a:bodyPr/>
                    <a:lstStyle/>
                    <a:p>
                      <a:endParaRPr lang="zh-CN" altLang="en-US" dirty="0"/>
                    </a:p>
                  </a:txBody>
                  <a:tcPr anchor="ctr"/>
                </a:tc>
                <a:tc>
                  <a:txBody>
                    <a:bodyPr/>
                    <a:lstStyle/>
                    <a:p>
                      <a:r>
                        <a:rPr lang="zh-CN" altLang="en-US" dirty="0" smtClean="0"/>
                        <a:t>制造业</a:t>
                      </a:r>
                      <a:endParaRPr lang="zh-CN" altLang="en-US" dirty="0"/>
                    </a:p>
                  </a:txBody>
                  <a:tcPr anchor="ctr"/>
                </a:tc>
                <a:tc>
                  <a:txBody>
                    <a:bodyPr/>
                    <a:lstStyle/>
                    <a:p>
                      <a:r>
                        <a:rPr lang="zh-CN" altLang="en-US" dirty="0" smtClean="0"/>
                        <a:t>房地产业</a:t>
                      </a:r>
                      <a:endParaRPr lang="zh-CN" altLang="en-US" dirty="0"/>
                    </a:p>
                  </a:txBody>
                  <a:tcPr anchor="ctr"/>
                </a:tc>
                <a:tc>
                  <a:txBody>
                    <a:bodyPr/>
                    <a:lstStyle/>
                    <a:p>
                      <a:r>
                        <a:rPr lang="zh-CN" altLang="en-US" dirty="0" smtClean="0"/>
                        <a:t>电力、热力及水的生产和供应业</a:t>
                      </a:r>
                      <a:endParaRPr lang="zh-CN" altLang="en-US" dirty="0"/>
                    </a:p>
                  </a:txBody>
                  <a:tcPr anchor="ctr"/>
                </a:tc>
                <a:tc>
                  <a:txBody>
                    <a:bodyPr/>
                    <a:lstStyle/>
                    <a:p>
                      <a:r>
                        <a:rPr lang="zh-CN" altLang="en-US" dirty="0" smtClean="0"/>
                        <a:t>交通运输、仓储和邮政业</a:t>
                      </a:r>
                      <a:endParaRPr lang="zh-CN" altLang="en-US" dirty="0"/>
                    </a:p>
                  </a:txBody>
                  <a:tcPr anchor="ctr"/>
                </a:tc>
                <a:tc>
                  <a:txBody>
                    <a:bodyPr/>
                    <a:lstStyle/>
                    <a:p>
                      <a:r>
                        <a:rPr lang="zh-CN" altLang="en-US" dirty="0" smtClean="0"/>
                        <a:t>水利、环境和公共设施管理业</a:t>
                      </a:r>
                      <a:endParaRPr lang="zh-CN" altLang="en-US" dirty="0"/>
                    </a:p>
                  </a:txBody>
                  <a:tcPr anchor="ctr"/>
                </a:tc>
                <a:tc>
                  <a:txBody>
                    <a:bodyPr/>
                    <a:lstStyle/>
                    <a:p>
                      <a:pPr algn="ctr"/>
                      <a:r>
                        <a:rPr lang="zh-CN" altLang="en-US" dirty="0" smtClean="0"/>
                        <a:t>合计</a:t>
                      </a:r>
                      <a:endParaRPr lang="zh-CN" altLang="en-US" dirty="0"/>
                    </a:p>
                  </a:txBody>
                  <a:tcPr anchor="ctr">
                    <a:solidFill>
                      <a:schemeClr val="tx2">
                        <a:lumMod val="40000"/>
                        <a:lumOff val="60000"/>
                      </a:schemeClr>
                    </a:solidFill>
                  </a:tcPr>
                </a:tc>
              </a:tr>
              <a:tr h="385820">
                <a:tc>
                  <a:txBody>
                    <a:bodyPr/>
                    <a:lstStyle/>
                    <a:p>
                      <a:r>
                        <a:rPr lang="en-US" altLang="zh-CN" dirty="0" smtClean="0"/>
                        <a:t>2004</a:t>
                      </a:r>
                      <a:endParaRPr lang="zh-CN" altLang="en-US" dirty="0"/>
                    </a:p>
                  </a:txBody>
                  <a:tcPr/>
                </a:tc>
                <a:tc>
                  <a:txBody>
                    <a:bodyPr/>
                    <a:lstStyle/>
                    <a:p>
                      <a:pPr algn="ctr"/>
                      <a:r>
                        <a:rPr lang="en-US" altLang="zh-CN" dirty="0" smtClean="0"/>
                        <a:t>29.6%</a:t>
                      </a:r>
                      <a:endParaRPr lang="zh-CN" altLang="en-US" dirty="0"/>
                    </a:p>
                  </a:txBody>
                  <a:tcPr/>
                </a:tc>
                <a:tc>
                  <a:txBody>
                    <a:bodyPr/>
                    <a:lstStyle/>
                    <a:p>
                      <a:pPr algn="ctr"/>
                      <a:r>
                        <a:rPr lang="en-US" altLang="zh-CN" dirty="0" smtClean="0"/>
                        <a:t>26.0%</a:t>
                      </a:r>
                      <a:endParaRPr lang="zh-CN" altLang="en-US" dirty="0"/>
                    </a:p>
                  </a:txBody>
                  <a:tcPr/>
                </a:tc>
                <a:tc>
                  <a:txBody>
                    <a:bodyPr/>
                    <a:lstStyle/>
                    <a:p>
                      <a:pPr algn="ctr"/>
                      <a:r>
                        <a:rPr lang="en-US" altLang="zh-CN" dirty="0" smtClean="0"/>
                        <a:t>13.0%</a:t>
                      </a:r>
                      <a:endParaRPr lang="zh-CN" altLang="en-US" dirty="0"/>
                    </a:p>
                  </a:txBody>
                  <a:tcPr/>
                </a:tc>
                <a:tc>
                  <a:txBody>
                    <a:bodyPr/>
                    <a:lstStyle/>
                    <a:p>
                      <a:pPr algn="ctr"/>
                      <a:r>
                        <a:rPr lang="en-US" altLang="zh-CN" dirty="0" smtClean="0"/>
                        <a:t>10.8%</a:t>
                      </a:r>
                      <a:endParaRPr lang="zh-CN" altLang="en-US" dirty="0"/>
                    </a:p>
                  </a:txBody>
                  <a:tcPr/>
                </a:tc>
                <a:tc>
                  <a:txBody>
                    <a:bodyPr/>
                    <a:lstStyle/>
                    <a:p>
                      <a:pPr algn="ctr"/>
                      <a:r>
                        <a:rPr lang="en-US" altLang="zh-CN" dirty="0" smtClean="0"/>
                        <a:t>5.1%</a:t>
                      </a:r>
                      <a:endParaRPr lang="zh-CN" altLang="en-US" dirty="0"/>
                    </a:p>
                  </a:txBody>
                  <a:tcPr/>
                </a:tc>
                <a:tc>
                  <a:txBody>
                    <a:bodyPr/>
                    <a:lstStyle/>
                    <a:p>
                      <a:pPr algn="ctr"/>
                      <a:r>
                        <a:rPr lang="en-US" altLang="zh-CN" dirty="0" smtClean="0"/>
                        <a:t>84.5%</a:t>
                      </a:r>
                      <a:endParaRPr lang="zh-CN" altLang="en-US" dirty="0"/>
                    </a:p>
                  </a:txBody>
                  <a:tcPr anchor="ctr">
                    <a:solidFill>
                      <a:schemeClr val="tx2">
                        <a:lumMod val="40000"/>
                        <a:lumOff val="60000"/>
                      </a:schemeClr>
                    </a:solidFill>
                  </a:tcPr>
                </a:tc>
              </a:tr>
              <a:tr h="385820">
                <a:tc>
                  <a:txBody>
                    <a:bodyPr/>
                    <a:lstStyle/>
                    <a:p>
                      <a:r>
                        <a:rPr lang="en-US" altLang="zh-CN" dirty="0" smtClean="0"/>
                        <a:t>2005</a:t>
                      </a:r>
                      <a:endParaRPr lang="zh-CN" altLang="en-US" dirty="0"/>
                    </a:p>
                  </a:txBody>
                  <a:tcPr/>
                </a:tc>
                <a:tc>
                  <a:txBody>
                    <a:bodyPr/>
                    <a:lstStyle/>
                    <a:p>
                      <a:pPr algn="ctr"/>
                      <a:r>
                        <a:rPr lang="en-US" altLang="zh-CN" dirty="0" smtClean="0"/>
                        <a:t>35.8%</a:t>
                      </a:r>
                      <a:endParaRPr lang="zh-CN" altLang="en-US" dirty="0"/>
                    </a:p>
                  </a:txBody>
                  <a:tcPr/>
                </a:tc>
                <a:tc>
                  <a:txBody>
                    <a:bodyPr/>
                    <a:lstStyle/>
                    <a:p>
                      <a:pPr algn="ctr"/>
                      <a:r>
                        <a:rPr lang="en-US" altLang="zh-CN" dirty="0" smtClean="0"/>
                        <a:t>15.9%</a:t>
                      </a:r>
                      <a:endParaRPr lang="zh-CN" altLang="en-US" dirty="0"/>
                    </a:p>
                  </a:txBody>
                  <a:tcPr/>
                </a:tc>
                <a:tc>
                  <a:txBody>
                    <a:bodyPr/>
                    <a:lstStyle/>
                    <a:p>
                      <a:pPr algn="ctr"/>
                      <a:r>
                        <a:rPr lang="en-US" altLang="zh-CN" dirty="0" smtClean="0"/>
                        <a:t>11.0%</a:t>
                      </a:r>
                      <a:endParaRPr lang="zh-CN" altLang="en-US" dirty="0"/>
                    </a:p>
                  </a:txBody>
                  <a:tcPr/>
                </a:tc>
                <a:tc>
                  <a:txBody>
                    <a:bodyPr/>
                    <a:lstStyle/>
                    <a:p>
                      <a:pPr algn="ctr"/>
                      <a:r>
                        <a:rPr lang="en-US" altLang="zh-CN" dirty="0" smtClean="0"/>
                        <a:t>11.0%</a:t>
                      </a:r>
                      <a:endParaRPr lang="zh-CN" altLang="en-US" dirty="0"/>
                    </a:p>
                  </a:txBody>
                  <a:tcPr/>
                </a:tc>
                <a:tc>
                  <a:txBody>
                    <a:bodyPr/>
                    <a:lstStyle/>
                    <a:p>
                      <a:pPr algn="ctr"/>
                      <a:r>
                        <a:rPr lang="en-US" altLang="zh-CN" dirty="0" smtClean="0"/>
                        <a:t>7.5%</a:t>
                      </a:r>
                      <a:endParaRPr lang="zh-CN" altLang="en-US" dirty="0"/>
                    </a:p>
                  </a:txBody>
                  <a:tcPr/>
                </a:tc>
                <a:tc>
                  <a:txBody>
                    <a:bodyPr/>
                    <a:lstStyle/>
                    <a:p>
                      <a:pPr algn="ctr"/>
                      <a:r>
                        <a:rPr lang="en-US" altLang="zh-CN" dirty="0" smtClean="0"/>
                        <a:t>81.2%</a:t>
                      </a:r>
                      <a:endParaRPr lang="zh-CN" altLang="en-US" dirty="0"/>
                    </a:p>
                  </a:txBody>
                  <a:tcPr anchor="ctr">
                    <a:solidFill>
                      <a:schemeClr val="tx2">
                        <a:lumMod val="40000"/>
                        <a:lumOff val="60000"/>
                      </a:schemeClr>
                    </a:solidFill>
                  </a:tcPr>
                </a:tc>
              </a:tr>
              <a:tr h="385820">
                <a:tc>
                  <a:txBody>
                    <a:bodyPr/>
                    <a:lstStyle/>
                    <a:p>
                      <a:r>
                        <a:rPr lang="en-US" altLang="zh-CN" dirty="0" smtClean="0"/>
                        <a:t>2006</a:t>
                      </a:r>
                      <a:endParaRPr lang="zh-CN" altLang="en-US" dirty="0"/>
                    </a:p>
                  </a:txBody>
                  <a:tcPr/>
                </a:tc>
                <a:tc>
                  <a:txBody>
                    <a:bodyPr/>
                    <a:lstStyle/>
                    <a:p>
                      <a:pPr algn="ctr"/>
                      <a:r>
                        <a:rPr lang="en-US" altLang="zh-CN" dirty="0" smtClean="0"/>
                        <a:t>32.4%</a:t>
                      </a:r>
                      <a:endParaRPr lang="zh-CN" altLang="en-US" dirty="0"/>
                    </a:p>
                  </a:txBody>
                  <a:tcPr/>
                </a:tc>
                <a:tc>
                  <a:txBody>
                    <a:bodyPr/>
                    <a:lstStyle/>
                    <a:p>
                      <a:pPr algn="ctr"/>
                      <a:r>
                        <a:rPr lang="en-US" altLang="zh-CN" dirty="0" smtClean="0"/>
                        <a:t>24.6%</a:t>
                      </a:r>
                      <a:endParaRPr lang="zh-CN" altLang="en-US" dirty="0"/>
                    </a:p>
                  </a:txBody>
                  <a:tcPr/>
                </a:tc>
                <a:tc>
                  <a:txBody>
                    <a:bodyPr/>
                    <a:lstStyle/>
                    <a:p>
                      <a:pPr algn="ctr"/>
                      <a:r>
                        <a:rPr lang="en-US" altLang="zh-CN" dirty="0" smtClean="0"/>
                        <a:t>5.3%</a:t>
                      </a:r>
                      <a:endParaRPr lang="zh-CN" altLang="en-US" dirty="0"/>
                    </a:p>
                  </a:txBody>
                  <a:tcPr/>
                </a:tc>
                <a:tc>
                  <a:txBody>
                    <a:bodyPr/>
                    <a:lstStyle/>
                    <a:p>
                      <a:pPr algn="ctr"/>
                      <a:r>
                        <a:rPr lang="en-US" altLang="zh-CN" dirty="0" smtClean="0"/>
                        <a:t>12.9%</a:t>
                      </a:r>
                      <a:endParaRPr lang="zh-CN" altLang="en-US" dirty="0"/>
                    </a:p>
                  </a:txBody>
                  <a:tcPr/>
                </a:tc>
                <a:tc>
                  <a:txBody>
                    <a:bodyPr/>
                    <a:lstStyle/>
                    <a:p>
                      <a:pPr algn="ctr"/>
                      <a:r>
                        <a:rPr lang="en-US" altLang="zh-CN" dirty="0" smtClean="0"/>
                        <a:t>7.7%</a:t>
                      </a:r>
                      <a:endParaRPr lang="zh-CN" altLang="en-US" dirty="0"/>
                    </a:p>
                  </a:txBody>
                  <a:tcPr/>
                </a:tc>
                <a:tc>
                  <a:txBody>
                    <a:bodyPr/>
                    <a:lstStyle/>
                    <a:p>
                      <a:pPr algn="ctr"/>
                      <a:r>
                        <a:rPr lang="en-US" altLang="zh-CN" dirty="0" smtClean="0"/>
                        <a:t>82.9%</a:t>
                      </a:r>
                      <a:endParaRPr lang="zh-CN" altLang="en-US" dirty="0"/>
                    </a:p>
                  </a:txBody>
                  <a:tcPr anchor="ctr">
                    <a:solidFill>
                      <a:schemeClr val="tx2">
                        <a:lumMod val="40000"/>
                        <a:lumOff val="60000"/>
                      </a:schemeClr>
                    </a:solidFill>
                  </a:tcPr>
                </a:tc>
              </a:tr>
              <a:tr h="385820">
                <a:tc>
                  <a:txBody>
                    <a:bodyPr/>
                    <a:lstStyle/>
                    <a:p>
                      <a:r>
                        <a:rPr lang="en-US" altLang="zh-CN" dirty="0" smtClean="0"/>
                        <a:t>2007</a:t>
                      </a:r>
                      <a:endParaRPr lang="zh-CN" altLang="en-US" dirty="0"/>
                    </a:p>
                  </a:txBody>
                  <a:tcPr/>
                </a:tc>
                <a:tc>
                  <a:txBody>
                    <a:bodyPr/>
                    <a:lstStyle/>
                    <a:p>
                      <a:pPr algn="ctr"/>
                      <a:r>
                        <a:rPr lang="en-US" altLang="zh-CN" dirty="0" smtClean="0"/>
                        <a:t>37.9%</a:t>
                      </a:r>
                      <a:endParaRPr lang="zh-CN" altLang="en-US" dirty="0"/>
                    </a:p>
                  </a:txBody>
                  <a:tcPr/>
                </a:tc>
                <a:tc>
                  <a:txBody>
                    <a:bodyPr/>
                    <a:lstStyle/>
                    <a:p>
                      <a:pPr algn="ctr"/>
                      <a:r>
                        <a:rPr lang="en-US" altLang="zh-CN" dirty="0" smtClean="0"/>
                        <a:t>29.2%</a:t>
                      </a:r>
                      <a:endParaRPr lang="zh-CN" altLang="en-US" dirty="0"/>
                    </a:p>
                  </a:txBody>
                  <a:tcPr/>
                </a:tc>
                <a:tc>
                  <a:txBody>
                    <a:bodyPr/>
                    <a:lstStyle/>
                    <a:p>
                      <a:pPr algn="ctr"/>
                      <a:r>
                        <a:rPr lang="en-US" altLang="zh-CN" dirty="0" smtClean="0"/>
                        <a:t>3.4%</a:t>
                      </a:r>
                      <a:endParaRPr lang="zh-CN" altLang="en-US" dirty="0"/>
                    </a:p>
                  </a:txBody>
                  <a:tcPr/>
                </a:tc>
                <a:tc>
                  <a:txBody>
                    <a:bodyPr/>
                    <a:lstStyle/>
                    <a:p>
                      <a:pPr algn="ctr"/>
                      <a:r>
                        <a:rPr lang="en-US" altLang="zh-CN" dirty="0" smtClean="0"/>
                        <a:t>7.4%</a:t>
                      </a:r>
                      <a:endParaRPr lang="zh-CN" altLang="en-US" dirty="0"/>
                    </a:p>
                  </a:txBody>
                  <a:tcPr/>
                </a:tc>
                <a:tc>
                  <a:txBody>
                    <a:bodyPr/>
                    <a:lstStyle/>
                    <a:p>
                      <a:pPr algn="ctr"/>
                      <a:r>
                        <a:rPr lang="en-US" altLang="zh-CN" dirty="0" smtClean="0"/>
                        <a:t>7.3%</a:t>
                      </a:r>
                      <a:endParaRPr lang="zh-CN" altLang="en-US" dirty="0"/>
                    </a:p>
                  </a:txBody>
                  <a:tcPr/>
                </a:tc>
                <a:tc>
                  <a:txBody>
                    <a:bodyPr/>
                    <a:lstStyle/>
                    <a:p>
                      <a:pPr algn="ctr"/>
                      <a:r>
                        <a:rPr lang="en-US" altLang="zh-CN" dirty="0" smtClean="0"/>
                        <a:t>85.2%</a:t>
                      </a:r>
                      <a:endParaRPr lang="zh-CN" altLang="en-US" dirty="0"/>
                    </a:p>
                  </a:txBody>
                  <a:tcPr anchor="ctr">
                    <a:solidFill>
                      <a:schemeClr val="tx2">
                        <a:lumMod val="40000"/>
                        <a:lumOff val="60000"/>
                      </a:schemeClr>
                    </a:solidFill>
                  </a:tcPr>
                </a:tc>
              </a:tr>
              <a:tr h="385820">
                <a:tc>
                  <a:txBody>
                    <a:bodyPr/>
                    <a:lstStyle/>
                    <a:p>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nchor="ctr">
                    <a:solidFill>
                      <a:schemeClr val="tx2">
                        <a:lumMod val="40000"/>
                        <a:lumOff val="60000"/>
                      </a:schemeClr>
                    </a:solidFill>
                  </a:tcPr>
                </a:tc>
              </a:tr>
              <a:tr h="385820">
                <a:tc>
                  <a:txBody>
                    <a:bodyPr/>
                    <a:lstStyle/>
                    <a:p>
                      <a:r>
                        <a:rPr lang="en-US" altLang="zh-CN" dirty="0" smtClean="0"/>
                        <a:t>2011</a:t>
                      </a:r>
                      <a:endParaRPr lang="zh-CN" altLang="en-US" dirty="0"/>
                    </a:p>
                  </a:txBody>
                  <a:tcPr/>
                </a:tc>
                <a:tc>
                  <a:txBody>
                    <a:bodyPr/>
                    <a:lstStyle/>
                    <a:p>
                      <a:pPr algn="ctr"/>
                      <a:r>
                        <a:rPr lang="en-US" altLang="zh-CN" dirty="0" smtClean="0"/>
                        <a:t>46.1%</a:t>
                      </a:r>
                      <a:endParaRPr lang="zh-CN" altLang="en-US" dirty="0"/>
                    </a:p>
                  </a:txBody>
                  <a:tcPr/>
                </a:tc>
                <a:tc>
                  <a:txBody>
                    <a:bodyPr/>
                    <a:lstStyle/>
                    <a:p>
                      <a:pPr algn="ctr"/>
                      <a:r>
                        <a:rPr lang="en-US" altLang="zh-CN" dirty="0" smtClean="0"/>
                        <a:t>29.6%</a:t>
                      </a:r>
                      <a:endParaRPr lang="zh-CN" altLang="en-US" dirty="0"/>
                    </a:p>
                  </a:txBody>
                  <a:tcPr/>
                </a:tc>
                <a:tc>
                  <a:txBody>
                    <a:bodyPr/>
                    <a:lstStyle/>
                    <a:p>
                      <a:pPr algn="ctr"/>
                      <a:r>
                        <a:rPr lang="en-US" altLang="zh-CN" dirty="0" smtClean="0"/>
                        <a:t>0.1%</a:t>
                      </a:r>
                      <a:endParaRPr lang="zh-CN" altLang="en-US" dirty="0"/>
                    </a:p>
                  </a:txBody>
                  <a:tcPr/>
                </a:tc>
                <a:tc>
                  <a:txBody>
                    <a:bodyPr/>
                    <a:lstStyle/>
                    <a:p>
                      <a:pPr algn="ctr"/>
                      <a:r>
                        <a:rPr lang="en-US" altLang="zh-CN" dirty="0" smtClean="0"/>
                        <a:t>-0.2%</a:t>
                      </a:r>
                      <a:endParaRPr lang="zh-CN" altLang="en-US" dirty="0"/>
                    </a:p>
                  </a:txBody>
                  <a:tcPr/>
                </a:tc>
                <a:tc>
                  <a:txBody>
                    <a:bodyPr/>
                    <a:lstStyle/>
                    <a:p>
                      <a:pPr algn="ctr"/>
                      <a:r>
                        <a:rPr lang="en-US" altLang="zh-CN" dirty="0" smtClean="0"/>
                        <a:t>3.6%</a:t>
                      </a:r>
                      <a:endParaRPr lang="zh-CN" altLang="en-US" dirty="0"/>
                    </a:p>
                  </a:txBody>
                  <a:tcPr/>
                </a:tc>
                <a:tc>
                  <a:txBody>
                    <a:bodyPr/>
                    <a:lstStyle/>
                    <a:p>
                      <a:pPr algn="ctr"/>
                      <a:r>
                        <a:rPr lang="en-US" altLang="zh-CN" dirty="0" smtClean="0"/>
                        <a:t>79.2%</a:t>
                      </a:r>
                      <a:endParaRPr lang="zh-CN" altLang="en-US" dirty="0"/>
                    </a:p>
                  </a:txBody>
                  <a:tcPr anchor="ctr">
                    <a:solidFill>
                      <a:schemeClr val="tx2">
                        <a:lumMod val="40000"/>
                        <a:lumOff val="60000"/>
                      </a:schemeClr>
                    </a:solidFill>
                  </a:tcPr>
                </a:tc>
              </a:tr>
              <a:tr h="385820">
                <a:tc>
                  <a:txBody>
                    <a:bodyPr/>
                    <a:lstStyle/>
                    <a:p>
                      <a:r>
                        <a:rPr lang="en-US" altLang="zh-CN" dirty="0" smtClean="0"/>
                        <a:t>2012</a:t>
                      </a:r>
                      <a:endParaRPr lang="zh-CN" altLang="en-US" dirty="0"/>
                    </a:p>
                  </a:txBody>
                  <a:tcPr/>
                </a:tc>
                <a:tc>
                  <a:txBody>
                    <a:bodyPr/>
                    <a:lstStyle/>
                    <a:p>
                      <a:pPr algn="ctr"/>
                      <a:r>
                        <a:rPr lang="en-US" altLang="zh-CN" dirty="0" smtClean="0"/>
                        <a:t>35.0%</a:t>
                      </a:r>
                      <a:endParaRPr lang="zh-CN" altLang="en-US" dirty="0"/>
                    </a:p>
                  </a:txBody>
                  <a:tcPr/>
                </a:tc>
                <a:tc>
                  <a:txBody>
                    <a:bodyPr/>
                    <a:lstStyle/>
                    <a:p>
                      <a:pPr algn="ctr"/>
                      <a:r>
                        <a:rPr lang="en-US" altLang="zh-CN" dirty="0" smtClean="0"/>
                        <a:t>27.2%</a:t>
                      </a:r>
                      <a:endParaRPr lang="zh-CN" altLang="en-US" dirty="0"/>
                    </a:p>
                  </a:txBody>
                  <a:tcPr/>
                </a:tc>
                <a:tc>
                  <a:txBody>
                    <a:bodyPr/>
                    <a:lstStyle/>
                    <a:p>
                      <a:pPr algn="ctr"/>
                      <a:r>
                        <a:rPr lang="en-US" altLang="zh-CN" dirty="0" smtClean="0"/>
                        <a:t>3.2%</a:t>
                      </a:r>
                      <a:endParaRPr lang="zh-CN" altLang="en-US" dirty="0"/>
                    </a:p>
                  </a:txBody>
                  <a:tcPr/>
                </a:tc>
                <a:tc>
                  <a:txBody>
                    <a:bodyPr/>
                    <a:lstStyle/>
                    <a:p>
                      <a:pPr algn="ctr"/>
                      <a:r>
                        <a:rPr lang="en-US" altLang="zh-CN" dirty="0" smtClean="0"/>
                        <a:t>5.0%</a:t>
                      </a:r>
                      <a:endParaRPr lang="zh-CN" altLang="en-US" dirty="0"/>
                    </a:p>
                  </a:txBody>
                  <a:tcPr/>
                </a:tc>
                <a:tc>
                  <a:txBody>
                    <a:bodyPr/>
                    <a:lstStyle/>
                    <a:p>
                      <a:pPr algn="ctr"/>
                      <a:r>
                        <a:rPr lang="en-US" altLang="zh-CN" dirty="0" smtClean="0"/>
                        <a:t>8.2%</a:t>
                      </a:r>
                      <a:endParaRPr lang="zh-CN" altLang="en-US" dirty="0"/>
                    </a:p>
                  </a:txBody>
                  <a:tcPr/>
                </a:tc>
                <a:tc>
                  <a:txBody>
                    <a:bodyPr/>
                    <a:lstStyle/>
                    <a:p>
                      <a:pPr algn="ctr"/>
                      <a:r>
                        <a:rPr lang="en-US" altLang="zh-CN" dirty="0" smtClean="0"/>
                        <a:t>78.6%</a:t>
                      </a:r>
                      <a:endParaRPr lang="zh-CN" altLang="en-US" dirty="0"/>
                    </a:p>
                  </a:txBody>
                  <a:tcPr anchor="ctr">
                    <a:solidFill>
                      <a:schemeClr val="tx2">
                        <a:lumMod val="40000"/>
                        <a:lumOff val="60000"/>
                      </a:schemeClr>
                    </a:solidFill>
                  </a:tcPr>
                </a:tc>
              </a:tr>
              <a:tr h="385820">
                <a:tc>
                  <a:txBody>
                    <a:bodyPr/>
                    <a:lstStyle/>
                    <a:p>
                      <a:r>
                        <a:rPr lang="en-US" altLang="zh-CN" dirty="0" smtClean="0"/>
                        <a:t>2013</a:t>
                      </a:r>
                      <a:endParaRPr lang="zh-CN" altLang="en-US" dirty="0"/>
                    </a:p>
                  </a:txBody>
                  <a:tcPr/>
                </a:tc>
                <a:tc>
                  <a:txBody>
                    <a:bodyPr/>
                    <a:lstStyle/>
                    <a:p>
                      <a:pPr algn="ctr"/>
                      <a:r>
                        <a:rPr lang="en-US" altLang="zh-CN" dirty="0" smtClean="0"/>
                        <a:t>32.7%</a:t>
                      </a:r>
                      <a:endParaRPr lang="zh-CN" altLang="en-US" dirty="0"/>
                    </a:p>
                  </a:txBody>
                  <a:tcPr/>
                </a:tc>
                <a:tc>
                  <a:txBody>
                    <a:bodyPr/>
                    <a:lstStyle/>
                    <a:p>
                      <a:pPr algn="ctr"/>
                      <a:r>
                        <a:rPr lang="en-US" altLang="zh-CN" dirty="0" smtClean="0"/>
                        <a:t>26.4%</a:t>
                      </a:r>
                      <a:endParaRPr lang="zh-CN" altLang="en-US" dirty="0"/>
                    </a:p>
                  </a:txBody>
                  <a:tcPr/>
                </a:tc>
                <a:tc>
                  <a:txBody>
                    <a:bodyPr/>
                    <a:lstStyle/>
                    <a:p>
                      <a:pPr algn="ctr"/>
                      <a:r>
                        <a:rPr lang="en-US" altLang="zh-CN" dirty="0" smtClean="0"/>
                        <a:t>4.2%</a:t>
                      </a:r>
                      <a:endParaRPr lang="zh-CN" altLang="en-US" dirty="0"/>
                    </a:p>
                  </a:txBody>
                  <a:tcPr/>
                </a:tc>
                <a:tc>
                  <a:txBody>
                    <a:bodyPr/>
                    <a:lstStyle/>
                    <a:p>
                      <a:pPr algn="ctr"/>
                      <a:r>
                        <a:rPr lang="en-US" altLang="zh-CN" dirty="0" smtClean="0"/>
                        <a:t>7.7%</a:t>
                      </a:r>
                      <a:endParaRPr lang="zh-CN" altLang="en-US" dirty="0"/>
                    </a:p>
                  </a:txBody>
                  <a:tcPr/>
                </a:tc>
                <a:tc>
                  <a:txBody>
                    <a:bodyPr/>
                    <a:lstStyle/>
                    <a:p>
                      <a:pPr algn="ctr"/>
                      <a:r>
                        <a:rPr lang="en-US" altLang="zh-CN" dirty="0" smtClean="0"/>
                        <a:t>11.3%</a:t>
                      </a:r>
                      <a:endParaRPr lang="zh-CN" altLang="en-US" dirty="0"/>
                    </a:p>
                  </a:txBody>
                  <a:tcPr/>
                </a:tc>
                <a:tc>
                  <a:txBody>
                    <a:bodyPr/>
                    <a:lstStyle/>
                    <a:p>
                      <a:pPr algn="ctr"/>
                      <a:r>
                        <a:rPr lang="en-US" altLang="zh-CN" dirty="0" smtClean="0"/>
                        <a:t>82.3%</a:t>
                      </a:r>
                      <a:endParaRPr lang="zh-CN" altLang="en-US" dirty="0"/>
                    </a:p>
                  </a:txBody>
                  <a:tcPr anchor="ctr">
                    <a:solidFill>
                      <a:schemeClr val="tx2">
                        <a:lumMod val="40000"/>
                        <a:lumOff val="60000"/>
                      </a:schemeClr>
                    </a:solidFill>
                  </a:tcPr>
                </a:tc>
              </a:tr>
              <a:tr h="385820">
                <a:tc>
                  <a:txBody>
                    <a:bodyPr/>
                    <a:lstStyle/>
                    <a:p>
                      <a:r>
                        <a:rPr lang="en-US" altLang="zh-CN" dirty="0" smtClean="0"/>
                        <a:t>2014.1-11</a:t>
                      </a:r>
                      <a:endParaRPr lang="zh-CN" altLang="en-US" dirty="0"/>
                    </a:p>
                  </a:txBody>
                  <a:tcPr/>
                </a:tc>
                <a:tc>
                  <a:txBody>
                    <a:bodyPr/>
                    <a:lstStyle/>
                    <a:p>
                      <a:pPr algn="ctr"/>
                      <a:r>
                        <a:rPr lang="en-US" altLang="zh-CN" dirty="0" smtClean="0"/>
                        <a:t>28.9%</a:t>
                      </a:r>
                      <a:endParaRPr lang="zh-CN" altLang="en-US" dirty="0"/>
                    </a:p>
                  </a:txBody>
                  <a:tcPr/>
                </a:tc>
                <a:tc>
                  <a:txBody>
                    <a:bodyPr/>
                    <a:lstStyle/>
                    <a:p>
                      <a:pPr algn="ctr"/>
                      <a:r>
                        <a:rPr lang="en-US" altLang="zh-CN" dirty="0" smtClean="0"/>
                        <a:t>20.4%</a:t>
                      </a:r>
                      <a:endParaRPr lang="zh-CN" altLang="en-US" dirty="0"/>
                    </a:p>
                  </a:txBody>
                  <a:tcPr/>
                </a:tc>
                <a:tc>
                  <a:txBody>
                    <a:bodyPr/>
                    <a:lstStyle/>
                    <a:p>
                      <a:pPr algn="ctr"/>
                      <a:r>
                        <a:rPr lang="en-US" altLang="zh-CN" dirty="0" smtClean="0"/>
                        <a:t>5.0%</a:t>
                      </a:r>
                      <a:endParaRPr lang="zh-CN" altLang="en-US" dirty="0"/>
                    </a:p>
                  </a:txBody>
                  <a:tcPr/>
                </a:tc>
                <a:tc>
                  <a:txBody>
                    <a:bodyPr/>
                    <a:lstStyle/>
                    <a:p>
                      <a:pPr algn="ctr"/>
                      <a:r>
                        <a:rPr lang="en-US" altLang="zh-CN" dirty="0" smtClean="0"/>
                        <a:t>9.5%</a:t>
                      </a:r>
                      <a:endParaRPr lang="zh-CN" altLang="en-US" dirty="0"/>
                    </a:p>
                  </a:txBody>
                  <a:tcPr/>
                </a:tc>
                <a:tc>
                  <a:txBody>
                    <a:bodyPr/>
                    <a:lstStyle/>
                    <a:p>
                      <a:pPr algn="ctr"/>
                      <a:r>
                        <a:rPr lang="en-US" altLang="zh-CN" dirty="0" smtClean="0"/>
                        <a:t>13.4%</a:t>
                      </a:r>
                      <a:endParaRPr lang="zh-CN" altLang="en-US" dirty="0"/>
                    </a:p>
                  </a:txBody>
                  <a:tcPr/>
                </a:tc>
                <a:tc>
                  <a:txBody>
                    <a:bodyPr/>
                    <a:lstStyle/>
                    <a:p>
                      <a:pPr algn="ctr"/>
                      <a:r>
                        <a:rPr lang="en-US" altLang="zh-CN" dirty="0" smtClean="0"/>
                        <a:t>77.2%</a:t>
                      </a:r>
                      <a:endParaRPr lang="zh-CN" altLang="en-US" dirty="0"/>
                    </a:p>
                  </a:txBody>
                  <a:tcPr anchor="ctr">
                    <a:solidFill>
                      <a:schemeClr val="tx2">
                        <a:lumMod val="40000"/>
                        <a:lumOff val="6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不同行业投资对固定资产投资（不含农户）增长的贡献率</a:t>
            </a:r>
            <a:endParaRPr lang="zh-CN" altLang="en-US" dirty="0"/>
          </a:p>
        </p:txBody>
      </p:sp>
      <p:graphicFrame>
        <p:nvGraphicFramePr>
          <p:cNvPr id="4" name="内容占位符 3"/>
          <p:cNvGraphicFramePr>
            <a:graphicFrameLocks noGrp="1"/>
          </p:cNvGraphicFramePr>
          <p:nvPr>
            <p:ph idx="1"/>
          </p:nvPr>
        </p:nvGraphicFramePr>
        <p:xfrm>
          <a:off x="457200" y="1600200"/>
          <a:ext cx="8229599" cy="4277068"/>
        </p:xfrm>
        <a:graphic>
          <a:graphicData uri="http://schemas.openxmlformats.org/drawingml/2006/table">
            <a:tbl>
              <a:tblPr firstRow="1" bandRow="1">
                <a:tableStyleId>{5C22544A-7EE6-4342-B048-85BDC9FD1C3A}</a:tableStyleId>
              </a:tblPr>
              <a:tblGrid>
                <a:gridCol w="1175657"/>
                <a:gridCol w="1282959"/>
                <a:gridCol w="1068355"/>
                <a:gridCol w="1175657"/>
                <a:gridCol w="1175657"/>
                <a:gridCol w="1175657"/>
                <a:gridCol w="1175657"/>
              </a:tblGrid>
              <a:tr h="688264">
                <a:tc>
                  <a:txBody>
                    <a:bodyPr/>
                    <a:lstStyle/>
                    <a:p>
                      <a:endParaRPr lang="zh-CN" altLang="en-US" dirty="0"/>
                    </a:p>
                  </a:txBody>
                  <a:tcPr anchor="ctr"/>
                </a:tc>
                <a:tc>
                  <a:txBody>
                    <a:bodyPr/>
                    <a:lstStyle/>
                    <a:p>
                      <a:r>
                        <a:rPr lang="zh-CN" altLang="en-US" dirty="0" smtClean="0"/>
                        <a:t>农林牧渔业</a:t>
                      </a:r>
                      <a:endParaRPr lang="zh-CN" altLang="en-US" dirty="0"/>
                    </a:p>
                  </a:txBody>
                  <a:tcPr anchor="ctr"/>
                </a:tc>
                <a:tc>
                  <a:txBody>
                    <a:bodyPr/>
                    <a:lstStyle/>
                    <a:p>
                      <a:r>
                        <a:rPr lang="zh-CN" altLang="en-US" dirty="0" smtClean="0"/>
                        <a:t>采矿业</a:t>
                      </a:r>
                      <a:endParaRPr lang="zh-CN" altLang="en-US" dirty="0"/>
                    </a:p>
                  </a:txBody>
                  <a:tcPr anchor="ctr"/>
                </a:tc>
                <a:tc>
                  <a:txBody>
                    <a:bodyPr/>
                    <a:lstStyle/>
                    <a:p>
                      <a:r>
                        <a:rPr lang="zh-CN" altLang="en-US" dirty="0" smtClean="0"/>
                        <a:t>批发和零售业</a:t>
                      </a:r>
                      <a:endParaRPr lang="zh-CN" altLang="en-US" dirty="0"/>
                    </a:p>
                  </a:txBody>
                  <a:tcPr anchor="ctr"/>
                </a:tc>
                <a:tc>
                  <a:txBody>
                    <a:bodyPr/>
                    <a:lstStyle/>
                    <a:p>
                      <a:r>
                        <a:rPr lang="zh-CN" altLang="en-US" dirty="0" smtClean="0"/>
                        <a:t>住宿和餐饮业</a:t>
                      </a:r>
                      <a:endParaRPr lang="zh-CN" altLang="en-US" dirty="0"/>
                    </a:p>
                  </a:txBody>
                  <a:tcPr anchor="ctr"/>
                </a:tc>
                <a:tc>
                  <a:txBody>
                    <a:bodyPr/>
                    <a:lstStyle/>
                    <a:p>
                      <a:r>
                        <a:rPr lang="zh-CN" altLang="en-US" dirty="0" smtClean="0"/>
                        <a:t>租赁和商务服务业</a:t>
                      </a:r>
                      <a:endParaRPr lang="zh-CN" altLang="en-US" dirty="0"/>
                    </a:p>
                  </a:txBody>
                  <a:tcPr anchor="ctr"/>
                </a:tc>
                <a:tc>
                  <a:txBody>
                    <a:bodyPr/>
                    <a:lstStyle/>
                    <a:p>
                      <a:pPr algn="ctr"/>
                      <a:r>
                        <a:rPr lang="zh-CN" altLang="en-US" dirty="0" smtClean="0"/>
                        <a:t>合计</a:t>
                      </a:r>
                      <a:endParaRPr lang="zh-CN" altLang="en-US" dirty="0"/>
                    </a:p>
                  </a:txBody>
                  <a:tcPr anchor="ctr">
                    <a:solidFill>
                      <a:schemeClr val="tx2">
                        <a:lumMod val="40000"/>
                        <a:lumOff val="60000"/>
                      </a:schemeClr>
                    </a:solidFill>
                  </a:tcPr>
                </a:tc>
              </a:tr>
              <a:tr h="398756">
                <a:tc>
                  <a:txBody>
                    <a:bodyPr/>
                    <a:lstStyle/>
                    <a:p>
                      <a:r>
                        <a:rPr lang="en-US" altLang="zh-CN" dirty="0" smtClean="0"/>
                        <a:t>2004</a:t>
                      </a:r>
                      <a:endParaRPr lang="zh-CN" altLang="en-US" dirty="0"/>
                    </a:p>
                  </a:txBody>
                  <a:tcPr/>
                </a:tc>
                <a:tc>
                  <a:txBody>
                    <a:bodyPr/>
                    <a:lstStyle/>
                    <a:p>
                      <a:pPr algn="ctr"/>
                      <a:r>
                        <a:rPr lang="en-US" altLang="zh-CN" dirty="0" smtClean="0"/>
                        <a:t>0.8%</a:t>
                      </a:r>
                      <a:endParaRPr lang="zh-CN" altLang="en-US" dirty="0"/>
                    </a:p>
                  </a:txBody>
                  <a:tcPr/>
                </a:tc>
                <a:tc>
                  <a:txBody>
                    <a:bodyPr/>
                    <a:lstStyle/>
                    <a:p>
                      <a:pPr algn="ctr"/>
                      <a:r>
                        <a:rPr lang="en-US" altLang="zh-CN" dirty="0" smtClean="0"/>
                        <a:t>4.3%</a:t>
                      </a:r>
                      <a:endParaRPr lang="zh-CN" altLang="en-US" dirty="0"/>
                    </a:p>
                  </a:txBody>
                  <a:tcPr/>
                </a:tc>
                <a:tc>
                  <a:txBody>
                    <a:bodyPr/>
                    <a:lstStyle/>
                    <a:p>
                      <a:pPr algn="ctr"/>
                      <a:r>
                        <a:rPr lang="en-US" altLang="zh-CN" dirty="0" smtClean="0"/>
                        <a:t>2.5%</a:t>
                      </a:r>
                      <a:endParaRPr lang="zh-CN" altLang="en-US" dirty="0"/>
                    </a:p>
                  </a:txBody>
                  <a:tcPr/>
                </a:tc>
                <a:tc>
                  <a:txBody>
                    <a:bodyPr/>
                    <a:lstStyle/>
                    <a:p>
                      <a:pPr algn="ctr"/>
                      <a:r>
                        <a:rPr lang="en-US" altLang="zh-CN" dirty="0" smtClean="0"/>
                        <a:t>0.9%</a:t>
                      </a:r>
                      <a:endParaRPr lang="zh-CN" altLang="en-US" dirty="0"/>
                    </a:p>
                  </a:txBody>
                  <a:tcPr/>
                </a:tc>
                <a:tc>
                  <a:txBody>
                    <a:bodyPr/>
                    <a:lstStyle/>
                    <a:p>
                      <a:pPr algn="ctr"/>
                      <a:r>
                        <a:rPr lang="en-US" altLang="zh-CN" dirty="0" smtClean="0"/>
                        <a:t>0.4%</a:t>
                      </a:r>
                      <a:endParaRPr lang="zh-CN" altLang="en-US" dirty="0"/>
                    </a:p>
                  </a:txBody>
                  <a:tcPr/>
                </a:tc>
                <a:tc>
                  <a:txBody>
                    <a:bodyPr/>
                    <a:lstStyle/>
                    <a:p>
                      <a:pPr algn="ctr"/>
                      <a:r>
                        <a:rPr lang="en-US" altLang="zh-CN" dirty="0" smtClean="0"/>
                        <a:t>8.9%</a:t>
                      </a:r>
                      <a:endParaRPr lang="zh-CN" altLang="en-US" dirty="0"/>
                    </a:p>
                  </a:txBody>
                  <a:tcPr anchor="ctr">
                    <a:solidFill>
                      <a:schemeClr val="tx2">
                        <a:lumMod val="40000"/>
                        <a:lumOff val="60000"/>
                      </a:schemeClr>
                    </a:solidFill>
                  </a:tcPr>
                </a:tc>
              </a:tr>
              <a:tr h="398756">
                <a:tc>
                  <a:txBody>
                    <a:bodyPr/>
                    <a:lstStyle/>
                    <a:p>
                      <a:r>
                        <a:rPr lang="en-US" altLang="zh-CN" dirty="0" smtClean="0"/>
                        <a:t>2005</a:t>
                      </a:r>
                      <a:endParaRPr lang="zh-CN" altLang="en-US" dirty="0"/>
                    </a:p>
                  </a:txBody>
                  <a:tcPr/>
                </a:tc>
                <a:tc>
                  <a:txBody>
                    <a:bodyPr/>
                    <a:lstStyle/>
                    <a:p>
                      <a:pPr algn="ctr"/>
                      <a:r>
                        <a:rPr lang="en-US" altLang="zh-CN" dirty="0" smtClean="0"/>
                        <a:t>1.2%</a:t>
                      </a:r>
                      <a:endParaRPr lang="zh-CN" altLang="en-US" dirty="0"/>
                    </a:p>
                  </a:txBody>
                  <a:tcPr/>
                </a:tc>
                <a:tc>
                  <a:txBody>
                    <a:bodyPr/>
                    <a:lstStyle/>
                    <a:p>
                      <a:pPr algn="ctr"/>
                      <a:r>
                        <a:rPr lang="en-US" altLang="zh-CN" dirty="0" smtClean="0"/>
                        <a:t>6.9%</a:t>
                      </a:r>
                      <a:endParaRPr lang="zh-CN" altLang="en-US" dirty="0"/>
                    </a:p>
                  </a:txBody>
                  <a:tcPr/>
                </a:tc>
                <a:tc>
                  <a:txBody>
                    <a:bodyPr/>
                    <a:lstStyle/>
                    <a:p>
                      <a:pPr algn="ctr"/>
                      <a:r>
                        <a:rPr lang="en-US" altLang="zh-CN" dirty="0" smtClean="0"/>
                        <a:t>2.6%</a:t>
                      </a:r>
                      <a:endParaRPr lang="zh-CN" altLang="en-US" dirty="0"/>
                    </a:p>
                  </a:txBody>
                  <a:tcPr/>
                </a:tc>
                <a:tc>
                  <a:txBody>
                    <a:bodyPr/>
                    <a:lstStyle/>
                    <a:p>
                      <a:pPr algn="ctr"/>
                      <a:r>
                        <a:rPr lang="en-US" altLang="zh-CN" dirty="0" smtClean="0"/>
                        <a:t>1.5%</a:t>
                      </a:r>
                      <a:endParaRPr lang="zh-CN" altLang="en-US" dirty="0"/>
                    </a:p>
                  </a:txBody>
                  <a:tcPr/>
                </a:tc>
                <a:tc>
                  <a:txBody>
                    <a:bodyPr/>
                    <a:lstStyle/>
                    <a:p>
                      <a:pPr algn="ctr"/>
                      <a:r>
                        <a:rPr lang="en-US" altLang="zh-CN" dirty="0" smtClean="0"/>
                        <a:t>0.8%</a:t>
                      </a:r>
                      <a:endParaRPr lang="zh-CN" altLang="en-US" dirty="0"/>
                    </a:p>
                  </a:txBody>
                  <a:tcPr/>
                </a:tc>
                <a:tc>
                  <a:txBody>
                    <a:bodyPr/>
                    <a:lstStyle/>
                    <a:p>
                      <a:pPr algn="ctr"/>
                      <a:r>
                        <a:rPr lang="en-US" altLang="zh-CN" dirty="0" smtClean="0"/>
                        <a:t>13.0%</a:t>
                      </a:r>
                      <a:endParaRPr lang="zh-CN" altLang="en-US" dirty="0"/>
                    </a:p>
                  </a:txBody>
                  <a:tcPr anchor="ctr">
                    <a:solidFill>
                      <a:schemeClr val="tx2">
                        <a:lumMod val="40000"/>
                        <a:lumOff val="60000"/>
                      </a:schemeClr>
                    </a:solidFill>
                  </a:tcPr>
                </a:tc>
              </a:tr>
              <a:tr h="398756">
                <a:tc>
                  <a:txBody>
                    <a:bodyPr/>
                    <a:lstStyle/>
                    <a:p>
                      <a:r>
                        <a:rPr lang="en-US" altLang="zh-CN" dirty="0" smtClean="0"/>
                        <a:t>2006</a:t>
                      </a:r>
                      <a:endParaRPr lang="zh-CN" altLang="en-US" dirty="0"/>
                    </a:p>
                  </a:txBody>
                  <a:tcPr/>
                </a:tc>
                <a:tc>
                  <a:txBody>
                    <a:bodyPr/>
                    <a:lstStyle/>
                    <a:p>
                      <a:pPr algn="ctr"/>
                      <a:r>
                        <a:rPr lang="en-US" altLang="zh-CN" dirty="0" smtClean="0"/>
                        <a:t>1.5%</a:t>
                      </a:r>
                      <a:endParaRPr lang="zh-CN" altLang="en-US" dirty="0"/>
                    </a:p>
                  </a:txBody>
                  <a:tcPr/>
                </a:tc>
                <a:tc>
                  <a:txBody>
                    <a:bodyPr/>
                    <a:lstStyle/>
                    <a:p>
                      <a:pPr algn="ctr"/>
                      <a:r>
                        <a:rPr lang="en-US" altLang="zh-CN" dirty="0" smtClean="0"/>
                        <a:t>5.0%</a:t>
                      </a:r>
                      <a:endParaRPr lang="zh-CN" altLang="en-US" dirty="0"/>
                    </a:p>
                  </a:txBody>
                  <a:tcPr/>
                </a:tc>
                <a:tc>
                  <a:txBody>
                    <a:bodyPr/>
                    <a:lstStyle/>
                    <a:p>
                      <a:pPr algn="ctr"/>
                      <a:r>
                        <a:rPr lang="en-US" altLang="zh-CN" dirty="0" smtClean="0"/>
                        <a:t>2.0%</a:t>
                      </a:r>
                      <a:endParaRPr lang="zh-CN" altLang="en-US" dirty="0"/>
                    </a:p>
                  </a:txBody>
                  <a:tcPr/>
                </a:tc>
                <a:tc>
                  <a:txBody>
                    <a:bodyPr/>
                    <a:lstStyle/>
                    <a:p>
                      <a:pPr algn="ctr"/>
                      <a:r>
                        <a:rPr lang="en-US" altLang="zh-CN" dirty="0" smtClean="0"/>
                        <a:t>1.4%</a:t>
                      </a:r>
                      <a:endParaRPr lang="zh-CN" altLang="en-US" dirty="0"/>
                    </a:p>
                  </a:txBody>
                  <a:tcPr/>
                </a:tc>
                <a:tc>
                  <a:txBody>
                    <a:bodyPr/>
                    <a:lstStyle/>
                    <a:p>
                      <a:pPr algn="ctr"/>
                      <a:r>
                        <a:rPr lang="en-US" altLang="zh-CN" dirty="0" smtClean="0"/>
                        <a:t>1.0%</a:t>
                      </a:r>
                      <a:endParaRPr lang="zh-CN" altLang="en-US" dirty="0"/>
                    </a:p>
                  </a:txBody>
                  <a:tcPr/>
                </a:tc>
                <a:tc>
                  <a:txBody>
                    <a:bodyPr/>
                    <a:lstStyle/>
                    <a:p>
                      <a:pPr algn="ctr"/>
                      <a:r>
                        <a:rPr lang="en-US" altLang="zh-CN" dirty="0" smtClean="0"/>
                        <a:t>10.9%</a:t>
                      </a:r>
                      <a:endParaRPr lang="zh-CN" altLang="en-US" dirty="0"/>
                    </a:p>
                  </a:txBody>
                  <a:tcPr anchor="ctr">
                    <a:solidFill>
                      <a:schemeClr val="tx2">
                        <a:lumMod val="40000"/>
                        <a:lumOff val="60000"/>
                      </a:schemeClr>
                    </a:solidFill>
                  </a:tcPr>
                </a:tc>
              </a:tr>
              <a:tr h="398756">
                <a:tc>
                  <a:txBody>
                    <a:bodyPr/>
                    <a:lstStyle/>
                    <a:p>
                      <a:r>
                        <a:rPr lang="en-US" altLang="zh-CN" dirty="0" smtClean="0"/>
                        <a:t>2007</a:t>
                      </a:r>
                      <a:endParaRPr lang="zh-CN" altLang="en-US" dirty="0"/>
                    </a:p>
                  </a:txBody>
                  <a:tcPr/>
                </a:tc>
                <a:tc>
                  <a:txBody>
                    <a:bodyPr/>
                    <a:lstStyle/>
                    <a:p>
                      <a:pPr algn="ctr"/>
                      <a:r>
                        <a:rPr lang="en-US" altLang="zh-CN" dirty="0" smtClean="0"/>
                        <a:t>1.4%</a:t>
                      </a:r>
                      <a:endParaRPr lang="zh-CN" altLang="en-US" dirty="0"/>
                    </a:p>
                  </a:txBody>
                  <a:tcPr/>
                </a:tc>
                <a:tc>
                  <a:txBody>
                    <a:bodyPr/>
                    <a:lstStyle/>
                    <a:p>
                      <a:pPr algn="ctr"/>
                      <a:r>
                        <a:rPr lang="en-US" altLang="zh-CN" dirty="0" smtClean="0"/>
                        <a:t>4.6%</a:t>
                      </a:r>
                      <a:endParaRPr lang="zh-CN" altLang="en-US" dirty="0"/>
                    </a:p>
                  </a:txBody>
                  <a:tcPr/>
                </a:tc>
                <a:tc>
                  <a:txBody>
                    <a:bodyPr/>
                    <a:lstStyle/>
                    <a:p>
                      <a:pPr algn="ctr"/>
                      <a:r>
                        <a:rPr lang="en-US" altLang="zh-CN" dirty="0" smtClean="0"/>
                        <a:t>2.3%</a:t>
                      </a:r>
                      <a:endParaRPr lang="zh-CN" altLang="en-US" dirty="0"/>
                    </a:p>
                  </a:txBody>
                  <a:tcPr/>
                </a:tc>
                <a:tc>
                  <a:txBody>
                    <a:bodyPr/>
                    <a:lstStyle/>
                    <a:p>
                      <a:pPr algn="ctr"/>
                      <a:r>
                        <a:rPr lang="en-US" altLang="zh-CN" dirty="0" smtClean="0"/>
                        <a:t>1.6%</a:t>
                      </a:r>
                      <a:endParaRPr lang="zh-CN" altLang="en-US" dirty="0"/>
                    </a:p>
                  </a:txBody>
                  <a:tcPr/>
                </a:tc>
                <a:tc>
                  <a:txBody>
                    <a:bodyPr/>
                    <a:lstStyle/>
                    <a:p>
                      <a:pPr algn="ctr"/>
                      <a:r>
                        <a:rPr lang="en-US" altLang="zh-CN" dirty="0" smtClean="0"/>
                        <a:t>0.8%</a:t>
                      </a:r>
                      <a:endParaRPr lang="zh-CN" altLang="en-US" dirty="0"/>
                    </a:p>
                  </a:txBody>
                  <a:tcPr/>
                </a:tc>
                <a:tc>
                  <a:txBody>
                    <a:bodyPr/>
                    <a:lstStyle/>
                    <a:p>
                      <a:pPr algn="ctr"/>
                      <a:r>
                        <a:rPr lang="en-US" altLang="zh-CN" dirty="0" smtClean="0"/>
                        <a:t>10.7%</a:t>
                      </a:r>
                      <a:endParaRPr lang="zh-CN" altLang="en-US" dirty="0"/>
                    </a:p>
                  </a:txBody>
                  <a:tcPr anchor="ctr">
                    <a:solidFill>
                      <a:schemeClr val="tx2">
                        <a:lumMod val="40000"/>
                        <a:lumOff val="60000"/>
                      </a:schemeClr>
                    </a:solidFill>
                  </a:tcPr>
                </a:tc>
              </a:tr>
              <a:tr h="398756">
                <a:tc>
                  <a:txBody>
                    <a:bodyPr/>
                    <a:lstStyle/>
                    <a:p>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nchor="ctr">
                    <a:solidFill>
                      <a:schemeClr val="tx2">
                        <a:lumMod val="40000"/>
                        <a:lumOff val="60000"/>
                      </a:schemeClr>
                    </a:solidFill>
                  </a:tcPr>
                </a:tc>
              </a:tr>
              <a:tr h="398756">
                <a:tc>
                  <a:txBody>
                    <a:bodyPr/>
                    <a:lstStyle/>
                    <a:p>
                      <a:r>
                        <a:rPr lang="en-US" altLang="zh-CN" dirty="0" smtClean="0"/>
                        <a:t>2011</a:t>
                      </a:r>
                      <a:endParaRPr lang="zh-CN" altLang="en-US" dirty="0"/>
                    </a:p>
                  </a:txBody>
                  <a:tcPr/>
                </a:tc>
                <a:tc>
                  <a:txBody>
                    <a:bodyPr/>
                    <a:lstStyle/>
                    <a:p>
                      <a:pPr algn="ctr"/>
                      <a:r>
                        <a:rPr lang="en-US" altLang="zh-CN" dirty="0" smtClean="0"/>
                        <a:t>4.7%</a:t>
                      </a:r>
                      <a:endParaRPr lang="zh-CN" altLang="en-US" dirty="0"/>
                    </a:p>
                  </a:txBody>
                  <a:tcPr/>
                </a:tc>
                <a:tc>
                  <a:txBody>
                    <a:bodyPr/>
                    <a:lstStyle/>
                    <a:p>
                      <a:pPr algn="ctr"/>
                      <a:r>
                        <a:rPr lang="en-US" altLang="zh-CN" dirty="0" smtClean="0"/>
                        <a:t>3.4%</a:t>
                      </a:r>
                      <a:endParaRPr lang="zh-CN" altLang="en-US" dirty="0"/>
                    </a:p>
                  </a:txBody>
                  <a:tcPr/>
                </a:tc>
                <a:tc>
                  <a:txBody>
                    <a:bodyPr/>
                    <a:lstStyle/>
                    <a:p>
                      <a:pPr algn="ctr"/>
                      <a:r>
                        <a:rPr lang="en-US" altLang="zh-CN" dirty="0" smtClean="0"/>
                        <a:t>3.5%</a:t>
                      </a:r>
                      <a:endParaRPr lang="zh-CN" altLang="en-US" dirty="0"/>
                    </a:p>
                  </a:txBody>
                  <a:tcPr/>
                </a:tc>
                <a:tc>
                  <a:txBody>
                    <a:bodyPr/>
                    <a:lstStyle/>
                    <a:p>
                      <a:pPr algn="ctr"/>
                      <a:r>
                        <a:rPr lang="en-US" altLang="zh-CN" dirty="0" smtClean="0"/>
                        <a:t>1.5%</a:t>
                      </a:r>
                      <a:endParaRPr lang="zh-CN" altLang="en-US" dirty="0"/>
                    </a:p>
                  </a:txBody>
                  <a:tcPr/>
                </a:tc>
                <a:tc>
                  <a:txBody>
                    <a:bodyPr/>
                    <a:lstStyle/>
                    <a:p>
                      <a:pPr algn="ctr"/>
                      <a:r>
                        <a:rPr lang="en-US" altLang="zh-CN" dirty="0" smtClean="0"/>
                        <a:t>1.5%</a:t>
                      </a:r>
                      <a:endParaRPr lang="zh-CN" altLang="en-US" dirty="0"/>
                    </a:p>
                  </a:txBody>
                  <a:tcPr/>
                </a:tc>
                <a:tc>
                  <a:txBody>
                    <a:bodyPr/>
                    <a:lstStyle/>
                    <a:p>
                      <a:pPr algn="ctr"/>
                      <a:r>
                        <a:rPr lang="en-US" altLang="zh-CN" dirty="0" smtClean="0"/>
                        <a:t>14.6%</a:t>
                      </a:r>
                      <a:endParaRPr lang="zh-CN" altLang="en-US" dirty="0"/>
                    </a:p>
                  </a:txBody>
                  <a:tcPr anchor="ctr">
                    <a:solidFill>
                      <a:schemeClr val="tx2">
                        <a:lumMod val="40000"/>
                        <a:lumOff val="60000"/>
                      </a:schemeClr>
                    </a:solidFill>
                  </a:tcPr>
                </a:tc>
              </a:tr>
              <a:tr h="398756">
                <a:tc>
                  <a:txBody>
                    <a:bodyPr/>
                    <a:lstStyle/>
                    <a:p>
                      <a:r>
                        <a:rPr lang="en-US" altLang="zh-CN" dirty="0" smtClean="0"/>
                        <a:t>2012</a:t>
                      </a:r>
                      <a:endParaRPr lang="zh-CN" altLang="en-US" dirty="0"/>
                    </a:p>
                  </a:txBody>
                  <a:tcPr/>
                </a:tc>
                <a:tc>
                  <a:txBody>
                    <a:bodyPr/>
                    <a:lstStyle/>
                    <a:p>
                      <a:pPr algn="ctr"/>
                      <a:r>
                        <a:rPr lang="en-US" altLang="zh-CN" dirty="0" smtClean="0"/>
                        <a:t>3.1%</a:t>
                      </a:r>
                      <a:endParaRPr lang="zh-CN" altLang="en-US" dirty="0"/>
                    </a:p>
                  </a:txBody>
                  <a:tcPr/>
                </a:tc>
                <a:tc>
                  <a:txBody>
                    <a:bodyPr/>
                    <a:lstStyle/>
                    <a:p>
                      <a:pPr algn="ctr"/>
                      <a:r>
                        <a:rPr lang="en-US" altLang="zh-CN" dirty="0" smtClean="0"/>
                        <a:t>2.5%</a:t>
                      </a:r>
                      <a:endParaRPr lang="zh-CN" altLang="en-US" dirty="0"/>
                    </a:p>
                  </a:txBody>
                  <a:tcPr/>
                </a:tc>
                <a:tc>
                  <a:txBody>
                    <a:bodyPr/>
                    <a:lstStyle/>
                    <a:p>
                      <a:pPr algn="ctr"/>
                      <a:r>
                        <a:rPr lang="en-US" altLang="zh-CN" dirty="0" smtClean="0"/>
                        <a:t>3.8%</a:t>
                      </a:r>
                      <a:endParaRPr lang="zh-CN" altLang="en-US" dirty="0"/>
                    </a:p>
                  </a:txBody>
                  <a:tcPr/>
                </a:tc>
                <a:tc>
                  <a:txBody>
                    <a:bodyPr/>
                    <a:lstStyle/>
                    <a:p>
                      <a:pPr algn="ctr"/>
                      <a:r>
                        <a:rPr lang="en-US" altLang="zh-CN" dirty="0" smtClean="0"/>
                        <a:t>1.9%</a:t>
                      </a:r>
                      <a:endParaRPr lang="zh-CN" altLang="en-US" dirty="0"/>
                    </a:p>
                  </a:txBody>
                  <a:tcPr/>
                </a:tc>
                <a:tc>
                  <a:txBody>
                    <a:bodyPr/>
                    <a:lstStyle/>
                    <a:p>
                      <a:pPr algn="ctr"/>
                      <a:r>
                        <a:rPr lang="en-US" altLang="zh-CN" dirty="0" smtClean="0"/>
                        <a:t>2.1%</a:t>
                      </a:r>
                      <a:endParaRPr lang="zh-CN" altLang="en-US" dirty="0"/>
                    </a:p>
                  </a:txBody>
                  <a:tcPr/>
                </a:tc>
                <a:tc>
                  <a:txBody>
                    <a:bodyPr/>
                    <a:lstStyle/>
                    <a:p>
                      <a:pPr algn="ctr"/>
                      <a:r>
                        <a:rPr lang="en-US" altLang="zh-CN" dirty="0" smtClean="0"/>
                        <a:t>13.4%</a:t>
                      </a:r>
                      <a:endParaRPr lang="zh-CN" altLang="en-US" dirty="0"/>
                    </a:p>
                  </a:txBody>
                  <a:tcPr anchor="ctr">
                    <a:solidFill>
                      <a:schemeClr val="tx2">
                        <a:lumMod val="40000"/>
                        <a:lumOff val="60000"/>
                      </a:schemeClr>
                    </a:solidFill>
                  </a:tcPr>
                </a:tc>
              </a:tr>
              <a:tr h="398756">
                <a:tc>
                  <a:txBody>
                    <a:bodyPr/>
                    <a:lstStyle/>
                    <a:p>
                      <a:r>
                        <a:rPr lang="en-US" altLang="zh-CN" dirty="0" smtClean="0"/>
                        <a:t>2013</a:t>
                      </a:r>
                      <a:endParaRPr lang="zh-CN" altLang="en-US" dirty="0"/>
                    </a:p>
                  </a:txBody>
                  <a:tcPr/>
                </a:tc>
                <a:tc>
                  <a:txBody>
                    <a:bodyPr/>
                    <a:lstStyle/>
                    <a:p>
                      <a:pPr algn="ctr"/>
                      <a:r>
                        <a:rPr lang="en-US" altLang="zh-CN" dirty="0" smtClean="0"/>
                        <a:t>3.7%</a:t>
                      </a:r>
                      <a:endParaRPr lang="zh-CN" altLang="en-US" dirty="0"/>
                    </a:p>
                  </a:txBody>
                  <a:tcPr/>
                </a:tc>
                <a:tc>
                  <a:txBody>
                    <a:bodyPr/>
                    <a:lstStyle/>
                    <a:p>
                      <a:pPr algn="ctr"/>
                      <a:r>
                        <a:rPr lang="en-US" altLang="zh-CN" dirty="0" smtClean="0"/>
                        <a:t>1.9%</a:t>
                      </a:r>
                      <a:endParaRPr lang="zh-CN" altLang="en-US" dirty="0"/>
                    </a:p>
                  </a:txBody>
                  <a:tcPr/>
                </a:tc>
                <a:tc>
                  <a:txBody>
                    <a:bodyPr/>
                    <a:lstStyle/>
                    <a:p>
                      <a:pPr algn="ctr"/>
                      <a:r>
                        <a:rPr lang="en-US" altLang="zh-CN" dirty="0" smtClean="0"/>
                        <a:t>4.0%</a:t>
                      </a:r>
                      <a:endParaRPr lang="zh-CN" altLang="en-US" dirty="0"/>
                    </a:p>
                  </a:txBody>
                  <a:tcPr/>
                </a:tc>
                <a:tc>
                  <a:txBody>
                    <a:bodyPr/>
                    <a:lstStyle/>
                    <a:p>
                      <a:pPr algn="ctr"/>
                      <a:r>
                        <a:rPr lang="en-US" altLang="zh-CN" dirty="0" smtClean="0"/>
                        <a:t>1.3%</a:t>
                      </a:r>
                      <a:endParaRPr lang="zh-CN" altLang="en-US" dirty="0"/>
                    </a:p>
                  </a:txBody>
                  <a:tcPr/>
                </a:tc>
                <a:tc>
                  <a:txBody>
                    <a:bodyPr/>
                    <a:lstStyle/>
                    <a:p>
                      <a:pPr algn="ctr"/>
                      <a:r>
                        <a:rPr lang="en-US" altLang="zh-CN" dirty="0" smtClean="0"/>
                        <a:t>1.7%</a:t>
                      </a:r>
                      <a:endParaRPr lang="zh-CN" altLang="en-US" dirty="0"/>
                    </a:p>
                  </a:txBody>
                  <a:tcPr/>
                </a:tc>
                <a:tc>
                  <a:txBody>
                    <a:bodyPr/>
                    <a:lstStyle/>
                    <a:p>
                      <a:pPr algn="ctr"/>
                      <a:r>
                        <a:rPr lang="en-US" altLang="zh-CN" dirty="0" smtClean="0"/>
                        <a:t>12.6%</a:t>
                      </a:r>
                      <a:endParaRPr lang="zh-CN" altLang="en-US" dirty="0"/>
                    </a:p>
                  </a:txBody>
                  <a:tcPr anchor="ctr">
                    <a:solidFill>
                      <a:schemeClr val="tx2">
                        <a:lumMod val="40000"/>
                        <a:lumOff val="60000"/>
                      </a:schemeClr>
                    </a:solidFill>
                  </a:tcPr>
                </a:tc>
              </a:tr>
              <a:tr h="398756">
                <a:tc>
                  <a:txBody>
                    <a:bodyPr/>
                    <a:lstStyle/>
                    <a:p>
                      <a:r>
                        <a:rPr lang="en-US" altLang="zh-CN" dirty="0" smtClean="0"/>
                        <a:t>2014.1-11</a:t>
                      </a:r>
                      <a:endParaRPr lang="zh-CN" altLang="en-US" dirty="0"/>
                    </a:p>
                  </a:txBody>
                  <a:tcPr/>
                </a:tc>
                <a:tc>
                  <a:txBody>
                    <a:bodyPr/>
                    <a:lstStyle/>
                    <a:p>
                      <a:pPr algn="ctr"/>
                      <a:r>
                        <a:rPr lang="en-US" altLang="zh-CN" dirty="0" smtClean="0"/>
                        <a:t>4.6%</a:t>
                      </a:r>
                      <a:endParaRPr lang="zh-CN" altLang="en-US" dirty="0"/>
                    </a:p>
                  </a:txBody>
                  <a:tcPr/>
                </a:tc>
                <a:tc>
                  <a:txBody>
                    <a:bodyPr/>
                    <a:lstStyle/>
                    <a:p>
                      <a:pPr algn="ctr"/>
                      <a:r>
                        <a:rPr lang="en-US" altLang="zh-CN" dirty="0" smtClean="0"/>
                        <a:t>0.2%</a:t>
                      </a:r>
                      <a:endParaRPr lang="zh-CN" altLang="en-US" dirty="0"/>
                    </a:p>
                  </a:txBody>
                  <a:tcPr/>
                </a:tc>
                <a:tc>
                  <a:txBody>
                    <a:bodyPr/>
                    <a:lstStyle/>
                    <a:p>
                      <a:pPr algn="ctr"/>
                      <a:r>
                        <a:rPr lang="en-US" altLang="zh-CN" dirty="0" smtClean="0"/>
                        <a:t>4.4%</a:t>
                      </a:r>
                      <a:endParaRPr lang="zh-CN" altLang="en-US" dirty="0"/>
                    </a:p>
                  </a:txBody>
                  <a:tcPr/>
                </a:tc>
                <a:tc>
                  <a:txBody>
                    <a:bodyPr/>
                    <a:lstStyle/>
                    <a:p>
                      <a:pPr algn="ctr"/>
                      <a:r>
                        <a:rPr lang="en-US" altLang="zh-CN" dirty="0" smtClean="0"/>
                        <a:t>0.3%</a:t>
                      </a:r>
                      <a:endParaRPr lang="zh-CN" altLang="en-US" dirty="0"/>
                    </a:p>
                  </a:txBody>
                  <a:tcPr/>
                </a:tc>
                <a:tc>
                  <a:txBody>
                    <a:bodyPr/>
                    <a:lstStyle/>
                    <a:p>
                      <a:pPr algn="ctr"/>
                      <a:r>
                        <a:rPr lang="en-US" altLang="zh-CN" dirty="0" smtClean="0"/>
                        <a:t>3.0%</a:t>
                      </a:r>
                      <a:endParaRPr lang="zh-CN" altLang="en-US" dirty="0"/>
                    </a:p>
                  </a:txBody>
                  <a:tcPr/>
                </a:tc>
                <a:tc>
                  <a:txBody>
                    <a:bodyPr/>
                    <a:lstStyle/>
                    <a:p>
                      <a:pPr algn="ctr"/>
                      <a:r>
                        <a:rPr lang="en-US" altLang="zh-CN" dirty="0" smtClean="0"/>
                        <a:t>12.5%</a:t>
                      </a:r>
                      <a:endParaRPr lang="zh-CN" altLang="en-US" dirty="0"/>
                    </a:p>
                  </a:txBody>
                  <a:tcPr anchor="ctr">
                    <a:solidFill>
                      <a:schemeClr val="tx2">
                        <a:lumMod val="40000"/>
                        <a:lumOff val="60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188640"/>
            <a:ext cx="8964488" cy="922114"/>
          </a:xfrm>
        </p:spPr>
        <p:txBody>
          <a:bodyPr>
            <a:noAutofit/>
          </a:bodyPr>
          <a:lstStyle/>
          <a:p>
            <a:r>
              <a:rPr lang="zh-CN" altLang="en-US" sz="3600" dirty="0" smtClean="0"/>
              <a:t>固定资产投资（不含农户）行业构成（</a:t>
            </a:r>
            <a:r>
              <a:rPr lang="en-US" altLang="zh-CN" sz="3600" dirty="0" smtClean="0"/>
              <a:t>%</a:t>
            </a:r>
            <a:r>
              <a:rPr lang="zh-CN" altLang="en-US" sz="3600" dirty="0" smtClean="0"/>
              <a:t>）</a:t>
            </a:r>
            <a:endParaRPr lang="zh-CN" altLang="en-US" sz="3600" dirty="0"/>
          </a:p>
        </p:txBody>
      </p:sp>
      <p:graphicFrame>
        <p:nvGraphicFramePr>
          <p:cNvPr id="4" name="内容占位符 3"/>
          <p:cNvGraphicFramePr>
            <a:graphicFrameLocks noGrp="1"/>
          </p:cNvGraphicFramePr>
          <p:nvPr>
            <p:ph idx="1"/>
          </p:nvPr>
        </p:nvGraphicFramePr>
        <p:xfrm>
          <a:off x="467544" y="1196752"/>
          <a:ext cx="8229599" cy="5267960"/>
        </p:xfrm>
        <a:graphic>
          <a:graphicData uri="http://schemas.openxmlformats.org/drawingml/2006/table">
            <a:tbl>
              <a:tblPr firstRow="1" bandRow="1">
                <a:tableStyleId>{5C22544A-7EE6-4342-B048-85BDC9FD1C3A}</a:tableStyleId>
              </a:tblPr>
              <a:tblGrid>
                <a:gridCol w="1152128"/>
                <a:gridCol w="1080120"/>
                <a:gridCol w="1152128"/>
                <a:gridCol w="1318252"/>
                <a:gridCol w="1175657"/>
                <a:gridCol w="1394523"/>
                <a:gridCol w="956791"/>
              </a:tblGrid>
              <a:tr h="370840">
                <a:tc>
                  <a:txBody>
                    <a:bodyPr/>
                    <a:lstStyle/>
                    <a:p>
                      <a:endParaRPr lang="zh-CN" altLang="en-US" dirty="0"/>
                    </a:p>
                  </a:txBody>
                  <a:tcPr/>
                </a:tc>
                <a:tc>
                  <a:txBody>
                    <a:bodyPr/>
                    <a:lstStyle/>
                    <a:p>
                      <a:r>
                        <a:rPr lang="zh-CN" altLang="en-US" dirty="0" smtClean="0"/>
                        <a:t>制造业</a:t>
                      </a:r>
                      <a:endParaRPr lang="zh-CN" altLang="en-US" dirty="0"/>
                    </a:p>
                  </a:txBody>
                  <a:tcPr anchor="ctr"/>
                </a:tc>
                <a:tc>
                  <a:txBody>
                    <a:bodyPr/>
                    <a:lstStyle/>
                    <a:p>
                      <a:r>
                        <a:rPr lang="zh-CN" altLang="en-US" dirty="0" smtClean="0"/>
                        <a:t>房地产业</a:t>
                      </a:r>
                      <a:endParaRPr lang="zh-CN" altLang="en-US" dirty="0"/>
                    </a:p>
                  </a:txBody>
                  <a:tcPr anchor="ctr"/>
                </a:tc>
                <a:tc>
                  <a:txBody>
                    <a:bodyPr/>
                    <a:lstStyle/>
                    <a:p>
                      <a:r>
                        <a:rPr lang="zh-CN" altLang="en-US" dirty="0" smtClean="0"/>
                        <a:t>电力、热力及水的生产和供应业</a:t>
                      </a:r>
                      <a:endParaRPr lang="zh-CN" altLang="en-US" dirty="0"/>
                    </a:p>
                  </a:txBody>
                  <a:tcPr anchor="ctr"/>
                </a:tc>
                <a:tc>
                  <a:txBody>
                    <a:bodyPr/>
                    <a:lstStyle/>
                    <a:p>
                      <a:r>
                        <a:rPr lang="zh-CN" altLang="en-US" dirty="0" smtClean="0"/>
                        <a:t>交通运输、仓储和邮政业</a:t>
                      </a:r>
                      <a:endParaRPr lang="zh-CN" altLang="en-US" dirty="0"/>
                    </a:p>
                  </a:txBody>
                  <a:tcPr anchor="ctr"/>
                </a:tc>
                <a:tc>
                  <a:txBody>
                    <a:bodyPr/>
                    <a:lstStyle/>
                    <a:p>
                      <a:r>
                        <a:rPr lang="zh-CN" altLang="en-US" dirty="0" smtClean="0"/>
                        <a:t>水利、环境和公共设施管理业</a:t>
                      </a:r>
                      <a:endParaRPr lang="zh-CN" altLang="en-US" dirty="0"/>
                    </a:p>
                  </a:txBody>
                  <a:tcPr anchor="ctr"/>
                </a:tc>
                <a:tc>
                  <a:txBody>
                    <a:bodyPr/>
                    <a:lstStyle/>
                    <a:p>
                      <a:pPr algn="ctr"/>
                      <a:r>
                        <a:rPr lang="zh-CN" altLang="en-US" dirty="0" smtClean="0"/>
                        <a:t>合计</a:t>
                      </a:r>
                      <a:endParaRPr lang="zh-CN" altLang="en-US" dirty="0"/>
                    </a:p>
                  </a:txBody>
                  <a:tcPr anchor="ctr"/>
                </a:tc>
              </a:tr>
              <a:tr h="370840">
                <a:tc>
                  <a:txBody>
                    <a:bodyPr/>
                    <a:lstStyle/>
                    <a:p>
                      <a:r>
                        <a:rPr lang="en-US" altLang="zh-CN" dirty="0" smtClean="0"/>
                        <a:t>2003</a:t>
                      </a:r>
                      <a:endParaRPr lang="zh-CN" altLang="en-US" dirty="0"/>
                    </a:p>
                  </a:txBody>
                  <a:tcPr/>
                </a:tc>
                <a:tc>
                  <a:txBody>
                    <a:bodyPr/>
                    <a:lstStyle/>
                    <a:p>
                      <a:pPr algn="ctr"/>
                      <a:r>
                        <a:rPr lang="en-US" altLang="zh-CN" dirty="0" smtClean="0"/>
                        <a:t>23.5</a:t>
                      </a:r>
                      <a:endParaRPr lang="zh-CN" altLang="en-US" dirty="0"/>
                    </a:p>
                  </a:txBody>
                  <a:tcPr/>
                </a:tc>
                <a:tc>
                  <a:txBody>
                    <a:bodyPr/>
                    <a:lstStyle/>
                    <a:p>
                      <a:pPr algn="ctr"/>
                      <a:r>
                        <a:rPr lang="en-US" altLang="zh-CN" dirty="0" smtClean="0"/>
                        <a:t>24.2</a:t>
                      </a:r>
                      <a:endParaRPr lang="zh-CN" altLang="en-US" dirty="0"/>
                    </a:p>
                  </a:txBody>
                  <a:tcPr/>
                </a:tc>
                <a:tc>
                  <a:txBody>
                    <a:bodyPr/>
                    <a:lstStyle/>
                    <a:p>
                      <a:pPr algn="ctr"/>
                      <a:r>
                        <a:rPr lang="en-US" altLang="zh-CN" dirty="0" smtClean="0"/>
                        <a:t>8.3</a:t>
                      </a:r>
                      <a:endParaRPr lang="zh-CN" altLang="en-US" dirty="0"/>
                    </a:p>
                  </a:txBody>
                  <a:tcPr/>
                </a:tc>
                <a:tc>
                  <a:txBody>
                    <a:bodyPr/>
                    <a:lstStyle/>
                    <a:p>
                      <a:pPr algn="ctr"/>
                      <a:r>
                        <a:rPr lang="en-US" altLang="zh-CN" dirty="0" smtClean="0"/>
                        <a:t>12.4</a:t>
                      </a:r>
                      <a:endParaRPr lang="zh-CN" altLang="en-US" dirty="0"/>
                    </a:p>
                  </a:txBody>
                  <a:tcPr/>
                </a:tc>
                <a:tc>
                  <a:txBody>
                    <a:bodyPr/>
                    <a:lstStyle/>
                    <a:p>
                      <a:pPr algn="ctr"/>
                      <a:r>
                        <a:rPr lang="en-US" altLang="zh-CN" dirty="0" smtClean="0"/>
                        <a:t>9.2</a:t>
                      </a:r>
                      <a:endParaRPr lang="zh-CN" altLang="en-US" dirty="0"/>
                    </a:p>
                  </a:txBody>
                  <a:tcPr/>
                </a:tc>
                <a:tc>
                  <a:txBody>
                    <a:bodyPr/>
                    <a:lstStyle/>
                    <a:p>
                      <a:pPr algn="ctr"/>
                      <a:r>
                        <a:rPr lang="en-US" altLang="zh-CN" dirty="0" smtClean="0"/>
                        <a:t>77.6</a:t>
                      </a:r>
                      <a:endParaRPr lang="zh-CN" altLang="en-US" dirty="0"/>
                    </a:p>
                  </a:txBody>
                  <a:tcPr/>
                </a:tc>
              </a:tr>
              <a:tr h="370840">
                <a:tc>
                  <a:txBody>
                    <a:bodyPr/>
                    <a:lstStyle/>
                    <a:p>
                      <a:r>
                        <a:rPr lang="en-US" altLang="zh-CN" dirty="0" smtClean="0"/>
                        <a:t>2004</a:t>
                      </a:r>
                      <a:endParaRPr lang="zh-CN" altLang="en-US" dirty="0"/>
                    </a:p>
                  </a:txBody>
                  <a:tcPr/>
                </a:tc>
                <a:tc>
                  <a:txBody>
                    <a:bodyPr/>
                    <a:lstStyle/>
                    <a:p>
                      <a:pPr algn="ctr"/>
                      <a:r>
                        <a:rPr lang="en-US" altLang="zh-CN" dirty="0" smtClean="0"/>
                        <a:t>24.8</a:t>
                      </a:r>
                      <a:endParaRPr lang="zh-CN" altLang="en-US" dirty="0"/>
                    </a:p>
                  </a:txBody>
                  <a:tcPr/>
                </a:tc>
                <a:tc>
                  <a:txBody>
                    <a:bodyPr/>
                    <a:lstStyle/>
                    <a:p>
                      <a:pPr algn="ctr"/>
                      <a:r>
                        <a:rPr lang="en-US" altLang="zh-CN" dirty="0" smtClean="0"/>
                        <a:t>24.6</a:t>
                      </a:r>
                      <a:endParaRPr lang="zh-CN" altLang="en-US" dirty="0"/>
                    </a:p>
                  </a:txBody>
                  <a:tcPr/>
                </a:tc>
                <a:tc>
                  <a:txBody>
                    <a:bodyPr/>
                    <a:lstStyle/>
                    <a:p>
                      <a:pPr algn="ctr"/>
                      <a:r>
                        <a:rPr lang="en-US" altLang="zh-CN" dirty="0" smtClean="0"/>
                        <a:t>9.4</a:t>
                      </a:r>
                      <a:endParaRPr lang="zh-CN" altLang="en-US" dirty="0"/>
                    </a:p>
                  </a:txBody>
                  <a:tcPr/>
                </a:tc>
                <a:tc>
                  <a:txBody>
                    <a:bodyPr/>
                    <a:lstStyle/>
                    <a:p>
                      <a:pPr algn="ctr"/>
                      <a:r>
                        <a:rPr lang="en-US" altLang="zh-CN" dirty="0" smtClean="0"/>
                        <a:t>12.0</a:t>
                      </a:r>
                      <a:endParaRPr lang="zh-CN" altLang="en-US" dirty="0"/>
                    </a:p>
                  </a:txBody>
                  <a:tcPr/>
                </a:tc>
                <a:tc>
                  <a:txBody>
                    <a:bodyPr/>
                    <a:lstStyle/>
                    <a:p>
                      <a:pPr algn="ctr"/>
                      <a:r>
                        <a:rPr lang="en-US" altLang="zh-CN" dirty="0" smtClean="0"/>
                        <a:t>8.3</a:t>
                      </a:r>
                      <a:endParaRPr lang="zh-CN" altLang="en-US" dirty="0"/>
                    </a:p>
                  </a:txBody>
                  <a:tcPr/>
                </a:tc>
                <a:tc>
                  <a:txBody>
                    <a:bodyPr/>
                    <a:lstStyle/>
                    <a:p>
                      <a:pPr algn="ctr"/>
                      <a:r>
                        <a:rPr lang="en-US" altLang="zh-CN" dirty="0" smtClean="0"/>
                        <a:t>79.1</a:t>
                      </a:r>
                      <a:endParaRPr lang="zh-CN" altLang="en-US" dirty="0"/>
                    </a:p>
                  </a:txBody>
                  <a:tcPr/>
                </a:tc>
              </a:tr>
              <a:tr h="370840">
                <a:tc>
                  <a:txBody>
                    <a:bodyPr/>
                    <a:lstStyle/>
                    <a:p>
                      <a:r>
                        <a:rPr lang="en-US" altLang="zh-CN" dirty="0" smtClean="0"/>
                        <a:t>2005</a:t>
                      </a:r>
                      <a:endParaRPr lang="zh-CN" altLang="en-US" dirty="0"/>
                    </a:p>
                  </a:txBody>
                  <a:tcPr/>
                </a:tc>
                <a:tc>
                  <a:txBody>
                    <a:bodyPr/>
                    <a:lstStyle/>
                    <a:p>
                      <a:pPr algn="ctr"/>
                      <a:r>
                        <a:rPr lang="en-US" altLang="zh-CN" dirty="0" smtClean="0"/>
                        <a:t>27.2</a:t>
                      </a:r>
                      <a:endParaRPr lang="zh-CN" altLang="en-US" dirty="0"/>
                    </a:p>
                  </a:txBody>
                  <a:tcPr/>
                </a:tc>
                <a:tc>
                  <a:txBody>
                    <a:bodyPr/>
                    <a:lstStyle/>
                    <a:p>
                      <a:pPr algn="ctr"/>
                      <a:r>
                        <a:rPr lang="en-US" altLang="zh-CN" dirty="0" smtClean="0"/>
                        <a:t>22.8</a:t>
                      </a:r>
                      <a:endParaRPr lang="zh-CN" altLang="en-US" dirty="0"/>
                    </a:p>
                  </a:txBody>
                  <a:tcPr/>
                </a:tc>
                <a:tc>
                  <a:txBody>
                    <a:bodyPr/>
                    <a:lstStyle/>
                    <a:p>
                      <a:pPr algn="ctr"/>
                      <a:r>
                        <a:rPr lang="en-US" altLang="zh-CN" dirty="0" smtClean="0"/>
                        <a:t>9.7</a:t>
                      </a:r>
                      <a:endParaRPr lang="zh-CN" altLang="en-US" dirty="0"/>
                    </a:p>
                  </a:txBody>
                  <a:tcPr/>
                </a:tc>
                <a:tc>
                  <a:txBody>
                    <a:bodyPr/>
                    <a:lstStyle/>
                    <a:p>
                      <a:pPr algn="ctr"/>
                      <a:r>
                        <a:rPr lang="en-US" altLang="zh-CN" dirty="0" smtClean="0"/>
                        <a:t>11.8</a:t>
                      </a:r>
                      <a:endParaRPr lang="zh-CN" altLang="en-US" dirty="0"/>
                    </a:p>
                  </a:txBody>
                  <a:tcPr/>
                </a:tc>
                <a:tc>
                  <a:txBody>
                    <a:bodyPr/>
                    <a:lstStyle/>
                    <a:p>
                      <a:pPr algn="ctr"/>
                      <a:r>
                        <a:rPr lang="en-US" altLang="zh-CN" dirty="0" smtClean="0"/>
                        <a:t>8.1</a:t>
                      </a:r>
                      <a:endParaRPr lang="zh-CN" altLang="en-US" dirty="0"/>
                    </a:p>
                  </a:txBody>
                  <a:tcPr/>
                </a:tc>
                <a:tc>
                  <a:txBody>
                    <a:bodyPr/>
                    <a:lstStyle/>
                    <a:p>
                      <a:pPr algn="ctr"/>
                      <a:r>
                        <a:rPr lang="en-US" altLang="zh-CN" dirty="0" smtClean="0"/>
                        <a:t>79.6</a:t>
                      </a:r>
                      <a:endParaRPr lang="zh-CN" altLang="en-US" dirty="0"/>
                    </a:p>
                  </a:txBody>
                  <a:tcPr/>
                </a:tc>
              </a:tr>
              <a:tr h="370840">
                <a:tc>
                  <a:txBody>
                    <a:bodyPr/>
                    <a:lstStyle/>
                    <a:p>
                      <a:r>
                        <a:rPr lang="en-US" altLang="zh-CN" dirty="0" smtClean="0"/>
                        <a:t>2006</a:t>
                      </a:r>
                      <a:endParaRPr lang="zh-CN" altLang="en-US" dirty="0"/>
                    </a:p>
                  </a:txBody>
                  <a:tcPr/>
                </a:tc>
                <a:tc>
                  <a:txBody>
                    <a:bodyPr/>
                    <a:lstStyle/>
                    <a:p>
                      <a:pPr algn="ctr"/>
                      <a:r>
                        <a:rPr lang="en-US" altLang="zh-CN" dirty="0" smtClean="0"/>
                        <a:t>28.2</a:t>
                      </a:r>
                      <a:endParaRPr lang="zh-CN" altLang="en-US" dirty="0"/>
                    </a:p>
                  </a:txBody>
                  <a:tcPr/>
                </a:tc>
                <a:tc>
                  <a:txBody>
                    <a:bodyPr/>
                    <a:lstStyle/>
                    <a:p>
                      <a:pPr algn="ctr"/>
                      <a:r>
                        <a:rPr lang="en-US" altLang="zh-CN" dirty="0" smtClean="0"/>
                        <a:t>23.1</a:t>
                      </a:r>
                      <a:endParaRPr lang="zh-CN" altLang="en-US" dirty="0"/>
                    </a:p>
                  </a:txBody>
                  <a:tcPr/>
                </a:tc>
                <a:tc>
                  <a:txBody>
                    <a:bodyPr/>
                    <a:lstStyle/>
                    <a:p>
                      <a:pPr algn="ctr"/>
                      <a:r>
                        <a:rPr lang="en-US" altLang="zh-CN" dirty="0" smtClean="0"/>
                        <a:t>8.8</a:t>
                      </a:r>
                      <a:endParaRPr lang="zh-CN" altLang="en-US" dirty="0"/>
                    </a:p>
                  </a:txBody>
                  <a:tcPr/>
                </a:tc>
                <a:tc>
                  <a:txBody>
                    <a:bodyPr/>
                    <a:lstStyle/>
                    <a:p>
                      <a:pPr algn="ctr"/>
                      <a:r>
                        <a:rPr lang="en-US" altLang="zh-CN" dirty="0" smtClean="0"/>
                        <a:t>12.0</a:t>
                      </a:r>
                      <a:endParaRPr lang="zh-CN" altLang="en-US" dirty="0"/>
                    </a:p>
                  </a:txBody>
                  <a:tcPr/>
                </a:tc>
                <a:tc>
                  <a:txBody>
                    <a:bodyPr/>
                    <a:lstStyle/>
                    <a:p>
                      <a:pPr algn="ctr"/>
                      <a:r>
                        <a:rPr lang="en-US" altLang="zh-CN" dirty="0" smtClean="0"/>
                        <a:t>8.0</a:t>
                      </a:r>
                      <a:endParaRPr lang="zh-CN" altLang="en-US" dirty="0"/>
                    </a:p>
                  </a:txBody>
                  <a:tcPr/>
                </a:tc>
                <a:tc>
                  <a:txBody>
                    <a:bodyPr/>
                    <a:lstStyle/>
                    <a:p>
                      <a:pPr algn="ctr"/>
                      <a:r>
                        <a:rPr lang="en-US" altLang="zh-CN" dirty="0" smtClean="0"/>
                        <a:t>80.1</a:t>
                      </a:r>
                      <a:endParaRPr lang="zh-CN" altLang="en-US" dirty="0"/>
                    </a:p>
                  </a:txBody>
                  <a:tcPr/>
                </a:tc>
              </a:tr>
              <a:tr h="370840">
                <a:tc>
                  <a:txBody>
                    <a:bodyPr/>
                    <a:lstStyle/>
                    <a:p>
                      <a:r>
                        <a:rPr lang="en-US" altLang="zh-CN" dirty="0" smtClean="0"/>
                        <a:t>2007</a:t>
                      </a:r>
                      <a:endParaRPr lang="zh-CN" altLang="en-US" dirty="0"/>
                    </a:p>
                  </a:txBody>
                  <a:tcPr/>
                </a:tc>
                <a:tc>
                  <a:txBody>
                    <a:bodyPr/>
                    <a:lstStyle/>
                    <a:p>
                      <a:pPr algn="ctr"/>
                      <a:r>
                        <a:rPr lang="en-US" altLang="zh-CN" dirty="0" smtClean="0"/>
                        <a:t>30.2</a:t>
                      </a:r>
                      <a:endParaRPr lang="zh-CN" altLang="en-US" dirty="0"/>
                    </a:p>
                  </a:txBody>
                  <a:tcPr/>
                </a:tc>
                <a:tc>
                  <a:txBody>
                    <a:bodyPr/>
                    <a:lstStyle/>
                    <a:p>
                      <a:pPr algn="ctr"/>
                      <a:r>
                        <a:rPr lang="en-US" altLang="zh-CN" dirty="0" smtClean="0"/>
                        <a:t>24.4</a:t>
                      </a:r>
                      <a:endParaRPr lang="zh-CN" altLang="en-US" dirty="0"/>
                    </a:p>
                  </a:txBody>
                  <a:tcPr/>
                </a:tc>
                <a:tc>
                  <a:txBody>
                    <a:bodyPr/>
                    <a:lstStyle/>
                    <a:p>
                      <a:pPr algn="ctr"/>
                      <a:r>
                        <a:rPr lang="en-US" altLang="zh-CN" dirty="0" smtClean="0"/>
                        <a:t>7.7</a:t>
                      </a:r>
                      <a:endParaRPr lang="zh-CN" altLang="en-US" dirty="0"/>
                    </a:p>
                  </a:txBody>
                  <a:tcPr/>
                </a:tc>
                <a:tc>
                  <a:txBody>
                    <a:bodyPr/>
                    <a:lstStyle/>
                    <a:p>
                      <a:pPr algn="ctr"/>
                      <a:r>
                        <a:rPr lang="en-US" altLang="zh-CN" dirty="0" smtClean="0"/>
                        <a:t>11.1</a:t>
                      </a:r>
                      <a:endParaRPr lang="zh-CN" altLang="en-US" dirty="0"/>
                    </a:p>
                  </a:txBody>
                  <a:tcPr/>
                </a:tc>
                <a:tc>
                  <a:txBody>
                    <a:bodyPr/>
                    <a:lstStyle/>
                    <a:p>
                      <a:pPr algn="ctr"/>
                      <a:r>
                        <a:rPr lang="en-US" altLang="zh-CN" dirty="0" smtClean="0"/>
                        <a:t>7.9</a:t>
                      </a:r>
                      <a:endParaRPr lang="zh-CN" altLang="en-US" dirty="0"/>
                    </a:p>
                  </a:txBody>
                  <a:tcPr/>
                </a:tc>
                <a:tc>
                  <a:txBody>
                    <a:bodyPr/>
                    <a:lstStyle/>
                    <a:p>
                      <a:pPr algn="ctr"/>
                      <a:r>
                        <a:rPr lang="en-US" altLang="zh-CN" dirty="0" smtClean="0"/>
                        <a:t>81.3</a:t>
                      </a:r>
                      <a:endParaRPr lang="zh-CN" altLang="en-US" dirty="0"/>
                    </a:p>
                  </a:txBody>
                  <a:tcPr/>
                </a:tc>
              </a:tr>
              <a:tr h="370840">
                <a:tc>
                  <a:txBody>
                    <a:bodyPr/>
                    <a:lstStyle/>
                    <a:p>
                      <a:endParaRPr lang="zh-CN" altLang="en-US"/>
                    </a:p>
                  </a:txBody>
                  <a:tcPr/>
                </a:tc>
                <a:tc>
                  <a:txBody>
                    <a:bodyPr/>
                    <a:lstStyle/>
                    <a:p>
                      <a:pPr algn="ctr"/>
                      <a:endParaRPr lang="zh-CN" altLang="en-US"/>
                    </a:p>
                  </a:txBody>
                  <a:tcPr/>
                </a:tc>
                <a:tc>
                  <a:txBody>
                    <a:bodyPr/>
                    <a:lstStyle/>
                    <a:p>
                      <a:pPr algn="ctr"/>
                      <a:endParaRPr lang="zh-CN" altLang="en-US"/>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r>
              <a:tr h="370840">
                <a:tc>
                  <a:txBody>
                    <a:bodyPr/>
                    <a:lstStyle/>
                    <a:p>
                      <a:r>
                        <a:rPr lang="en-US" altLang="zh-CN" dirty="0" smtClean="0"/>
                        <a:t>2010</a:t>
                      </a:r>
                      <a:endParaRPr lang="zh-CN" altLang="en-US" dirty="0"/>
                    </a:p>
                  </a:txBody>
                  <a:tcPr/>
                </a:tc>
                <a:tc>
                  <a:txBody>
                    <a:bodyPr/>
                    <a:lstStyle/>
                    <a:p>
                      <a:pPr algn="ctr"/>
                      <a:r>
                        <a:rPr lang="en-US" altLang="zh-CN" dirty="0" smtClean="0"/>
                        <a:t>30.9</a:t>
                      </a:r>
                      <a:endParaRPr lang="zh-CN" altLang="en-US" dirty="0"/>
                    </a:p>
                  </a:txBody>
                  <a:tcPr/>
                </a:tc>
                <a:tc>
                  <a:txBody>
                    <a:bodyPr/>
                    <a:lstStyle/>
                    <a:p>
                      <a:pPr algn="ctr"/>
                      <a:r>
                        <a:rPr lang="en-US" altLang="zh-CN" dirty="0" smtClean="0"/>
                        <a:t>23.9</a:t>
                      </a:r>
                      <a:endParaRPr lang="zh-CN" altLang="en-US" dirty="0"/>
                    </a:p>
                  </a:txBody>
                  <a:tcPr/>
                </a:tc>
                <a:tc>
                  <a:txBody>
                    <a:bodyPr/>
                    <a:lstStyle/>
                    <a:p>
                      <a:pPr algn="ctr"/>
                      <a:r>
                        <a:rPr lang="en-US" altLang="zh-CN" dirty="0" smtClean="0"/>
                        <a:t>6.0</a:t>
                      </a:r>
                      <a:endParaRPr lang="zh-CN" altLang="en-US" dirty="0"/>
                    </a:p>
                  </a:txBody>
                  <a:tcPr/>
                </a:tc>
                <a:tc>
                  <a:txBody>
                    <a:bodyPr/>
                    <a:lstStyle/>
                    <a:p>
                      <a:pPr algn="ctr"/>
                      <a:r>
                        <a:rPr lang="en-US" altLang="zh-CN" dirty="0" smtClean="0"/>
                        <a:t>11.5</a:t>
                      </a:r>
                      <a:endParaRPr lang="zh-CN" altLang="en-US" dirty="0"/>
                    </a:p>
                  </a:txBody>
                  <a:tcPr/>
                </a:tc>
                <a:tc>
                  <a:txBody>
                    <a:bodyPr/>
                    <a:lstStyle/>
                    <a:p>
                      <a:pPr algn="ctr"/>
                      <a:r>
                        <a:rPr lang="en-US" altLang="zh-CN" dirty="0" smtClean="0"/>
                        <a:t>9.3</a:t>
                      </a:r>
                      <a:endParaRPr lang="zh-CN" altLang="en-US" dirty="0"/>
                    </a:p>
                  </a:txBody>
                  <a:tcPr/>
                </a:tc>
                <a:tc>
                  <a:txBody>
                    <a:bodyPr/>
                    <a:lstStyle/>
                    <a:p>
                      <a:pPr algn="ctr"/>
                      <a:r>
                        <a:rPr lang="en-US" altLang="zh-CN" dirty="0" smtClean="0"/>
                        <a:t>81.6</a:t>
                      </a:r>
                      <a:endParaRPr lang="zh-CN" altLang="en-US" dirty="0"/>
                    </a:p>
                  </a:txBody>
                  <a:tcPr/>
                </a:tc>
              </a:tr>
              <a:tr h="370840">
                <a:tc>
                  <a:txBody>
                    <a:bodyPr/>
                    <a:lstStyle/>
                    <a:p>
                      <a:r>
                        <a:rPr lang="en-US" altLang="zh-CN" dirty="0" smtClean="0"/>
                        <a:t>2011</a:t>
                      </a:r>
                      <a:endParaRPr lang="zh-CN" altLang="en-US" dirty="0"/>
                    </a:p>
                  </a:txBody>
                  <a:tcPr/>
                </a:tc>
                <a:tc>
                  <a:txBody>
                    <a:bodyPr/>
                    <a:lstStyle/>
                    <a:p>
                      <a:pPr algn="ctr"/>
                      <a:r>
                        <a:rPr lang="en-US" altLang="zh-CN" dirty="0" smtClean="0"/>
                        <a:t>33.9</a:t>
                      </a:r>
                      <a:endParaRPr lang="zh-CN" altLang="en-US" dirty="0"/>
                    </a:p>
                  </a:txBody>
                  <a:tcPr/>
                </a:tc>
                <a:tc>
                  <a:txBody>
                    <a:bodyPr/>
                    <a:lstStyle/>
                    <a:p>
                      <a:pPr algn="ctr"/>
                      <a:r>
                        <a:rPr lang="en-US" altLang="zh-CN" dirty="0" smtClean="0"/>
                        <a:t>25.0</a:t>
                      </a:r>
                      <a:endParaRPr lang="zh-CN" altLang="en-US" dirty="0"/>
                    </a:p>
                  </a:txBody>
                  <a:tcPr/>
                </a:tc>
                <a:tc>
                  <a:txBody>
                    <a:bodyPr/>
                    <a:lstStyle/>
                    <a:p>
                      <a:pPr algn="ctr"/>
                      <a:r>
                        <a:rPr lang="en-US" altLang="zh-CN" dirty="0" smtClean="0"/>
                        <a:t>4.8</a:t>
                      </a:r>
                      <a:endParaRPr lang="zh-CN" altLang="en-US" dirty="0"/>
                    </a:p>
                  </a:txBody>
                  <a:tcPr/>
                </a:tc>
                <a:tc>
                  <a:txBody>
                    <a:bodyPr/>
                    <a:lstStyle/>
                    <a:p>
                      <a:pPr algn="ctr"/>
                      <a:r>
                        <a:rPr lang="en-US" altLang="zh-CN" dirty="0" smtClean="0"/>
                        <a:t>9.2</a:t>
                      </a:r>
                      <a:endParaRPr lang="zh-CN" altLang="en-US" dirty="0"/>
                    </a:p>
                  </a:txBody>
                  <a:tcPr/>
                </a:tc>
                <a:tc>
                  <a:txBody>
                    <a:bodyPr/>
                    <a:lstStyle/>
                    <a:p>
                      <a:pPr algn="ctr"/>
                      <a:r>
                        <a:rPr lang="en-US" altLang="zh-CN" dirty="0" smtClean="0"/>
                        <a:t>8.1</a:t>
                      </a:r>
                      <a:endParaRPr lang="zh-CN" altLang="en-US" dirty="0"/>
                    </a:p>
                  </a:txBody>
                  <a:tcPr/>
                </a:tc>
                <a:tc>
                  <a:txBody>
                    <a:bodyPr/>
                    <a:lstStyle/>
                    <a:p>
                      <a:pPr algn="ctr"/>
                      <a:r>
                        <a:rPr lang="en-US" altLang="zh-CN" dirty="0" smtClean="0"/>
                        <a:t>81.0</a:t>
                      </a:r>
                      <a:endParaRPr lang="zh-CN" altLang="en-US" dirty="0"/>
                    </a:p>
                  </a:txBody>
                  <a:tcPr/>
                </a:tc>
              </a:tr>
              <a:tr h="370840">
                <a:tc>
                  <a:txBody>
                    <a:bodyPr/>
                    <a:lstStyle/>
                    <a:p>
                      <a:r>
                        <a:rPr lang="en-US" altLang="zh-CN" dirty="0" smtClean="0"/>
                        <a:t>2012</a:t>
                      </a:r>
                      <a:endParaRPr lang="zh-CN" altLang="en-US" dirty="0"/>
                    </a:p>
                  </a:txBody>
                  <a:tcPr/>
                </a:tc>
                <a:tc>
                  <a:txBody>
                    <a:bodyPr/>
                    <a:lstStyle/>
                    <a:p>
                      <a:pPr algn="ctr"/>
                      <a:r>
                        <a:rPr lang="en-US" altLang="zh-CN" dirty="0" smtClean="0"/>
                        <a:t>34.1</a:t>
                      </a:r>
                      <a:endParaRPr lang="zh-CN" altLang="en-US" dirty="0"/>
                    </a:p>
                  </a:txBody>
                  <a:tcPr/>
                </a:tc>
                <a:tc>
                  <a:txBody>
                    <a:bodyPr/>
                    <a:lstStyle/>
                    <a:p>
                      <a:pPr algn="ctr"/>
                      <a:r>
                        <a:rPr lang="en-US" altLang="zh-CN" dirty="0" smtClean="0"/>
                        <a:t>25.4</a:t>
                      </a:r>
                      <a:endParaRPr lang="zh-CN" altLang="en-US" dirty="0"/>
                    </a:p>
                  </a:txBody>
                  <a:tcPr/>
                </a:tc>
                <a:tc>
                  <a:txBody>
                    <a:bodyPr/>
                    <a:lstStyle/>
                    <a:p>
                      <a:pPr algn="ctr"/>
                      <a:r>
                        <a:rPr lang="en-US" altLang="zh-CN" dirty="0" smtClean="0"/>
                        <a:t>4.6</a:t>
                      </a:r>
                      <a:endParaRPr lang="zh-CN" altLang="en-US" dirty="0"/>
                    </a:p>
                  </a:txBody>
                  <a:tcPr/>
                </a:tc>
                <a:tc>
                  <a:txBody>
                    <a:bodyPr/>
                    <a:lstStyle/>
                    <a:p>
                      <a:pPr algn="ctr"/>
                      <a:r>
                        <a:rPr lang="en-US" altLang="zh-CN" dirty="0" smtClean="0"/>
                        <a:t>8.5</a:t>
                      </a:r>
                      <a:endParaRPr lang="zh-CN" altLang="en-US" dirty="0"/>
                    </a:p>
                  </a:txBody>
                  <a:tcPr/>
                </a:tc>
                <a:tc>
                  <a:txBody>
                    <a:bodyPr/>
                    <a:lstStyle/>
                    <a:p>
                      <a:pPr algn="ctr"/>
                      <a:r>
                        <a:rPr lang="en-US" altLang="zh-CN" dirty="0" smtClean="0"/>
                        <a:t>8.1</a:t>
                      </a:r>
                      <a:endParaRPr lang="zh-CN" altLang="en-US" dirty="0"/>
                    </a:p>
                  </a:txBody>
                  <a:tcPr/>
                </a:tc>
                <a:tc>
                  <a:txBody>
                    <a:bodyPr/>
                    <a:lstStyle/>
                    <a:p>
                      <a:pPr algn="ctr"/>
                      <a:r>
                        <a:rPr lang="en-US" altLang="zh-CN" dirty="0" smtClean="0"/>
                        <a:t>80.7</a:t>
                      </a:r>
                      <a:endParaRPr lang="zh-CN" altLang="en-US" dirty="0"/>
                    </a:p>
                  </a:txBody>
                  <a:tcPr/>
                </a:tc>
              </a:tr>
              <a:tr h="370840">
                <a:tc>
                  <a:txBody>
                    <a:bodyPr/>
                    <a:lstStyle/>
                    <a:p>
                      <a:r>
                        <a:rPr lang="en-US" altLang="zh-CN" dirty="0" smtClean="0"/>
                        <a:t>2013</a:t>
                      </a:r>
                      <a:endParaRPr lang="zh-CN" altLang="en-US" dirty="0"/>
                    </a:p>
                  </a:txBody>
                  <a:tcPr/>
                </a:tc>
                <a:tc>
                  <a:txBody>
                    <a:bodyPr/>
                    <a:lstStyle/>
                    <a:p>
                      <a:pPr algn="ctr"/>
                      <a:r>
                        <a:rPr lang="en-US" altLang="zh-CN" dirty="0" smtClean="0"/>
                        <a:t>33.9</a:t>
                      </a:r>
                      <a:endParaRPr lang="zh-CN" altLang="en-US" dirty="0"/>
                    </a:p>
                  </a:txBody>
                  <a:tcPr/>
                </a:tc>
                <a:tc>
                  <a:txBody>
                    <a:bodyPr/>
                    <a:lstStyle/>
                    <a:p>
                      <a:pPr algn="ctr"/>
                      <a:r>
                        <a:rPr lang="en-US" altLang="zh-CN" dirty="0" smtClean="0"/>
                        <a:t>25.6</a:t>
                      </a:r>
                      <a:endParaRPr lang="zh-CN" altLang="en-US" dirty="0"/>
                    </a:p>
                  </a:txBody>
                  <a:tcPr/>
                </a:tc>
                <a:tc>
                  <a:txBody>
                    <a:bodyPr/>
                    <a:lstStyle/>
                    <a:p>
                      <a:pPr algn="ctr"/>
                      <a:r>
                        <a:rPr lang="en-US" altLang="zh-CN" dirty="0" smtClean="0"/>
                        <a:t>4.5</a:t>
                      </a:r>
                      <a:endParaRPr lang="zh-CN" altLang="en-US" dirty="0"/>
                    </a:p>
                  </a:txBody>
                  <a:tcPr/>
                </a:tc>
                <a:tc>
                  <a:txBody>
                    <a:bodyPr/>
                    <a:lstStyle/>
                    <a:p>
                      <a:pPr algn="ctr"/>
                      <a:r>
                        <a:rPr lang="en-US" altLang="zh-CN" dirty="0" smtClean="0"/>
                        <a:t>8.3</a:t>
                      </a:r>
                      <a:endParaRPr lang="zh-CN" altLang="en-US" dirty="0"/>
                    </a:p>
                  </a:txBody>
                  <a:tcPr/>
                </a:tc>
                <a:tc>
                  <a:txBody>
                    <a:bodyPr/>
                    <a:lstStyle/>
                    <a:p>
                      <a:pPr algn="ctr"/>
                      <a:r>
                        <a:rPr lang="en-US" altLang="zh-CN" dirty="0" smtClean="0"/>
                        <a:t>8.6</a:t>
                      </a:r>
                      <a:endParaRPr lang="zh-CN" altLang="en-US" dirty="0"/>
                    </a:p>
                  </a:txBody>
                  <a:tcPr/>
                </a:tc>
                <a:tc>
                  <a:txBody>
                    <a:bodyPr/>
                    <a:lstStyle/>
                    <a:p>
                      <a:pPr algn="ctr"/>
                      <a:r>
                        <a:rPr lang="en-US" altLang="zh-CN" dirty="0" smtClean="0"/>
                        <a:t>80.9</a:t>
                      </a:r>
                      <a:endParaRPr lang="zh-CN" altLang="en-US" dirty="0"/>
                    </a:p>
                  </a:txBody>
                  <a:tcPr/>
                </a:tc>
              </a:tr>
              <a:tr h="370840">
                <a:tc>
                  <a:txBody>
                    <a:bodyPr/>
                    <a:lstStyle/>
                    <a:p>
                      <a:r>
                        <a:rPr lang="en-US" altLang="zh-CN" dirty="0" smtClean="0"/>
                        <a:t>2014.1-11</a:t>
                      </a:r>
                      <a:endParaRPr lang="zh-CN" altLang="en-US" dirty="0"/>
                    </a:p>
                  </a:txBody>
                  <a:tcPr/>
                </a:tc>
                <a:tc>
                  <a:txBody>
                    <a:bodyPr/>
                    <a:lstStyle/>
                    <a:p>
                      <a:pPr algn="ctr"/>
                      <a:r>
                        <a:rPr lang="en-US" altLang="zh-CN" dirty="0" smtClean="0"/>
                        <a:t>33.6</a:t>
                      </a:r>
                      <a:endParaRPr lang="zh-CN" altLang="en-US" dirty="0"/>
                    </a:p>
                  </a:txBody>
                  <a:tcPr/>
                </a:tc>
                <a:tc>
                  <a:txBody>
                    <a:bodyPr/>
                    <a:lstStyle/>
                    <a:p>
                      <a:pPr algn="ctr"/>
                      <a:r>
                        <a:rPr lang="en-US" altLang="zh-CN" dirty="0" smtClean="0"/>
                        <a:t>24.9</a:t>
                      </a:r>
                      <a:endParaRPr lang="zh-CN" altLang="en-US" dirty="0"/>
                    </a:p>
                  </a:txBody>
                  <a:tcPr/>
                </a:tc>
                <a:tc>
                  <a:txBody>
                    <a:bodyPr/>
                    <a:lstStyle/>
                    <a:p>
                      <a:pPr algn="ctr"/>
                      <a:r>
                        <a:rPr lang="en-US" altLang="zh-CN" dirty="0" smtClean="0"/>
                        <a:t>4.6</a:t>
                      </a:r>
                      <a:endParaRPr lang="zh-CN" altLang="en-US" dirty="0"/>
                    </a:p>
                  </a:txBody>
                  <a:tcPr/>
                </a:tc>
                <a:tc>
                  <a:txBody>
                    <a:bodyPr/>
                    <a:lstStyle/>
                    <a:p>
                      <a:pPr algn="ctr"/>
                      <a:r>
                        <a:rPr lang="en-US" altLang="zh-CN" dirty="0" smtClean="0"/>
                        <a:t>8.2</a:t>
                      </a:r>
                      <a:endParaRPr lang="zh-CN" altLang="en-US" dirty="0"/>
                    </a:p>
                  </a:txBody>
                  <a:tcPr/>
                </a:tc>
                <a:tc>
                  <a:txBody>
                    <a:bodyPr/>
                    <a:lstStyle/>
                    <a:p>
                      <a:pPr algn="ctr"/>
                      <a:r>
                        <a:rPr lang="en-US" altLang="zh-CN" dirty="0" smtClean="0"/>
                        <a:t>9.1</a:t>
                      </a:r>
                      <a:endParaRPr lang="zh-CN" altLang="en-US" dirty="0"/>
                    </a:p>
                  </a:txBody>
                  <a:tcPr/>
                </a:tc>
                <a:tc>
                  <a:txBody>
                    <a:bodyPr/>
                    <a:lstStyle/>
                    <a:p>
                      <a:pPr algn="ctr"/>
                      <a:r>
                        <a:rPr lang="en-US" altLang="zh-CN" dirty="0" smtClean="0"/>
                        <a:t>80.4</a:t>
                      </a:r>
                      <a:endParaRPr lang="zh-CN" alt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363272" cy="922114"/>
          </a:xfrm>
        </p:spPr>
        <p:txBody>
          <a:bodyPr>
            <a:noAutofit/>
          </a:bodyPr>
          <a:lstStyle/>
          <a:p>
            <a:r>
              <a:rPr lang="zh-CN" altLang="en-US" sz="3600" dirty="0" smtClean="0"/>
              <a:t>固定资产投资（不含农户）行业构成（</a:t>
            </a:r>
            <a:r>
              <a:rPr lang="en-US" altLang="zh-CN" sz="3600" dirty="0" smtClean="0"/>
              <a:t>%</a:t>
            </a:r>
            <a:r>
              <a:rPr lang="zh-CN" altLang="en-US" sz="3600" dirty="0" smtClean="0"/>
              <a:t>）</a:t>
            </a:r>
            <a:endParaRPr lang="zh-CN" altLang="en-US" sz="3600" dirty="0"/>
          </a:p>
        </p:txBody>
      </p:sp>
      <p:graphicFrame>
        <p:nvGraphicFramePr>
          <p:cNvPr id="4" name="内容占位符 3"/>
          <p:cNvGraphicFramePr>
            <a:graphicFrameLocks noGrp="1"/>
          </p:cNvGraphicFramePr>
          <p:nvPr>
            <p:ph idx="1"/>
          </p:nvPr>
        </p:nvGraphicFramePr>
        <p:xfrm>
          <a:off x="467544" y="1196752"/>
          <a:ext cx="8229599" cy="471932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370840">
                <a:tc>
                  <a:txBody>
                    <a:bodyPr/>
                    <a:lstStyle/>
                    <a:p>
                      <a:endParaRPr lang="zh-CN" altLang="en-US" dirty="0"/>
                    </a:p>
                  </a:txBody>
                  <a:tcPr/>
                </a:tc>
                <a:tc>
                  <a:txBody>
                    <a:bodyPr/>
                    <a:lstStyle/>
                    <a:p>
                      <a:r>
                        <a:rPr lang="zh-CN" altLang="en-US" dirty="0" smtClean="0"/>
                        <a:t>农林牧渔业</a:t>
                      </a:r>
                      <a:endParaRPr lang="zh-CN" altLang="en-US" dirty="0"/>
                    </a:p>
                  </a:txBody>
                  <a:tcPr anchor="ctr"/>
                </a:tc>
                <a:tc>
                  <a:txBody>
                    <a:bodyPr/>
                    <a:lstStyle/>
                    <a:p>
                      <a:r>
                        <a:rPr lang="zh-CN" altLang="en-US" dirty="0" smtClean="0"/>
                        <a:t>采矿业</a:t>
                      </a:r>
                      <a:endParaRPr lang="zh-CN" altLang="en-US" dirty="0"/>
                    </a:p>
                  </a:txBody>
                  <a:tcPr anchor="ctr"/>
                </a:tc>
                <a:tc>
                  <a:txBody>
                    <a:bodyPr/>
                    <a:lstStyle/>
                    <a:p>
                      <a:r>
                        <a:rPr lang="zh-CN" altLang="en-US" dirty="0" smtClean="0"/>
                        <a:t>批发和零售业</a:t>
                      </a:r>
                      <a:endParaRPr lang="zh-CN" altLang="en-US" dirty="0"/>
                    </a:p>
                  </a:txBody>
                  <a:tcPr anchor="ctr"/>
                </a:tc>
                <a:tc>
                  <a:txBody>
                    <a:bodyPr/>
                    <a:lstStyle/>
                    <a:p>
                      <a:r>
                        <a:rPr lang="zh-CN" altLang="en-US" dirty="0" smtClean="0"/>
                        <a:t>住宿和餐饮业</a:t>
                      </a:r>
                      <a:endParaRPr lang="zh-CN" altLang="en-US" dirty="0"/>
                    </a:p>
                  </a:txBody>
                  <a:tcPr anchor="ctr"/>
                </a:tc>
                <a:tc>
                  <a:txBody>
                    <a:bodyPr/>
                    <a:lstStyle/>
                    <a:p>
                      <a:r>
                        <a:rPr lang="zh-CN" altLang="en-US" dirty="0" smtClean="0"/>
                        <a:t>租赁和商务服务业</a:t>
                      </a:r>
                      <a:endParaRPr lang="zh-CN" altLang="en-US" dirty="0"/>
                    </a:p>
                  </a:txBody>
                  <a:tcPr anchor="ctr"/>
                </a:tc>
                <a:tc>
                  <a:txBody>
                    <a:bodyPr/>
                    <a:lstStyle/>
                    <a:p>
                      <a:pPr algn="ctr"/>
                      <a:r>
                        <a:rPr lang="zh-CN" altLang="en-US" dirty="0" smtClean="0"/>
                        <a:t>合计</a:t>
                      </a:r>
                      <a:endParaRPr lang="zh-CN" altLang="en-US" dirty="0"/>
                    </a:p>
                  </a:txBody>
                  <a:tcPr anchor="ctr"/>
                </a:tc>
              </a:tr>
              <a:tr h="370840">
                <a:tc>
                  <a:txBody>
                    <a:bodyPr/>
                    <a:lstStyle/>
                    <a:p>
                      <a:r>
                        <a:rPr lang="en-US" altLang="zh-CN" dirty="0" smtClean="0"/>
                        <a:t>2003</a:t>
                      </a:r>
                      <a:endParaRPr lang="zh-CN" altLang="en-US" dirty="0"/>
                    </a:p>
                  </a:txBody>
                  <a:tcPr/>
                </a:tc>
                <a:tc>
                  <a:txBody>
                    <a:bodyPr/>
                    <a:lstStyle/>
                    <a:p>
                      <a:pPr algn="ctr"/>
                      <a:r>
                        <a:rPr lang="en-US" altLang="zh-CN" dirty="0" smtClean="0"/>
                        <a:t>1.2</a:t>
                      </a:r>
                      <a:endParaRPr lang="zh-CN" altLang="en-US" dirty="0"/>
                    </a:p>
                  </a:txBody>
                  <a:tcPr/>
                </a:tc>
                <a:tc>
                  <a:txBody>
                    <a:bodyPr/>
                    <a:lstStyle/>
                    <a:p>
                      <a:pPr algn="ctr"/>
                      <a:r>
                        <a:rPr lang="en-US" altLang="zh-CN" dirty="0" smtClean="0"/>
                        <a:t>3.4</a:t>
                      </a:r>
                      <a:endParaRPr lang="zh-CN" altLang="en-US" dirty="0"/>
                    </a:p>
                  </a:txBody>
                  <a:tcPr/>
                </a:tc>
                <a:tc>
                  <a:txBody>
                    <a:bodyPr/>
                    <a:lstStyle/>
                    <a:p>
                      <a:pPr algn="ctr"/>
                      <a:r>
                        <a:rPr lang="en-US" altLang="zh-CN" dirty="0" smtClean="0"/>
                        <a:t>1.7</a:t>
                      </a:r>
                      <a:endParaRPr lang="zh-CN" altLang="en-US" dirty="0"/>
                    </a:p>
                  </a:txBody>
                  <a:tcPr/>
                </a:tc>
                <a:tc>
                  <a:txBody>
                    <a:bodyPr/>
                    <a:lstStyle/>
                    <a:p>
                      <a:pPr algn="ctr"/>
                      <a:r>
                        <a:rPr lang="en-US" altLang="zh-CN" dirty="0" smtClean="0"/>
                        <a:t>0.7</a:t>
                      </a:r>
                      <a:endParaRPr lang="zh-CN" altLang="en-US" dirty="0"/>
                    </a:p>
                  </a:txBody>
                  <a:tcPr/>
                </a:tc>
                <a:tc>
                  <a:txBody>
                    <a:bodyPr/>
                    <a:lstStyle/>
                    <a:p>
                      <a:pPr algn="ctr"/>
                      <a:r>
                        <a:rPr lang="en-US" altLang="zh-CN" dirty="0" smtClean="0"/>
                        <a:t>0.7</a:t>
                      </a:r>
                      <a:endParaRPr lang="zh-CN" altLang="en-US" dirty="0"/>
                    </a:p>
                  </a:txBody>
                  <a:tcPr/>
                </a:tc>
                <a:tc>
                  <a:txBody>
                    <a:bodyPr/>
                    <a:lstStyle/>
                    <a:p>
                      <a:pPr algn="ctr"/>
                      <a:r>
                        <a:rPr lang="en-US" altLang="zh-CN" dirty="0" smtClean="0"/>
                        <a:t>7.7</a:t>
                      </a:r>
                      <a:endParaRPr lang="zh-CN" altLang="en-US" dirty="0"/>
                    </a:p>
                  </a:txBody>
                  <a:tcPr/>
                </a:tc>
              </a:tr>
              <a:tr h="370840">
                <a:tc>
                  <a:txBody>
                    <a:bodyPr/>
                    <a:lstStyle/>
                    <a:p>
                      <a:r>
                        <a:rPr lang="en-US" altLang="zh-CN" dirty="0" smtClean="0"/>
                        <a:t>2004</a:t>
                      </a:r>
                      <a:endParaRPr lang="zh-CN" altLang="en-US" dirty="0"/>
                    </a:p>
                  </a:txBody>
                  <a:tcPr/>
                </a:tc>
                <a:tc>
                  <a:txBody>
                    <a:bodyPr/>
                    <a:lstStyle/>
                    <a:p>
                      <a:pPr algn="ctr"/>
                      <a:r>
                        <a:rPr lang="en-US" altLang="zh-CN" dirty="0" smtClean="0"/>
                        <a:t>1.1</a:t>
                      </a:r>
                      <a:endParaRPr lang="zh-CN" altLang="en-US" dirty="0"/>
                    </a:p>
                  </a:txBody>
                  <a:tcPr/>
                </a:tc>
                <a:tc>
                  <a:txBody>
                    <a:bodyPr/>
                    <a:lstStyle/>
                    <a:p>
                      <a:pPr algn="ctr"/>
                      <a:r>
                        <a:rPr lang="en-US" altLang="zh-CN" dirty="0" smtClean="0"/>
                        <a:t>3.6</a:t>
                      </a:r>
                      <a:endParaRPr lang="zh-CN" altLang="en-US" dirty="0"/>
                    </a:p>
                  </a:txBody>
                  <a:tcPr/>
                </a:tc>
                <a:tc>
                  <a:txBody>
                    <a:bodyPr/>
                    <a:lstStyle/>
                    <a:p>
                      <a:pPr algn="ctr"/>
                      <a:r>
                        <a:rPr lang="en-US" altLang="zh-CN" dirty="0" smtClean="0"/>
                        <a:t>1.9</a:t>
                      </a:r>
                      <a:endParaRPr lang="zh-CN" altLang="en-US" dirty="0"/>
                    </a:p>
                  </a:txBody>
                  <a:tcPr/>
                </a:tc>
                <a:tc>
                  <a:txBody>
                    <a:bodyPr/>
                    <a:lstStyle/>
                    <a:p>
                      <a:pPr algn="ctr"/>
                      <a:r>
                        <a:rPr lang="en-US" altLang="zh-CN" dirty="0" smtClean="0"/>
                        <a:t>0.7</a:t>
                      </a:r>
                      <a:endParaRPr lang="zh-CN" altLang="en-US" dirty="0"/>
                    </a:p>
                  </a:txBody>
                  <a:tcPr/>
                </a:tc>
                <a:tc>
                  <a:txBody>
                    <a:bodyPr/>
                    <a:lstStyle/>
                    <a:p>
                      <a:pPr algn="ctr"/>
                      <a:r>
                        <a:rPr lang="en-US" altLang="zh-CN" dirty="0" smtClean="0"/>
                        <a:t>0.6</a:t>
                      </a:r>
                      <a:endParaRPr lang="zh-CN" altLang="en-US" dirty="0"/>
                    </a:p>
                  </a:txBody>
                  <a:tcPr/>
                </a:tc>
                <a:tc>
                  <a:txBody>
                    <a:bodyPr/>
                    <a:lstStyle/>
                    <a:p>
                      <a:pPr algn="ctr"/>
                      <a:r>
                        <a:rPr lang="en-US" altLang="zh-CN" dirty="0" smtClean="0"/>
                        <a:t>7.9</a:t>
                      </a:r>
                      <a:endParaRPr lang="zh-CN" altLang="en-US" dirty="0"/>
                    </a:p>
                  </a:txBody>
                  <a:tcPr/>
                </a:tc>
              </a:tr>
              <a:tr h="370840">
                <a:tc>
                  <a:txBody>
                    <a:bodyPr/>
                    <a:lstStyle/>
                    <a:p>
                      <a:r>
                        <a:rPr lang="en-US" altLang="zh-CN" dirty="0" smtClean="0"/>
                        <a:t>2005</a:t>
                      </a:r>
                      <a:endParaRPr lang="zh-CN" altLang="en-US" dirty="0"/>
                    </a:p>
                  </a:txBody>
                  <a:tcPr/>
                </a:tc>
                <a:tc>
                  <a:txBody>
                    <a:bodyPr/>
                    <a:lstStyle/>
                    <a:p>
                      <a:pPr algn="ctr"/>
                      <a:r>
                        <a:rPr lang="en-US" altLang="zh-CN" dirty="0" smtClean="0"/>
                        <a:t>1.1</a:t>
                      </a:r>
                      <a:endParaRPr lang="zh-CN" altLang="en-US" dirty="0"/>
                    </a:p>
                  </a:txBody>
                  <a:tcPr/>
                </a:tc>
                <a:tc>
                  <a:txBody>
                    <a:bodyPr/>
                    <a:lstStyle/>
                    <a:p>
                      <a:pPr algn="ctr"/>
                      <a:r>
                        <a:rPr lang="en-US" altLang="zh-CN" dirty="0" smtClean="0"/>
                        <a:t>4.3</a:t>
                      </a:r>
                      <a:endParaRPr lang="zh-CN" altLang="en-US" dirty="0"/>
                    </a:p>
                  </a:txBody>
                  <a:tcPr/>
                </a:tc>
                <a:tc>
                  <a:txBody>
                    <a:bodyPr/>
                    <a:lstStyle/>
                    <a:p>
                      <a:pPr algn="ctr"/>
                      <a:r>
                        <a:rPr lang="en-US" altLang="zh-CN" dirty="0" smtClean="0"/>
                        <a:t>2.0</a:t>
                      </a:r>
                      <a:endParaRPr lang="zh-CN" altLang="en-US" dirty="0"/>
                    </a:p>
                  </a:txBody>
                  <a:tcPr/>
                </a:tc>
                <a:tc>
                  <a:txBody>
                    <a:bodyPr/>
                    <a:lstStyle/>
                    <a:p>
                      <a:pPr algn="ctr"/>
                      <a:r>
                        <a:rPr lang="en-US" altLang="zh-CN" dirty="0" smtClean="0"/>
                        <a:t>0.9</a:t>
                      </a:r>
                      <a:endParaRPr lang="zh-CN" altLang="en-US" dirty="0"/>
                    </a:p>
                  </a:txBody>
                  <a:tcPr/>
                </a:tc>
                <a:tc>
                  <a:txBody>
                    <a:bodyPr/>
                    <a:lstStyle/>
                    <a:p>
                      <a:pPr algn="ctr"/>
                      <a:r>
                        <a:rPr lang="en-US" altLang="zh-CN" dirty="0" smtClean="0"/>
                        <a:t>0.6</a:t>
                      </a:r>
                      <a:endParaRPr lang="zh-CN" altLang="en-US" dirty="0"/>
                    </a:p>
                  </a:txBody>
                  <a:tcPr/>
                </a:tc>
                <a:tc>
                  <a:txBody>
                    <a:bodyPr/>
                    <a:lstStyle/>
                    <a:p>
                      <a:pPr algn="ctr"/>
                      <a:r>
                        <a:rPr lang="en-US" altLang="zh-CN" dirty="0" smtClean="0"/>
                        <a:t>8.9</a:t>
                      </a:r>
                      <a:endParaRPr lang="zh-CN" altLang="en-US" dirty="0"/>
                    </a:p>
                  </a:txBody>
                  <a:tcPr/>
                </a:tc>
              </a:tr>
              <a:tr h="370840">
                <a:tc>
                  <a:txBody>
                    <a:bodyPr/>
                    <a:lstStyle/>
                    <a:p>
                      <a:r>
                        <a:rPr lang="en-US" altLang="zh-CN" dirty="0" smtClean="0"/>
                        <a:t>2006</a:t>
                      </a:r>
                      <a:endParaRPr lang="zh-CN" altLang="en-US" dirty="0"/>
                    </a:p>
                  </a:txBody>
                  <a:tcPr/>
                </a:tc>
                <a:tc>
                  <a:txBody>
                    <a:bodyPr/>
                    <a:lstStyle/>
                    <a:p>
                      <a:pPr algn="ctr"/>
                      <a:r>
                        <a:rPr lang="en-US" altLang="zh-CN" dirty="0" smtClean="0"/>
                        <a:t>1.2</a:t>
                      </a:r>
                      <a:endParaRPr lang="zh-CN" altLang="en-US" dirty="0"/>
                    </a:p>
                  </a:txBody>
                  <a:tcPr/>
                </a:tc>
                <a:tc>
                  <a:txBody>
                    <a:bodyPr/>
                    <a:lstStyle/>
                    <a:p>
                      <a:pPr algn="ctr"/>
                      <a:r>
                        <a:rPr lang="en-US" altLang="zh-CN" dirty="0" smtClean="0"/>
                        <a:t>4.4</a:t>
                      </a:r>
                      <a:endParaRPr lang="zh-CN" altLang="en-US" dirty="0"/>
                    </a:p>
                  </a:txBody>
                  <a:tcPr/>
                </a:tc>
                <a:tc>
                  <a:txBody>
                    <a:bodyPr/>
                    <a:lstStyle/>
                    <a:p>
                      <a:pPr algn="ctr"/>
                      <a:r>
                        <a:rPr lang="en-US" altLang="zh-CN" dirty="0" smtClean="0"/>
                        <a:t>2.0</a:t>
                      </a:r>
                      <a:endParaRPr lang="zh-CN" altLang="en-US" dirty="0"/>
                    </a:p>
                  </a:txBody>
                  <a:tcPr/>
                </a:tc>
                <a:tc>
                  <a:txBody>
                    <a:bodyPr/>
                    <a:lstStyle/>
                    <a:p>
                      <a:pPr algn="ctr"/>
                      <a:r>
                        <a:rPr lang="en-US" altLang="zh-CN" dirty="0" smtClean="0"/>
                        <a:t>1.0</a:t>
                      </a:r>
                      <a:endParaRPr lang="zh-CN" altLang="en-US" dirty="0"/>
                    </a:p>
                  </a:txBody>
                  <a:tcPr/>
                </a:tc>
                <a:tc>
                  <a:txBody>
                    <a:bodyPr/>
                    <a:lstStyle/>
                    <a:p>
                      <a:pPr algn="ctr"/>
                      <a:r>
                        <a:rPr lang="en-US" altLang="zh-CN" dirty="0" smtClean="0"/>
                        <a:t>0.7</a:t>
                      </a:r>
                      <a:endParaRPr lang="zh-CN" altLang="en-US" dirty="0"/>
                    </a:p>
                  </a:txBody>
                  <a:tcPr/>
                </a:tc>
                <a:tc>
                  <a:txBody>
                    <a:bodyPr/>
                    <a:lstStyle/>
                    <a:p>
                      <a:pPr algn="ctr"/>
                      <a:r>
                        <a:rPr lang="en-US" altLang="zh-CN" dirty="0" smtClean="0"/>
                        <a:t>9.3</a:t>
                      </a:r>
                      <a:endParaRPr lang="zh-CN" altLang="en-US" dirty="0"/>
                    </a:p>
                  </a:txBody>
                  <a:tcPr/>
                </a:tc>
              </a:tr>
              <a:tr h="370840">
                <a:tc>
                  <a:txBody>
                    <a:bodyPr/>
                    <a:lstStyle/>
                    <a:p>
                      <a:r>
                        <a:rPr lang="en-US" altLang="zh-CN" dirty="0" smtClean="0"/>
                        <a:t>2007</a:t>
                      </a:r>
                      <a:endParaRPr lang="zh-CN" altLang="en-US" dirty="0"/>
                    </a:p>
                  </a:txBody>
                  <a:tcPr/>
                </a:tc>
                <a:tc>
                  <a:txBody>
                    <a:bodyPr/>
                    <a:lstStyle/>
                    <a:p>
                      <a:pPr algn="ctr"/>
                      <a:r>
                        <a:rPr lang="en-US" altLang="zh-CN" dirty="0" smtClean="0"/>
                        <a:t>1.2</a:t>
                      </a:r>
                      <a:endParaRPr lang="zh-CN" altLang="en-US" dirty="0"/>
                    </a:p>
                  </a:txBody>
                  <a:tcPr/>
                </a:tc>
                <a:tc>
                  <a:txBody>
                    <a:bodyPr/>
                    <a:lstStyle/>
                    <a:p>
                      <a:pPr algn="ctr"/>
                      <a:r>
                        <a:rPr lang="en-US" altLang="zh-CN" dirty="0" smtClean="0"/>
                        <a:t>4.5</a:t>
                      </a:r>
                      <a:endParaRPr lang="zh-CN" altLang="en-US" dirty="0"/>
                    </a:p>
                  </a:txBody>
                  <a:tcPr/>
                </a:tc>
                <a:tc>
                  <a:txBody>
                    <a:bodyPr/>
                    <a:lstStyle/>
                    <a:p>
                      <a:pPr algn="ctr"/>
                      <a:r>
                        <a:rPr lang="en-US" altLang="zh-CN" dirty="0" smtClean="0"/>
                        <a:t>2.1</a:t>
                      </a:r>
                      <a:endParaRPr lang="zh-CN" altLang="en-US" dirty="0"/>
                    </a:p>
                  </a:txBody>
                  <a:tcPr/>
                </a:tc>
                <a:tc>
                  <a:txBody>
                    <a:bodyPr/>
                    <a:lstStyle/>
                    <a:p>
                      <a:pPr algn="ctr"/>
                      <a:r>
                        <a:rPr lang="en-US" altLang="zh-CN" dirty="0" smtClean="0"/>
                        <a:t>1.1</a:t>
                      </a:r>
                      <a:endParaRPr lang="zh-CN" altLang="en-US" dirty="0"/>
                    </a:p>
                  </a:txBody>
                  <a:tcPr/>
                </a:tc>
                <a:tc>
                  <a:txBody>
                    <a:bodyPr/>
                    <a:lstStyle/>
                    <a:p>
                      <a:pPr algn="ctr"/>
                      <a:r>
                        <a:rPr lang="en-US" altLang="zh-CN" dirty="0" smtClean="0"/>
                        <a:t>0.7</a:t>
                      </a:r>
                      <a:endParaRPr lang="zh-CN" altLang="en-US" dirty="0"/>
                    </a:p>
                  </a:txBody>
                  <a:tcPr/>
                </a:tc>
                <a:tc>
                  <a:txBody>
                    <a:bodyPr/>
                    <a:lstStyle/>
                    <a:p>
                      <a:pPr algn="ctr"/>
                      <a:r>
                        <a:rPr lang="en-US" altLang="zh-CN" dirty="0" smtClean="0"/>
                        <a:t>9.6</a:t>
                      </a:r>
                      <a:endParaRPr lang="zh-CN" altLang="en-US" dirty="0"/>
                    </a:p>
                  </a:txBody>
                  <a:tcPr/>
                </a:tc>
              </a:tr>
              <a:tr h="370840">
                <a:tc>
                  <a:txBody>
                    <a:bodyPr/>
                    <a:lstStyle/>
                    <a:p>
                      <a:endParaRPr lang="zh-CN" altLang="en-US"/>
                    </a:p>
                  </a:txBody>
                  <a:tcPr/>
                </a:tc>
                <a:tc>
                  <a:txBody>
                    <a:bodyPr/>
                    <a:lstStyle/>
                    <a:p>
                      <a:pPr algn="ctr"/>
                      <a:endParaRPr lang="zh-CN" altLang="en-US"/>
                    </a:p>
                  </a:txBody>
                  <a:tcPr/>
                </a:tc>
                <a:tc>
                  <a:txBody>
                    <a:bodyPr/>
                    <a:lstStyle/>
                    <a:p>
                      <a:pPr algn="ctr"/>
                      <a:endParaRPr lang="zh-CN" altLang="en-US"/>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c>
                  <a:txBody>
                    <a:bodyPr/>
                    <a:lstStyle/>
                    <a:p>
                      <a:pPr algn="ctr"/>
                      <a:endParaRPr lang="zh-CN" altLang="en-US" dirty="0"/>
                    </a:p>
                  </a:txBody>
                  <a:tcPr/>
                </a:tc>
              </a:tr>
              <a:tr h="370840">
                <a:tc>
                  <a:txBody>
                    <a:bodyPr/>
                    <a:lstStyle/>
                    <a:p>
                      <a:r>
                        <a:rPr lang="en-US" altLang="zh-CN" dirty="0" smtClean="0"/>
                        <a:t>2010</a:t>
                      </a:r>
                      <a:endParaRPr lang="zh-CN" altLang="en-US" dirty="0"/>
                    </a:p>
                  </a:txBody>
                  <a:tcPr/>
                </a:tc>
                <a:tc>
                  <a:txBody>
                    <a:bodyPr/>
                    <a:lstStyle/>
                    <a:p>
                      <a:pPr algn="ctr"/>
                      <a:r>
                        <a:rPr lang="en-US" altLang="zh-CN" dirty="0" smtClean="0"/>
                        <a:t>1.6</a:t>
                      </a:r>
                      <a:endParaRPr lang="zh-CN" altLang="en-US" dirty="0"/>
                    </a:p>
                  </a:txBody>
                  <a:tcPr/>
                </a:tc>
                <a:tc>
                  <a:txBody>
                    <a:bodyPr/>
                    <a:lstStyle/>
                    <a:p>
                      <a:pPr algn="ctr"/>
                      <a:r>
                        <a:rPr lang="en-US" altLang="zh-CN" dirty="0" smtClean="0"/>
                        <a:t>4.0</a:t>
                      </a:r>
                      <a:endParaRPr lang="zh-CN" altLang="en-US" dirty="0"/>
                    </a:p>
                  </a:txBody>
                  <a:tcPr/>
                </a:tc>
                <a:tc>
                  <a:txBody>
                    <a:bodyPr/>
                    <a:lstStyle/>
                    <a:p>
                      <a:pPr algn="ctr"/>
                      <a:r>
                        <a:rPr lang="en-US" altLang="zh-CN" dirty="0" smtClean="0"/>
                        <a:t>2.2</a:t>
                      </a:r>
                      <a:endParaRPr lang="zh-CN" altLang="en-US" dirty="0"/>
                    </a:p>
                  </a:txBody>
                  <a:tcPr/>
                </a:tc>
                <a:tc>
                  <a:txBody>
                    <a:bodyPr/>
                    <a:lstStyle/>
                    <a:p>
                      <a:pPr algn="ctr"/>
                      <a:r>
                        <a:rPr lang="en-US" altLang="zh-CN" dirty="0" smtClean="0"/>
                        <a:t>1.2</a:t>
                      </a:r>
                      <a:endParaRPr lang="zh-CN" altLang="en-US" dirty="0"/>
                    </a:p>
                  </a:txBody>
                  <a:tcPr/>
                </a:tc>
                <a:tc>
                  <a:txBody>
                    <a:bodyPr/>
                    <a:lstStyle/>
                    <a:p>
                      <a:pPr algn="ctr"/>
                      <a:r>
                        <a:rPr lang="en-US" altLang="zh-CN" dirty="0" smtClean="0"/>
                        <a:t>1.0</a:t>
                      </a:r>
                      <a:endParaRPr lang="zh-CN" altLang="en-US" dirty="0"/>
                    </a:p>
                  </a:txBody>
                  <a:tcPr/>
                </a:tc>
                <a:tc>
                  <a:txBody>
                    <a:bodyPr/>
                    <a:lstStyle/>
                    <a:p>
                      <a:pPr algn="ctr"/>
                      <a:r>
                        <a:rPr lang="en-US" altLang="zh-CN" dirty="0" smtClean="0"/>
                        <a:t>10.0</a:t>
                      </a:r>
                      <a:endParaRPr lang="zh-CN" altLang="en-US" dirty="0"/>
                    </a:p>
                  </a:txBody>
                  <a:tcPr/>
                </a:tc>
              </a:tr>
              <a:tr h="370840">
                <a:tc>
                  <a:txBody>
                    <a:bodyPr/>
                    <a:lstStyle/>
                    <a:p>
                      <a:r>
                        <a:rPr lang="en-US" altLang="zh-CN" dirty="0" smtClean="0"/>
                        <a:t>2011</a:t>
                      </a:r>
                      <a:endParaRPr lang="zh-CN" altLang="en-US" dirty="0"/>
                    </a:p>
                  </a:txBody>
                  <a:tcPr/>
                </a:tc>
                <a:tc>
                  <a:txBody>
                    <a:bodyPr/>
                    <a:lstStyle/>
                    <a:p>
                      <a:pPr algn="ctr"/>
                      <a:r>
                        <a:rPr lang="en-US" altLang="zh-CN" dirty="0" smtClean="0"/>
                        <a:t>2.3</a:t>
                      </a:r>
                      <a:endParaRPr lang="zh-CN" altLang="en-US" dirty="0"/>
                    </a:p>
                  </a:txBody>
                  <a:tcPr/>
                </a:tc>
                <a:tc>
                  <a:txBody>
                    <a:bodyPr/>
                    <a:lstStyle/>
                    <a:p>
                      <a:pPr algn="ctr"/>
                      <a:r>
                        <a:rPr lang="en-US" altLang="zh-CN" dirty="0" smtClean="0"/>
                        <a:t>3.9</a:t>
                      </a:r>
                      <a:endParaRPr lang="zh-CN" altLang="en-US" dirty="0"/>
                    </a:p>
                  </a:txBody>
                  <a:tcPr/>
                </a:tc>
                <a:tc>
                  <a:txBody>
                    <a:bodyPr/>
                    <a:lstStyle/>
                    <a:p>
                      <a:pPr algn="ctr"/>
                      <a:r>
                        <a:rPr lang="en-US" altLang="zh-CN" dirty="0" smtClean="0"/>
                        <a:t>2.4</a:t>
                      </a:r>
                      <a:endParaRPr lang="zh-CN" altLang="en-US" dirty="0"/>
                    </a:p>
                  </a:txBody>
                  <a:tcPr/>
                </a:tc>
                <a:tc>
                  <a:txBody>
                    <a:bodyPr/>
                    <a:lstStyle/>
                    <a:p>
                      <a:pPr algn="ctr"/>
                      <a:r>
                        <a:rPr lang="en-US" altLang="zh-CN" dirty="0" smtClean="0"/>
                        <a:t>1.3</a:t>
                      </a:r>
                      <a:endParaRPr lang="zh-CN" altLang="en-US" dirty="0"/>
                    </a:p>
                  </a:txBody>
                  <a:tcPr/>
                </a:tc>
                <a:tc>
                  <a:txBody>
                    <a:bodyPr/>
                    <a:lstStyle/>
                    <a:p>
                      <a:pPr algn="ctr"/>
                      <a:r>
                        <a:rPr lang="en-US" altLang="zh-CN" dirty="0" smtClean="0"/>
                        <a:t>1.1</a:t>
                      </a:r>
                      <a:endParaRPr lang="zh-CN" altLang="en-US" dirty="0"/>
                    </a:p>
                  </a:txBody>
                  <a:tcPr/>
                </a:tc>
                <a:tc>
                  <a:txBody>
                    <a:bodyPr/>
                    <a:lstStyle/>
                    <a:p>
                      <a:pPr algn="ctr"/>
                      <a:r>
                        <a:rPr lang="en-US" altLang="zh-CN" dirty="0" smtClean="0"/>
                        <a:t>11.0</a:t>
                      </a:r>
                      <a:endParaRPr lang="zh-CN" altLang="en-US" dirty="0"/>
                    </a:p>
                  </a:txBody>
                  <a:tcPr/>
                </a:tc>
              </a:tr>
              <a:tr h="370840">
                <a:tc>
                  <a:txBody>
                    <a:bodyPr/>
                    <a:lstStyle/>
                    <a:p>
                      <a:r>
                        <a:rPr lang="en-US" altLang="zh-CN" dirty="0" smtClean="0"/>
                        <a:t>2012</a:t>
                      </a:r>
                      <a:endParaRPr lang="zh-CN" altLang="en-US" dirty="0"/>
                    </a:p>
                  </a:txBody>
                  <a:tcPr/>
                </a:tc>
                <a:tc>
                  <a:txBody>
                    <a:bodyPr/>
                    <a:lstStyle/>
                    <a:p>
                      <a:pPr algn="ctr"/>
                      <a:r>
                        <a:rPr lang="en-US" altLang="zh-CN" dirty="0" smtClean="0"/>
                        <a:t>2.4</a:t>
                      </a:r>
                      <a:endParaRPr lang="zh-CN" altLang="en-US" dirty="0"/>
                    </a:p>
                  </a:txBody>
                  <a:tcPr/>
                </a:tc>
                <a:tc>
                  <a:txBody>
                    <a:bodyPr/>
                    <a:lstStyle/>
                    <a:p>
                      <a:pPr algn="ctr"/>
                      <a:r>
                        <a:rPr lang="en-US" altLang="zh-CN" dirty="0" smtClean="0"/>
                        <a:t>3.6</a:t>
                      </a:r>
                      <a:endParaRPr lang="zh-CN" altLang="en-US" dirty="0"/>
                    </a:p>
                  </a:txBody>
                  <a:tcPr/>
                </a:tc>
                <a:tc>
                  <a:txBody>
                    <a:bodyPr/>
                    <a:lstStyle/>
                    <a:p>
                      <a:pPr algn="ctr"/>
                      <a:r>
                        <a:rPr lang="en-US" altLang="zh-CN" dirty="0" smtClean="0"/>
                        <a:t>2.7</a:t>
                      </a:r>
                      <a:endParaRPr lang="zh-CN" altLang="en-US" dirty="0"/>
                    </a:p>
                  </a:txBody>
                  <a:tcPr/>
                </a:tc>
                <a:tc>
                  <a:txBody>
                    <a:bodyPr/>
                    <a:lstStyle/>
                    <a:p>
                      <a:pPr algn="ctr"/>
                      <a:r>
                        <a:rPr lang="en-US" altLang="zh-CN" dirty="0" smtClean="0"/>
                        <a:t>1.4</a:t>
                      </a:r>
                      <a:endParaRPr lang="zh-CN" altLang="en-US" dirty="0"/>
                    </a:p>
                  </a:txBody>
                  <a:tcPr/>
                </a:tc>
                <a:tc>
                  <a:txBody>
                    <a:bodyPr/>
                    <a:lstStyle/>
                    <a:p>
                      <a:pPr algn="ctr"/>
                      <a:r>
                        <a:rPr lang="en-US" altLang="zh-CN" dirty="0" smtClean="0"/>
                        <a:t>1.3</a:t>
                      </a:r>
                      <a:endParaRPr lang="zh-CN" altLang="en-US" dirty="0"/>
                    </a:p>
                  </a:txBody>
                  <a:tcPr/>
                </a:tc>
                <a:tc>
                  <a:txBody>
                    <a:bodyPr/>
                    <a:lstStyle/>
                    <a:p>
                      <a:pPr algn="ctr"/>
                      <a:r>
                        <a:rPr lang="en-US" altLang="zh-CN" dirty="0" smtClean="0"/>
                        <a:t>11.4</a:t>
                      </a:r>
                      <a:endParaRPr lang="zh-CN" altLang="en-US" dirty="0"/>
                    </a:p>
                  </a:txBody>
                  <a:tcPr/>
                </a:tc>
              </a:tr>
              <a:tr h="370840">
                <a:tc>
                  <a:txBody>
                    <a:bodyPr/>
                    <a:lstStyle/>
                    <a:p>
                      <a:r>
                        <a:rPr lang="en-US" altLang="zh-CN" dirty="0" smtClean="0"/>
                        <a:t>2013</a:t>
                      </a:r>
                      <a:endParaRPr lang="zh-CN" altLang="en-US" dirty="0"/>
                    </a:p>
                  </a:txBody>
                  <a:tcPr/>
                </a:tc>
                <a:tc>
                  <a:txBody>
                    <a:bodyPr/>
                    <a:lstStyle/>
                    <a:p>
                      <a:pPr algn="ctr"/>
                      <a:r>
                        <a:rPr lang="en-US" altLang="zh-CN" dirty="0" smtClean="0"/>
                        <a:t>2.6</a:t>
                      </a:r>
                      <a:endParaRPr lang="zh-CN" altLang="en-US" dirty="0"/>
                    </a:p>
                  </a:txBody>
                  <a:tcPr/>
                </a:tc>
                <a:tc>
                  <a:txBody>
                    <a:bodyPr/>
                    <a:lstStyle/>
                    <a:p>
                      <a:pPr algn="ctr"/>
                      <a:r>
                        <a:rPr lang="en-US" altLang="zh-CN" dirty="0" smtClean="0"/>
                        <a:t>3.4</a:t>
                      </a:r>
                      <a:endParaRPr lang="zh-CN" altLang="en-US" dirty="0"/>
                    </a:p>
                  </a:txBody>
                  <a:tcPr/>
                </a:tc>
                <a:tc>
                  <a:txBody>
                    <a:bodyPr/>
                    <a:lstStyle/>
                    <a:p>
                      <a:pPr algn="ctr"/>
                      <a:r>
                        <a:rPr lang="en-US" altLang="zh-CN" dirty="0" smtClean="0"/>
                        <a:t>2.9</a:t>
                      </a:r>
                      <a:endParaRPr lang="zh-CN" altLang="en-US" dirty="0"/>
                    </a:p>
                  </a:txBody>
                  <a:tcPr/>
                </a:tc>
                <a:tc>
                  <a:txBody>
                    <a:bodyPr/>
                    <a:lstStyle/>
                    <a:p>
                      <a:pPr algn="ctr"/>
                      <a:r>
                        <a:rPr lang="en-US" altLang="zh-CN" dirty="0" smtClean="0"/>
                        <a:t>1.4</a:t>
                      </a:r>
                      <a:endParaRPr lang="zh-CN" altLang="en-US" dirty="0"/>
                    </a:p>
                  </a:txBody>
                  <a:tcPr/>
                </a:tc>
                <a:tc>
                  <a:txBody>
                    <a:bodyPr/>
                    <a:lstStyle/>
                    <a:p>
                      <a:pPr algn="ctr"/>
                      <a:r>
                        <a:rPr lang="en-US" altLang="zh-CN" dirty="0" smtClean="0"/>
                        <a:t>1.3</a:t>
                      </a:r>
                      <a:endParaRPr lang="zh-CN" altLang="en-US" dirty="0"/>
                    </a:p>
                  </a:txBody>
                  <a:tcPr/>
                </a:tc>
                <a:tc>
                  <a:txBody>
                    <a:bodyPr/>
                    <a:lstStyle/>
                    <a:p>
                      <a:pPr algn="ctr"/>
                      <a:r>
                        <a:rPr lang="en-US" altLang="zh-CN" dirty="0" smtClean="0"/>
                        <a:t>11.6</a:t>
                      </a:r>
                      <a:endParaRPr lang="zh-CN" altLang="en-US" dirty="0"/>
                    </a:p>
                  </a:txBody>
                  <a:tcPr/>
                </a:tc>
              </a:tr>
              <a:tr h="370840">
                <a:tc>
                  <a:txBody>
                    <a:bodyPr/>
                    <a:lstStyle/>
                    <a:p>
                      <a:r>
                        <a:rPr lang="en-US" altLang="zh-CN" dirty="0" smtClean="0"/>
                        <a:t>2014.1-11</a:t>
                      </a:r>
                      <a:endParaRPr lang="zh-CN" altLang="en-US" dirty="0"/>
                    </a:p>
                  </a:txBody>
                  <a:tcPr/>
                </a:tc>
                <a:tc>
                  <a:txBody>
                    <a:bodyPr/>
                    <a:lstStyle/>
                    <a:p>
                      <a:pPr algn="ctr"/>
                      <a:r>
                        <a:rPr lang="en-US" altLang="zh-CN" dirty="0" smtClean="0"/>
                        <a:t>3.0</a:t>
                      </a:r>
                      <a:endParaRPr lang="zh-CN" altLang="en-US" dirty="0"/>
                    </a:p>
                  </a:txBody>
                  <a:tcPr/>
                </a:tc>
                <a:tc>
                  <a:txBody>
                    <a:bodyPr/>
                    <a:lstStyle/>
                    <a:p>
                      <a:pPr algn="ctr"/>
                      <a:r>
                        <a:rPr lang="en-US" altLang="zh-CN" dirty="0" smtClean="0"/>
                        <a:t>2.8</a:t>
                      </a:r>
                      <a:endParaRPr lang="zh-CN" altLang="en-US" dirty="0"/>
                    </a:p>
                  </a:txBody>
                  <a:tcPr/>
                </a:tc>
                <a:tc>
                  <a:txBody>
                    <a:bodyPr/>
                    <a:lstStyle/>
                    <a:p>
                      <a:pPr algn="ctr"/>
                      <a:r>
                        <a:rPr lang="en-US" altLang="zh-CN" dirty="0" smtClean="0"/>
                        <a:t>3.1</a:t>
                      </a:r>
                      <a:endParaRPr lang="zh-CN" altLang="en-US" dirty="0"/>
                    </a:p>
                  </a:txBody>
                  <a:tcPr/>
                </a:tc>
                <a:tc>
                  <a:txBody>
                    <a:bodyPr/>
                    <a:lstStyle/>
                    <a:p>
                      <a:pPr algn="ctr"/>
                      <a:r>
                        <a:rPr lang="en-US" altLang="zh-CN" dirty="0" smtClean="0"/>
                        <a:t>1.2</a:t>
                      </a:r>
                      <a:endParaRPr lang="zh-CN" altLang="en-US" dirty="0"/>
                    </a:p>
                  </a:txBody>
                  <a:tcPr/>
                </a:tc>
                <a:tc>
                  <a:txBody>
                    <a:bodyPr/>
                    <a:lstStyle/>
                    <a:p>
                      <a:pPr algn="ctr"/>
                      <a:r>
                        <a:rPr lang="en-US" altLang="zh-CN" dirty="0" smtClean="0"/>
                        <a:t>1.6</a:t>
                      </a:r>
                      <a:endParaRPr lang="zh-CN" altLang="en-US" dirty="0"/>
                    </a:p>
                  </a:txBody>
                  <a:tcPr/>
                </a:tc>
                <a:tc>
                  <a:txBody>
                    <a:bodyPr/>
                    <a:lstStyle/>
                    <a:p>
                      <a:pPr algn="ctr"/>
                      <a:r>
                        <a:rPr lang="en-US" altLang="zh-CN" dirty="0" smtClean="0"/>
                        <a:t>11.7</a:t>
                      </a:r>
                      <a:endParaRPr lang="zh-CN" alt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制造业投资增长趋势</a:t>
            </a:r>
            <a:endParaRPr lang="zh-CN" altLang="en-US" dirty="0"/>
          </a:p>
        </p:txBody>
      </p:sp>
      <p:sp>
        <p:nvSpPr>
          <p:cNvPr id="9" name="文本占位符 8"/>
          <p:cNvSpPr>
            <a:spLocks noGrp="1"/>
          </p:cNvSpPr>
          <p:nvPr>
            <p:ph type="body" idx="1"/>
          </p:nvPr>
        </p:nvSpPr>
        <p:spPr/>
        <p:txBody>
          <a:bodyPr/>
          <a:lstStyle/>
          <a:p>
            <a:pPr algn="ctr"/>
            <a:r>
              <a:rPr lang="en-US" altLang="zh-CN" dirty="0" smtClean="0"/>
              <a:t>2014</a:t>
            </a:r>
            <a:r>
              <a:rPr lang="zh-CN" altLang="en-US" dirty="0" smtClean="0"/>
              <a:t>年名义增速</a:t>
            </a:r>
            <a:endParaRPr lang="zh-CN" altLang="en-US" dirty="0"/>
          </a:p>
        </p:txBody>
      </p:sp>
      <p:graphicFrame>
        <p:nvGraphicFramePr>
          <p:cNvPr id="7" name="内容占位符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sp>
        <p:nvSpPr>
          <p:cNvPr id="10" name="文本占位符 9"/>
          <p:cNvSpPr>
            <a:spLocks noGrp="1"/>
          </p:cNvSpPr>
          <p:nvPr>
            <p:ph type="body" sz="quarter" idx="3"/>
          </p:nvPr>
        </p:nvSpPr>
        <p:spPr/>
        <p:txBody>
          <a:bodyPr/>
          <a:lstStyle/>
          <a:p>
            <a:pPr algn="ctr"/>
            <a:r>
              <a:rPr lang="en-US" altLang="zh-CN" dirty="0" smtClean="0"/>
              <a:t>2010</a:t>
            </a:r>
            <a:r>
              <a:rPr lang="zh-CN" altLang="en-US" dirty="0" smtClean="0"/>
              <a:t>年以来实际增速</a:t>
            </a:r>
            <a:endParaRPr lang="zh-CN" altLang="en-US" dirty="0"/>
          </a:p>
        </p:txBody>
      </p:sp>
      <p:graphicFrame>
        <p:nvGraphicFramePr>
          <p:cNvPr id="8" name="内容占位符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2279</Words>
  <Application>Microsoft Office PowerPoint</Application>
  <PresentationFormat>全屏显示(4:3)</PresentationFormat>
  <Paragraphs>599</Paragraphs>
  <Slides>37</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39" baseType="lpstr">
      <vt:lpstr>Office 主题</vt:lpstr>
      <vt:lpstr>文档</vt:lpstr>
      <vt:lpstr>宏观投资形势及PPP改革背景</vt:lpstr>
      <vt:lpstr>一、宏观投资形势</vt:lpstr>
      <vt:lpstr>2014年以来固定资产投资增长率及月度间变化状况</vt:lpstr>
      <vt:lpstr>2002年以来固定资产投资实际增速及其变动趋势</vt:lpstr>
      <vt:lpstr>不同行业投资对固定资产投资（不含农户）增长的贡献率</vt:lpstr>
      <vt:lpstr>不同行业投资对固定资产投资（不含农户）增长的贡献率</vt:lpstr>
      <vt:lpstr>固定资产投资（不含农户）行业构成（%）</vt:lpstr>
      <vt:lpstr>固定资产投资（不含农户）行业构成（%）</vt:lpstr>
      <vt:lpstr>制造业投资增长趋势</vt:lpstr>
      <vt:lpstr>房地产投资增速变动趋势</vt:lpstr>
      <vt:lpstr>房地产开发投资增长趋势</vt:lpstr>
      <vt:lpstr>基础设施投资实际增长趋势</vt:lpstr>
      <vt:lpstr>2004年以来基础设施投资增长趋势</vt:lpstr>
      <vt:lpstr>2014年基础设施投资名义增长状况</vt:lpstr>
      <vt:lpstr>2014年投资增长的空间格局</vt:lpstr>
      <vt:lpstr>新常态下的经济增长</vt:lpstr>
      <vt:lpstr>资本形成率及其变动趋势</vt:lpstr>
      <vt:lpstr>二、PPP改革背景</vt:lpstr>
      <vt:lpstr>新常态下的地方政府投融资能力</vt:lpstr>
      <vt:lpstr>新预算法与地方政府融资来源</vt:lpstr>
      <vt:lpstr>基础设施投融资体制改革</vt:lpstr>
      <vt:lpstr>新《预算法》关于地方政府举债的规定</vt:lpstr>
      <vt:lpstr>中共中央关于全面深化改革若干重大问题的决定</vt:lpstr>
      <vt:lpstr>国务院关于创新重点领域投融资机制鼓励社会投资的指导意见（国发〔2014〕60号）</vt:lpstr>
      <vt:lpstr>国务院关于加强城市基础设施建设的意见（国发〔2013〕36号）</vt:lpstr>
      <vt:lpstr>加强城市建设投融资体制改革</vt:lpstr>
      <vt:lpstr>各行业按隶属关系和控股情况分固定资产投资(不含农户)(2013年)</vt:lpstr>
      <vt:lpstr>全国政府性债务规模情况表</vt:lpstr>
      <vt:lpstr>2013 年6 月底地方政府性债务资金来源情况表（单位：亿元）</vt:lpstr>
      <vt:lpstr>2013 年6 月底地方政府性债务余额支出投向结构</vt:lpstr>
      <vt:lpstr>基础设施领域的公私合作关系</vt:lpstr>
      <vt:lpstr>基础设施领域公私合作受到广泛关注</vt:lpstr>
      <vt:lpstr>我国基础设施领域公私合作实践</vt:lpstr>
      <vt:lpstr>PPP在我国面临的主要问题</vt:lpstr>
      <vt:lpstr>不同PPP模式的风险配置</vt:lpstr>
      <vt:lpstr>北京地铁4号线PPP项目合作框架</vt:lpstr>
      <vt:lpstr>谢谢！</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宏观投资形势及PPP改革背景</dc:title>
  <dc:creator>Lenovo User</dc:creator>
  <cp:lastModifiedBy>fanyun</cp:lastModifiedBy>
  <cp:revision>49</cp:revision>
  <dcterms:created xsi:type="dcterms:W3CDTF">2015-01-06T01:54:32Z</dcterms:created>
  <dcterms:modified xsi:type="dcterms:W3CDTF">2015-01-14T01:51:05Z</dcterms:modified>
</cp:coreProperties>
</file>